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4"/>
  </p:sldMasterIdLst>
  <p:notesMasterIdLst>
    <p:notesMasterId r:id="rId25"/>
  </p:notesMasterIdLst>
  <p:sldIdLst>
    <p:sldId id="279" r:id="rId5"/>
    <p:sldId id="621" r:id="rId6"/>
    <p:sldId id="316" r:id="rId7"/>
    <p:sldId id="2113691283" r:id="rId8"/>
    <p:sldId id="2113691289" r:id="rId9"/>
    <p:sldId id="646" r:id="rId10"/>
    <p:sldId id="629" r:id="rId11"/>
    <p:sldId id="2113691297" r:id="rId12"/>
    <p:sldId id="2113691294" r:id="rId13"/>
    <p:sldId id="630" r:id="rId14"/>
    <p:sldId id="2113691299" r:id="rId15"/>
    <p:sldId id="2113691295" r:id="rId16"/>
    <p:sldId id="2113691293" r:id="rId17"/>
    <p:sldId id="638" r:id="rId18"/>
    <p:sldId id="625" r:id="rId19"/>
    <p:sldId id="647" r:id="rId20"/>
    <p:sldId id="640" r:id="rId21"/>
    <p:sldId id="383" r:id="rId22"/>
    <p:sldId id="2113691290" r:id="rId23"/>
    <p:sldId id="211369128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iS7eL65bUvhN1AJocW9Z8g==" hashData="9u+TISkyjNWymfU5+Miu1CbLX9FgimHhpzWMrQSScggY1ec25f9ubGFj0NA9u4JU7TGOopvsuAVRoLlVxaAHTg=="/>
  <p:extLst>
    <p:ext uri="{EFAFB233-063F-42B5-8137-9DF3F51BA10A}">
      <p15:sldGuideLst xmlns:p15="http://schemas.microsoft.com/office/powerpoint/2012/main">
        <p15:guide id="1" orient="horz" pos="2795" userDrawn="1">
          <p15:clr>
            <a:srgbClr val="A4A3A4"/>
          </p15:clr>
        </p15:guide>
        <p15:guide id="2" pos="7083" userDrawn="1">
          <p15:clr>
            <a:srgbClr val="A4A3A4"/>
          </p15:clr>
        </p15:guide>
        <p15:guide id="3" orient="horz" pos="73" userDrawn="1">
          <p15:clr>
            <a:srgbClr val="A4A3A4"/>
          </p15:clr>
        </p15:guide>
        <p15:guide id="4" pos="3591" userDrawn="1">
          <p15:clr>
            <a:srgbClr val="A4A3A4"/>
          </p15:clr>
        </p15:guide>
        <p15:guide id="5" orient="horz" pos="3113" userDrawn="1">
          <p15:clr>
            <a:srgbClr val="A4A3A4"/>
          </p15:clr>
        </p15:guide>
        <p15:guide id="6" orient="horz" pos="4201" userDrawn="1">
          <p15:clr>
            <a:srgbClr val="A4A3A4"/>
          </p15:clr>
        </p15:guide>
        <p15:guide id="7" pos="438" userDrawn="1">
          <p15:clr>
            <a:srgbClr val="A4A3A4"/>
          </p15:clr>
        </p15:guide>
        <p15:guide id="8" orient="horz" pos="1842" userDrawn="1">
          <p15:clr>
            <a:srgbClr val="A4A3A4"/>
          </p15:clr>
        </p15:guide>
        <p15:guide id="9" pos="395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B0EC12-56EC-6CDF-2204-F53E7351363D}" name="Small, Diane" initials="SD" userId="S::smaldian@merck.com::3038c6e3-cefb-46b0-ac01-418fdb5c6004" providerId="AD"/>
  <p188:author id="{BEA1C815-ED2C-35AE-1D2F-D3EF3E6EA5EC}" name="Jessica Smedley" initials="JS" userId="S::JessicaSmedley@openhealthgroup.com::5c292d7b-68f1-4dbb-a649-8b571bc78be5" providerId="AD"/>
  <p188:author id="{B5CA2B77-3DFA-8574-1DD3-A87A867E46A2}" name="Onyx Adesakin" initials="OA" userId="S::OyinkanAdesakin@openhealthgroup.com::a5407a78-ce59-4afe-b41d-f4a29b080466" providerId="AD"/>
  <p188:author id="{65BBFB7E-9090-7AC0-1C61-420B0032B74E}" name="Alicia Lledo Lara" initials="ALL" userId="S::AliciaLledoLara@openhealthgroup.com::a84145d5-2442-46a2-b3aa-4f4fb39aed3f" providerId="AD"/>
  <p188:author id="{3FFCEC97-8C2C-9825-7F18-7640AD8464D3}" name="Jessie Ngo" initials="JN" userId="S::JessieNgo@openhealthgroup.com::4cec2466-a8b3-4ffd-811f-34b1a12a7b42" providerId="AD"/>
  <p188:author id="{A47671A8-9D5D-5AFD-A5B7-80AA5BAE5910}" name="Alice Pitfield" initials="AP" userId="Alice Pitfield" providerId="None"/>
  <p188:author id="{E408DCAD-0539-77ED-5663-9444FEECBCE9}" name="Dan Wright" initials="DW" userId="S::DanWright@OpenHealthGroup.com::b5a4f7fa-df27-4a2b-8102-3a7c3814b9e4" providerId="AD"/>
  <p188:author id="{B091F6BC-DE10-AE7F-11BD-6E9FCABC910C}" name="Derek Leske" initials="DL" userId="S::DerekLeske@openhealthgroup.com::4ac5fb49-aac4-4382-8cfb-c0e68a180b01" providerId="AD"/>
  <p188:author id="{9AD8FECC-F777-D728-1E2C-3D841FF20789}" name="Gillings, Claire" initials="GC" userId="S::gillingc@merck.com::c39b0157-3d8e-45db-9299-a05d3ca3eeed" providerId="AD"/>
  <p188:author id="{814457D3-573A-BA16-4BE7-013885D0AA3B}" name="Hina Shaikh Lal" initials="HSL" userId="S::HinaShaikhLal@openhealthgroup.com::5096a503-2556-4807-adfb-3237ab135e6b" providerId="AD"/>
  <p188:author id="{E1C054E7-0CB5-FB12-A39F-F822408F3088}" name="Onyx Adesakin" initials="OA" userId="S::oyinkanadesakin@openhealthgroup.com::a5407a78-ce59-4afe-b41d-f4a29b080466" providerId="AD"/>
  <p188:author id="{185E9DED-4DAF-F5B9-5C51-B854B8D04F62}" name="Rebecca" initials="R" userId="S::RebeccaMiddleburgh@openhealthgroup.com::5de0f0e2-fd8e-43f3-8b35-8a83cc2f52b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essica Smedley" initials="JS" lastIdx="14" clrIdx="0">
    <p:extLst>
      <p:ext uri="{19B8F6BF-5375-455C-9EA6-DF929625EA0E}">
        <p15:presenceInfo xmlns:p15="http://schemas.microsoft.com/office/powerpoint/2012/main" userId="S::JessicaSmedley@openhealthgroup.com::5c292d7b-68f1-4dbb-a649-8b571bc78be5" providerId="AD"/>
      </p:ext>
    </p:extLst>
  </p:cmAuthor>
  <p:cmAuthor id="2" name="Derek Leske" initials="DL" lastIdx="5" clrIdx="1">
    <p:extLst>
      <p:ext uri="{19B8F6BF-5375-455C-9EA6-DF929625EA0E}">
        <p15:presenceInfo xmlns:p15="http://schemas.microsoft.com/office/powerpoint/2012/main" userId="S::DerekLeske@openhealthgroup.com::4ac5fb49-aac4-4382-8cfb-c0e68a180b01" providerId="AD"/>
      </p:ext>
    </p:extLst>
  </p:cmAuthor>
  <p:cmAuthor id="3" name="Sian Callaghan" initials="SC" lastIdx="5" clrIdx="2">
    <p:extLst>
      <p:ext uri="{19B8F6BF-5375-455C-9EA6-DF929625EA0E}">
        <p15:presenceInfo xmlns:p15="http://schemas.microsoft.com/office/powerpoint/2012/main" userId="S::SianCallaghan@openhealthgroup.com::d7ad71a2-9a44-4f02-9a04-a8900a4e4bb4" providerId="AD"/>
      </p:ext>
    </p:extLst>
  </p:cmAuthor>
  <p:cmAuthor id="4" name="Dan Wright" initials="DW" lastIdx="45" clrIdx="3">
    <p:extLst>
      <p:ext uri="{19B8F6BF-5375-455C-9EA6-DF929625EA0E}">
        <p15:presenceInfo xmlns:p15="http://schemas.microsoft.com/office/powerpoint/2012/main" userId="S::DanWright@OpenHealthGroup.com::b5a4f7fa-df27-4a2b-8102-3a7c3814b9e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BFCFE"/>
    <a:srgbClr val="F2F2F2"/>
    <a:srgbClr val="475358"/>
    <a:srgbClr val="6CC04A"/>
    <a:srgbClr val="2C6D3C"/>
    <a:srgbClr val="404040"/>
    <a:srgbClr val="58595B"/>
    <a:srgbClr val="58585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98" autoAdjust="0"/>
    <p:restoredTop sz="94693"/>
  </p:normalViewPr>
  <p:slideViewPr>
    <p:cSldViewPr snapToGrid="0" showGuides="1">
      <p:cViewPr varScale="1">
        <p:scale>
          <a:sx n="118" d="100"/>
          <a:sy n="118" d="100"/>
        </p:scale>
        <p:origin x="656" y="192"/>
      </p:cViewPr>
      <p:guideLst>
        <p:guide orient="horz" pos="2795"/>
        <p:guide pos="7083"/>
        <p:guide orient="horz" pos="73"/>
        <p:guide pos="3591"/>
        <p:guide orient="horz" pos="3113"/>
        <p:guide orient="horz" pos="4201"/>
        <p:guide pos="438"/>
        <p:guide orient="horz" pos="1842"/>
        <p:guide pos="395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ale, Olivia Grace" userId="ae2319c6-a2bb-4127-bffe-717f3533a6f7" providerId="ADAL" clId="{BD928F47-B48A-471A-874C-4D2B2C748C88}"/>
    <pc:docChg chg="modSld">
      <pc:chgData name="Veale, Olivia Grace" userId="ae2319c6-a2bb-4127-bffe-717f3533a6f7" providerId="ADAL" clId="{BD928F47-B48A-471A-874C-4D2B2C748C88}" dt="2024-01-29T18:09:55.412" v="4" actId="20577"/>
      <pc:docMkLst>
        <pc:docMk/>
      </pc:docMkLst>
      <pc:sldChg chg="modSp mod">
        <pc:chgData name="Veale, Olivia Grace" userId="ae2319c6-a2bb-4127-bffe-717f3533a6f7" providerId="ADAL" clId="{BD928F47-B48A-471A-874C-4D2B2C748C88}" dt="2024-01-29T18:09:55.412" v="4" actId="20577"/>
        <pc:sldMkLst>
          <pc:docMk/>
          <pc:sldMk cId="3436279444" sldId="279"/>
        </pc:sldMkLst>
        <pc:spChg chg="mod">
          <ac:chgData name="Veale, Olivia Grace" userId="ae2319c6-a2bb-4127-bffe-717f3533a6f7" providerId="ADAL" clId="{BD928F47-B48A-471A-874C-4D2B2C748C88}" dt="2024-01-29T18:09:55.412" v="4" actId="20577"/>
          <ac:spMkLst>
            <pc:docMk/>
            <pc:sldMk cId="3436279444" sldId="279"/>
            <ac:spMk id="7" creationId="{C9D1AC29-8635-FAD1-B729-B019140A3E18}"/>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Column2</c:v>
                </c:pt>
              </c:strCache>
            </c:strRef>
          </c:tx>
          <c:spPr>
            <a:solidFill>
              <a:schemeClr val="bg2">
                <a:lumMod val="90000"/>
              </a:schemeClr>
            </a:solidFill>
            <a:ln>
              <a:noFill/>
            </a:ln>
            <a:effectLst/>
          </c:spPr>
          <c:invertIfNegative val="0"/>
          <c:dPt>
            <c:idx val="0"/>
            <c:invertIfNegative val="0"/>
            <c:bubble3D val="0"/>
            <c:spPr>
              <a:solidFill>
                <a:srgbClr val="6CC04A"/>
              </a:solidFill>
              <a:ln>
                <a:noFill/>
              </a:ln>
              <a:effectLst/>
            </c:spPr>
            <c:extLst>
              <c:ext xmlns:c16="http://schemas.microsoft.com/office/drawing/2014/chart" uri="{C3380CC4-5D6E-409C-BE32-E72D297353CC}">
                <c16:uniqueId val="{00000003-110A-41F4-B7DF-35AB3E5F65BF}"/>
              </c:ext>
            </c:extLst>
          </c:dPt>
          <c:cat>
            <c:strRef>
              <c:f>Sheet1!$A$2:$A$3</c:f>
              <c:strCache>
                <c:ptCount val="2"/>
                <c:pt idx="0">
                  <c:v>KEYTRUDA + trastuzumab + FP or CAPOX </c:v>
                </c:pt>
                <c:pt idx="1">
                  <c:v>Placebo + trastuzumab + FP or CAPOX </c:v>
                </c:pt>
              </c:strCache>
            </c:strRef>
          </c:cat>
          <c:val>
            <c:numRef>
              <c:f>Sheet1!$B$2:$B$3</c:f>
              <c:numCache>
                <c:formatCode>General</c:formatCode>
                <c:ptCount val="2"/>
                <c:pt idx="0">
                  <c:v>56.7</c:v>
                </c:pt>
                <c:pt idx="1">
                  <c:v>48.3</c:v>
                </c:pt>
              </c:numCache>
            </c:numRef>
          </c:val>
          <c:extLst>
            <c:ext xmlns:c16="http://schemas.microsoft.com/office/drawing/2014/chart" uri="{C3380CC4-5D6E-409C-BE32-E72D297353CC}">
              <c16:uniqueId val="{00000000-110A-41F4-B7DF-35AB3E5F65BF}"/>
            </c:ext>
          </c:extLst>
        </c:ser>
        <c:ser>
          <c:idx val="1"/>
          <c:order val="1"/>
          <c:tx>
            <c:strRef>
              <c:f>Sheet1!$C$1</c:f>
              <c:strCache>
                <c:ptCount val="1"/>
                <c:pt idx="0">
                  <c:v>Placebo + trastuzumab + FP or CAPOX </c:v>
                </c:pt>
              </c:strCache>
            </c:strRef>
          </c:tx>
          <c:spPr>
            <a:solidFill>
              <a:srgbClr val="2C6D3C"/>
            </a:solidFill>
            <a:ln>
              <a:noFill/>
            </a:ln>
            <a:effectLst/>
          </c:spPr>
          <c:invertIfNegative val="0"/>
          <c:dPt>
            <c:idx val="1"/>
            <c:invertIfNegative val="0"/>
            <c:bubble3D val="0"/>
            <c:spPr>
              <a:solidFill>
                <a:schemeClr val="tx2"/>
              </a:solidFill>
              <a:ln>
                <a:noFill/>
              </a:ln>
              <a:effectLst/>
            </c:spPr>
            <c:extLst>
              <c:ext xmlns:c16="http://schemas.microsoft.com/office/drawing/2014/chart" uri="{C3380CC4-5D6E-409C-BE32-E72D297353CC}">
                <c16:uniqueId val="{00000004-110A-41F4-B7DF-35AB3E5F65BF}"/>
              </c:ext>
            </c:extLst>
          </c:dPt>
          <c:cat>
            <c:strRef>
              <c:f>Sheet1!$A$2:$A$3</c:f>
              <c:strCache>
                <c:ptCount val="2"/>
                <c:pt idx="0">
                  <c:v>KEYTRUDA + trastuzumab + FP or CAPOX </c:v>
                </c:pt>
                <c:pt idx="1">
                  <c:v>Placebo + trastuzumab + FP or CAPOX </c:v>
                </c:pt>
              </c:strCache>
            </c:strRef>
          </c:cat>
          <c:val>
            <c:numRef>
              <c:f>Sheet1!$C$2:$C$3</c:f>
              <c:numCache>
                <c:formatCode>General</c:formatCode>
                <c:ptCount val="2"/>
                <c:pt idx="0">
                  <c:v>16.399999999999999</c:v>
                </c:pt>
                <c:pt idx="1">
                  <c:v>10.1</c:v>
                </c:pt>
              </c:numCache>
            </c:numRef>
          </c:val>
          <c:extLst>
            <c:ext xmlns:c16="http://schemas.microsoft.com/office/drawing/2014/chart" uri="{C3380CC4-5D6E-409C-BE32-E72D297353CC}">
              <c16:uniqueId val="{00000001-110A-41F4-B7DF-35AB3E5F65BF}"/>
            </c:ext>
          </c:extLst>
        </c:ser>
        <c:dLbls>
          <c:showLegendKey val="0"/>
          <c:showVal val="0"/>
          <c:showCatName val="0"/>
          <c:showSerName val="0"/>
          <c:showPercent val="0"/>
          <c:showBubbleSize val="0"/>
        </c:dLbls>
        <c:gapWidth val="53"/>
        <c:overlap val="100"/>
        <c:axId val="76513575"/>
        <c:axId val="76520775"/>
      </c:barChart>
      <c:catAx>
        <c:axId val="76513575"/>
        <c:scaling>
          <c:orientation val="minMax"/>
        </c:scaling>
        <c:delete val="0"/>
        <c:axPos val="b"/>
        <c:numFmt formatCode="General" sourceLinked="1"/>
        <c:majorTickMark val="none"/>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6520775"/>
        <c:crosses val="autoZero"/>
        <c:auto val="1"/>
        <c:lblAlgn val="ctr"/>
        <c:lblOffset val="100"/>
        <c:noMultiLvlLbl val="0"/>
      </c:catAx>
      <c:valAx>
        <c:axId val="76520775"/>
        <c:scaling>
          <c:orientation val="minMax"/>
        </c:scaling>
        <c:delete val="0"/>
        <c:axPos val="l"/>
        <c:numFmt formatCode="General" sourceLinked="1"/>
        <c:majorTickMark val="out"/>
        <c:minorTickMark val="none"/>
        <c:tickLblPos val="nextTo"/>
        <c:spPr>
          <a:noFill/>
          <a:ln w="15875">
            <a:solidFill>
              <a:schemeClr val="accent6">
                <a:lumMod val="75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65135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A8CC76-227E-439D-8171-8890066AAB13}" type="datetimeFigureOut">
              <a:rPr lang="en-GB" smtClean="0"/>
              <a:t>02/02/2024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7F924D-CF55-4D5E-B8F5-8B896DB68AC1}" type="slidenum">
              <a:rPr lang="en-GB" smtClean="0"/>
              <a:t>‹#›</a:t>
            </a:fld>
            <a:endParaRPr lang="en-GB"/>
          </a:p>
        </p:txBody>
      </p:sp>
    </p:spTree>
    <p:extLst>
      <p:ext uri="{BB962C8B-B14F-4D97-AF65-F5344CB8AC3E}">
        <p14:creationId xmlns:p14="http://schemas.microsoft.com/office/powerpoint/2010/main" val="2739069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57F924D-CF55-4D5E-B8F5-8B896DB68AC1}" type="slidenum">
              <a:rPr lang="en-GB" smtClean="0"/>
              <a:t>1</a:t>
            </a:fld>
            <a:endParaRPr lang="en-GB"/>
          </a:p>
        </p:txBody>
      </p:sp>
    </p:spTree>
    <p:extLst>
      <p:ext uri="{BB962C8B-B14F-4D97-AF65-F5344CB8AC3E}">
        <p14:creationId xmlns:p14="http://schemas.microsoft.com/office/powerpoint/2010/main" val="3894739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57F924D-CF55-4D5E-B8F5-8B896DB68AC1}" type="slidenum">
              <a:rPr lang="en-GB" smtClean="0"/>
              <a:t>11</a:t>
            </a:fld>
            <a:endParaRPr lang="en-GB"/>
          </a:p>
        </p:txBody>
      </p:sp>
    </p:spTree>
    <p:extLst>
      <p:ext uri="{BB962C8B-B14F-4D97-AF65-F5344CB8AC3E}">
        <p14:creationId xmlns:p14="http://schemas.microsoft.com/office/powerpoint/2010/main" val="1728167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57F924D-CF55-4D5E-B8F5-8B896DB68AC1}" type="slidenum">
              <a:rPr lang="en-GB" smtClean="0"/>
              <a:t>12</a:t>
            </a:fld>
            <a:endParaRPr lang="en-GB"/>
          </a:p>
        </p:txBody>
      </p:sp>
    </p:spTree>
    <p:extLst>
      <p:ext uri="{BB962C8B-B14F-4D97-AF65-F5344CB8AC3E}">
        <p14:creationId xmlns:p14="http://schemas.microsoft.com/office/powerpoint/2010/main" val="1463959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57F924D-CF55-4D5E-B8F5-8B896DB68AC1}" type="slidenum">
              <a:rPr lang="en-GB" smtClean="0"/>
              <a:t>13</a:t>
            </a:fld>
            <a:endParaRPr lang="en-GB"/>
          </a:p>
        </p:txBody>
      </p:sp>
    </p:spTree>
    <p:extLst>
      <p:ext uri="{BB962C8B-B14F-4D97-AF65-F5344CB8AC3E}">
        <p14:creationId xmlns:p14="http://schemas.microsoft.com/office/powerpoint/2010/main" val="2524555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57F924D-CF55-4D5E-B8F5-8B896DB68AC1}" type="slidenum">
              <a:rPr lang="en-GB" smtClean="0"/>
              <a:t>14</a:t>
            </a:fld>
            <a:endParaRPr lang="en-GB"/>
          </a:p>
        </p:txBody>
      </p:sp>
    </p:spTree>
    <p:extLst>
      <p:ext uri="{BB962C8B-B14F-4D97-AF65-F5344CB8AC3E}">
        <p14:creationId xmlns:p14="http://schemas.microsoft.com/office/powerpoint/2010/main" val="3215058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57F924D-CF55-4D5E-B8F5-8B896DB68AC1}" type="slidenum">
              <a:rPr lang="en-GB" smtClean="0"/>
              <a:t>15</a:t>
            </a:fld>
            <a:endParaRPr lang="en-GB"/>
          </a:p>
        </p:txBody>
      </p:sp>
    </p:spTree>
    <p:extLst>
      <p:ext uri="{BB962C8B-B14F-4D97-AF65-F5344CB8AC3E}">
        <p14:creationId xmlns:p14="http://schemas.microsoft.com/office/powerpoint/2010/main" val="4047930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57F924D-CF55-4D5E-B8F5-8B896DB68AC1}" type="slidenum">
              <a:rPr lang="en-GB" smtClean="0"/>
              <a:t>16</a:t>
            </a:fld>
            <a:endParaRPr lang="en-GB"/>
          </a:p>
        </p:txBody>
      </p:sp>
    </p:spTree>
    <p:extLst>
      <p:ext uri="{BB962C8B-B14F-4D97-AF65-F5344CB8AC3E}">
        <p14:creationId xmlns:p14="http://schemas.microsoft.com/office/powerpoint/2010/main" val="1959297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57F924D-CF55-4D5E-B8F5-8B896DB68AC1}" type="slidenum">
              <a:rPr lang="en-GB" smtClean="0"/>
              <a:t>17</a:t>
            </a:fld>
            <a:endParaRPr lang="en-GB"/>
          </a:p>
        </p:txBody>
      </p:sp>
    </p:spTree>
    <p:extLst>
      <p:ext uri="{BB962C8B-B14F-4D97-AF65-F5344CB8AC3E}">
        <p14:creationId xmlns:p14="http://schemas.microsoft.com/office/powerpoint/2010/main" val="25713290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D1849B-4B75-4E57-B35D-773CAD5B1E34}" type="slidenum">
              <a:rPr lang="en-GB" smtClean="0"/>
              <a:t>18</a:t>
            </a:fld>
            <a:endParaRPr lang="en-GB" dirty="0"/>
          </a:p>
        </p:txBody>
      </p:sp>
    </p:spTree>
    <p:extLst>
      <p:ext uri="{BB962C8B-B14F-4D97-AF65-F5344CB8AC3E}">
        <p14:creationId xmlns:p14="http://schemas.microsoft.com/office/powerpoint/2010/main" val="17248365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57F924D-CF55-4D5E-B8F5-8B896DB68AC1}" type="slidenum">
              <a:rPr lang="en-GB" smtClean="0"/>
              <a:t>19</a:t>
            </a:fld>
            <a:endParaRPr lang="en-GB"/>
          </a:p>
        </p:txBody>
      </p:sp>
    </p:spTree>
    <p:extLst>
      <p:ext uri="{BB962C8B-B14F-4D97-AF65-F5344CB8AC3E}">
        <p14:creationId xmlns:p14="http://schemas.microsoft.com/office/powerpoint/2010/main" val="2496201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57F924D-CF55-4D5E-B8F5-8B896DB68AC1}" type="slidenum">
              <a:rPr lang="en-GB" smtClean="0"/>
              <a:t>20</a:t>
            </a:fld>
            <a:endParaRPr lang="en-GB"/>
          </a:p>
        </p:txBody>
      </p:sp>
    </p:spTree>
    <p:extLst>
      <p:ext uri="{BB962C8B-B14F-4D97-AF65-F5344CB8AC3E}">
        <p14:creationId xmlns:p14="http://schemas.microsoft.com/office/powerpoint/2010/main" val="2150634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6761559C-FCB2-42B3-8AFC-17BDC698A83A}"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1582245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2D1849B-4B75-4E57-B35D-773CAD5B1E34}" type="slidenum">
              <a:rPr lang="en-GB" smtClean="0"/>
              <a:t>3</a:t>
            </a:fld>
            <a:endParaRPr lang="en-GB"/>
          </a:p>
        </p:txBody>
      </p:sp>
    </p:spTree>
    <p:extLst>
      <p:ext uri="{BB962C8B-B14F-4D97-AF65-F5344CB8AC3E}">
        <p14:creationId xmlns:p14="http://schemas.microsoft.com/office/powerpoint/2010/main" val="3309805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57F924D-CF55-4D5E-B8F5-8B896DB68AC1}" type="slidenum">
              <a:rPr lang="en-GB" smtClean="0"/>
              <a:t>4</a:t>
            </a:fld>
            <a:endParaRPr lang="en-GB"/>
          </a:p>
        </p:txBody>
      </p:sp>
    </p:spTree>
    <p:extLst>
      <p:ext uri="{BB962C8B-B14F-4D97-AF65-F5344CB8AC3E}">
        <p14:creationId xmlns:p14="http://schemas.microsoft.com/office/powerpoint/2010/main" val="2025889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57F924D-CF55-4D5E-B8F5-8B896DB68AC1}" type="slidenum">
              <a:rPr lang="en-GB" smtClean="0"/>
              <a:t>5</a:t>
            </a:fld>
            <a:endParaRPr lang="en-GB"/>
          </a:p>
        </p:txBody>
      </p:sp>
    </p:spTree>
    <p:extLst>
      <p:ext uri="{BB962C8B-B14F-4D97-AF65-F5344CB8AC3E}">
        <p14:creationId xmlns:p14="http://schemas.microsoft.com/office/powerpoint/2010/main" val="4106250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57F924D-CF55-4D5E-B8F5-8B896DB68AC1}" type="slidenum">
              <a:rPr lang="en-GB" smtClean="0"/>
              <a:t>6</a:t>
            </a:fld>
            <a:endParaRPr lang="en-GB"/>
          </a:p>
        </p:txBody>
      </p:sp>
    </p:spTree>
    <p:extLst>
      <p:ext uri="{BB962C8B-B14F-4D97-AF65-F5344CB8AC3E}">
        <p14:creationId xmlns:p14="http://schemas.microsoft.com/office/powerpoint/2010/main" val="2107227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57F924D-CF55-4D5E-B8F5-8B896DB68AC1}" type="slidenum">
              <a:rPr lang="en-GB" smtClean="0"/>
              <a:t>7</a:t>
            </a:fld>
            <a:endParaRPr lang="en-GB"/>
          </a:p>
        </p:txBody>
      </p:sp>
    </p:spTree>
    <p:extLst>
      <p:ext uri="{BB962C8B-B14F-4D97-AF65-F5344CB8AC3E}">
        <p14:creationId xmlns:p14="http://schemas.microsoft.com/office/powerpoint/2010/main" val="428720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57F924D-CF55-4D5E-B8F5-8B896DB68AC1}" type="slidenum">
              <a:rPr lang="en-GB" smtClean="0"/>
              <a:t>9</a:t>
            </a:fld>
            <a:endParaRPr lang="en-GB"/>
          </a:p>
        </p:txBody>
      </p:sp>
    </p:spTree>
    <p:extLst>
      <p:ext uri="{BB962C8B-B14F-4D97-AF65-F5344CB8AC3E}">
        <p14:creationId xmlns:p14="http://schemas.microsoft.com/office/powerpoint/2010/main" val="2346300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57F924D-CF55-4D5E-B8F5-8B896DB68AC1}" type="slidenum">
              <a:rPr lang="en-GB" smtClean="0"/>
              <a:t>10</a:t>
            </a:fld>
            <a:endParaRPr lang="en-GB"/>
          </a:p>
        </p:txBody>
      </p:sp>
    </p:spTree>
    <p:extLst>
      <p:ext uri="{BB962C8B-B14F-4D97-AF65-F5344CB8AC3E}">
        <p14:creationId xmlns:p14="http://schemas.microsoft.com/office/powerpoint/2010/main" val="41732793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1C91EC76-962F-4D60-8570-755AD52BD35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12192000" cy="6864095"/>
          </a:xfrm>
          <a:prstGeom prst="rect">
            <a:avLst/>
          </a:prstGeom>
        </p:spPr>
      </p:pic>
      <p:sp>
        <p:nvSpPr>
          <p:cNvPr id="8" name="Content Placeholder 3"/>
          <p:cNvSpPr txBox="1">
            <a:spLocks/>
          </p:cNvSpPr>
          <p:nvPr userDrawn="1"/>
        </p:nvSpPr>
        <p:spPr>
          <a:xfrm>
            <a:off x="0" y="6545248"/>
            <a:ext cx="9168341" cy="304797"/>
          </a:xfrm>
          <a:prstGeom prst="rect">
            <a:avLst/>
          </a:prstGeom>
        </p:spPr>
        <p:txBody>
          <a:bodyPr vert="horz" lIns="121920" tIns="60960" rIns="121920" bIns="60960" rtlCol="0" anchor="b"/>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0" fontAlgn="base" latinLnBrk="0" hangingPunct="0">
              <a:lnSpc>
                <a:spcPct val="90000"/>
              </a:lnSpc>
              <a:spcBef>
                <a:spcPts val="0"/>
              </a:spcBef>
              <a:spcAft>
                <a:spcPts val="800"/>
              </a:spcAft>
              <a:buClr>
                <a:srgbClr val="2FA301"/>
              </a:buClr>
              <a:buSzTx/>
              <a:buFontTx/>
              <a:buNone/>
              <a:tabLst/>
              <a:defRPr/>
            </a:pPr>
            <a:endParaRPr lang="en-GB" sz="1067" b="1" u="sng" dirty="0">
              <a:solidFill>
                <a:schemeClr val="tx1"/>
              </a:solidFill>
              <a:latin typeface="Arial" panose="020B0604020202020204" pitchFamily="34" charset="0"/>
              <a:cs typeface="Arial" panose="020B0604020202020204" pitchFamily="34" charset="0"/>
            </a:endParaRPr>
          </a:p>
          <a:p>
            <a:pPr fontAlgn="base"/>
            <a:r>
              <a:rPr lang="en-GB" sz="1067" kern="1200" dirty="0">
                <a:solidFill>
                  <a:srgbClr val="475358"/>
                </a:solidFill>
                <a:effectLst/>
                <a:latin typeface="Arial" panose="020B0604020202020204" pitchFamily="34" charset="0"/>
                <a:ea typeface="+mn-ea"/>
                <a:cs typeface="Arial" panose="020B0604020202020204" pitchFamily="34" charset="0"/>
              </a:rPr>
              <a:t>GB-ESO-00017. Date of preparation: January 2024.</a:t>
            </a:r>
          </a:p>
        </p:txBody>
      </p:sp>
      <p:sp>
        <p:nvSpPr>
          <p:cNvPr id="18" name="Title 16"/>
          <p:cNvSpPr>
            <a:spLocks noGrp="1"/>
          </p:cNvSpPr>
          <p:nvPr>
            <p:ph type="title"/>
          </p:nvPr>
        </p:nvSpPr>
        <p:spPr>
          <a:xfrm>
            <a:off x="1894374" y="2156519"/>
            <a:ext cx="9729809" cy="730144"/>
          </a:xfrm>
        </p:spPr>
        <p:txBody>
          <a:bodyPr>
            <a:noAutofit/>
          </a:bodyPr>
          <a:lstStyle/>
          <a:p>
            <a:r>
              <a:rPr lang="en-US"/>
              <a:t>Click to edit Master title style</a:t>
            </a:r>
            <a:endParaRPr lang="en-GB"/>
          </a:p>
        </p:txBody>
      </p:sp>
    </p:spTree>
    <p:extLst>
      <p:ext uri="{BB962C8B-B14F-4D97-AF65-F5344CB8AC3E}">
        <p14:creationId xmlns:p14="http://schemas.microsoft.com/office/powerpoint/2010/main" val="8048555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preserve="1">
  <p:cSld name="1_Two Content">
    <p:spTree>
      <p:nvGrpSpPr>
        <p:cNvPr id="1" name="Shape 28"/>
        <p:cNvGrpSpPr/>
        <p:nvPr/>
      </p:nvGrpSpPr>
      <p:grpSpPr>
        <a:xfrm>
          <a:off x="0" y="0"/>
          <a:ext cx="0" cy="0"/>
          <a:chOff x="0" y="0"/>
          <a:chExt cx="0" cy="0"/>
        </a:xfrm>
      </p:grpSpPr>
      <p:sp>
        <p:nvSpPr>
          <p:cNvPr id="29" name="Google Shape;29;p56"/>
          <p:cNvSpPr txBox="1">
            <a:spLocks noGrp="1"/>
          </p:cNvSpPr>
          <p:nvPr>
            <p:ph type="body" idx="1"/>
          </p:nvPr>
        </p:nvSpPr>
        <p:spPr>
          <a:xfrm>
            <a:off x="609600" y="1905740"/>
            <a:ext cx="5384800" cy="4220424"/>
          </a:xfrm>
          <a:prstGeom prst="rect">
            <a:avLst/>
          </a:prstGeom>
          <a:noFill/>
          <a:ln>
            <a:noFill/>
          </a:ln>
        </p:spPr>
        <p:txBody>
          <a:bodyPr spcFirstLastPara="1" wrap="square" lIns="91425" tIns="45700" rIns="91425" bIns="45700" anchor="t" anchorCtr="0">
            <a:normAutofit/>
          </a:bodyPr>
          <a:lstStyle>
            <a:lvl1pPr marL="609585" lvl="0" indent="-457189" algn="l">
              <a:lnSpc>
                <a:spcPct val="100000"/>
              </a:lnSpc>
              <a:spcBef>
                <a:spcPts val="480"/>
              </a:spcBef>
              <a:spcAft>
                <a:spcPts val="0"/>
              </a:spcAft>
              <a:buSzPts val="1800"/>
              <a:buChar char="▪"/>
              <a:defRPr sz="2400"/>
            </a:lvl1pPr>
            <a:lvl2pPr marL="1219170" lvl="1" indent="-440256" algn="l">
              <a:lnSpc>
                <a:spcPct val="100000"/>
              </a:lnSpc>
              <a:spcBef>
                <a:spcPts val="427"/>
              </a:spcBef>
              <a:spcAft>
                <a:spcPts val="0"/>
              </a:spcAft>
              <a:buSzPts val="1600"/>
              <a:buChar char="▪"/>
              <a:defRPr sz="2133"/>
            </a:lvl2pPr>
            <a:lvl3pPr marL="1828754" lvl="2" indent="-423323" algn="l">
              <a:lnSpc>
                <a:spcPct val="100000"/>
              </a:lnSpc>
              <a:spcBef>
                <a:spcPts val="373"/>
              </a:spcBef>
              <a:spcAft>
                <a:spcPts val="0"/>
              </a:spcAft>
              <a:buSzPts val="1400"/>
              <a:buChar char="▪"/>
              <a:defRPr sz="1867"/>
            </a:lvl3pPr>
            <a:lvl4pPr marL="2438339" lvl="3" indent="-423323" algn="l">
              <a:lnSpc>
                <a:spcPct val="100000"/>
              </a:lnSpc>
              <a:spcBef>
                <a:spcPts val="373"/>
              </a:spcBef>
              <a:spcAft>
                <a:spcPts val="0"/>
              </a:spcAft>
              <a:buSzPts val="1400"/>
              <a:buChar char="▪"/>
              <a:defRPr sz="1867"/>
            </a:lvl4pPr>
            <a:lvl5pPr marL="3047924" lvl="4" indent="-423323" algn="l">
              <a:lnSpc>
                <a:spcPct val="100000"/>
              </a:lnSpc>
              <a:spcBef>
                <a:spcPts val="373"/>
              </a:spcBef>
              <a:spcAft>
                <a:spcPts val="0"/>
              </a:spcAft>
              <a:buSzPts val="1400"/>
              <a:buChar char="▪"/>
              <a:defRPr sz="1867"/>
            </a:lvl5pPr>
            <a:lvl6pPr marL="3657509" lvl="5" indent="-457189" algn="l">
              <a:lnSpc>
                <a:spcPct val="100000"/>
              </a:lnSpc>
              <a:spcBef>
                <a:spcPts val="480"/>
              </a:spcBef>
              <a:spcAft>
                <a:spcPts val="0"/>
              </a:spcAft>
              <a:buClr>
                <a:schemeClr val="dk1"/>
              </a:buClr>
              <a:buSzPts val="1800"/>
              <a:buChar char="•"/>
              <a:defRPr sz="2400"/>
            </a:lvl6pPr>
            <a:lvl7pPr marL="4267093" lvl="6" indent="-457189" algn="l">
              <a:lnSpc>
                <a:spcPct val="100000"/>
              </a:lnSpc>
              <a:spcBef>
                <a:spcPts val="480"/>
              </a:spcBef>
              <a:spcAft>
                <a:spcPts val="0"/>
              </a:spcAft>
              <a:buClr>
                <a:schemeClr val="dk1"/>
              </a:buClr>
              <a:buSzPts val="1800"/>
              <a:buChar char="•"/>
              <a:defRPr sz="2400"/>
            </a:lvl7pPr>
            <a:lvl8pPr marL="4876678" lvl="7" indent="-457189" algn="l">
              <a:lnSpc>
                <a:spcPct val="100000"/>
              </a:lnSpc>
              <a:spcBef>
                <a:spcPts val="480"/>
              </a:spcBef>
              <a:spcAft>
                <a:spcPts val="0"/>
              </a:spcAft>
              <a:buClr>
                <a:schemeClr val="dk1"/>
              </a:buClr>
              <a:buSzPts val="1800"/>
              <a:buChar char="•"/>
              <a:defRPr sz="2400"/>
            </a:lvl8pPr>
            <a:lvl9pPr marL="5486263" lvl="8" indent="-457189" algn="l">
              <a:lnSpc>
                <a:spcPct val="100000"/>
              </a:lnSpc>
              <a:spcBef>
                <a:spcPts val="480"/>
              </a:spcBef>
              <a:spcAft>
                <a:spcPts val="0"/>
              </a:spcAft>
              <a:buClr>
                <a:schemeClr val="dk1"/>
              </a:buClr>
              <a:buSzPts val="1800"/>
              <a:buChar char="•"/>
              <a:defRPr sz="2400"/>
            </a:lvl9pPr>
          </a:lstStyle>
          <a:p>
            <a:endParaRPr/>
          </a:p>
        </p:txBody>
      </p:sp>
      <p:sp>
        <p:nvSpPr>
          <p:cNvPr id="30" name="Google Shape;30;p56"/>
          <p:cNvSpPr txBox="1">
            <a:spLocks noGrp="1"/>
          </p:cNvSpPr>
          <p:nvPr>
            <p:ph type="body" idx="2"/>
          </p:nvPr>
        </p:nvSpPr>
        <p:spPr>
          <a:xfrm>
            <a:off x="6197600" y="1905740"/>
            <a:ext cx="5384800" cy="4220424"/>
          </a:xfrm>
          <a:prstGeom prst="rect">
            <a:avLst/>
          </a:prstGeom>
          <a:noFill/>
          <a:ln>
            <a:noFill/>
          </a:ln>
        </p:spPr>
        <p:txBody>
          <a:bodyPr spcFirstLastPara="1" wrap="square" lIns="91425" tIns="45700" rIns="91425" bIns="45700" anchor="t" anchorCtr="0">
            <a:normAutofit/>
          </a:bodyPr>
          <a:lstStyle>
            <a:lvl1pPr marL="609585" lvl="0" indent="-457189" algn="l">
              <a:lnSpc>
                <a:spcPct val="100000"/>
              </a:lnSpc>
              <a:spcBef>
                <a:spcPts val="480"/>
              </a:spcBef>
              <a:spcAft>
                <a:spcPts val="0"/>
              </a:spcAft>
              <a:buSzPts val="1800"/>
              <a:buChar char="▪"/>
              <a:defRPr sz="2400"/>
            </a:lvl1pPr>
            <a:lvl2pPr marL="1219170" lvl="1" indent="-440256" algn="l">
              <a:lnSpc>
                <a:spcPct val="100000"/>
              </a:lnSpc>
              <a:spcBef>
                <a:spcPts val="427"/>
              </a:spcBef>
              <a:spcAft>
                <a:spcPts val="0"/>
              </a:spcAft>
              <a:buSzPts val="1600"/>
              <a:buChar char="▪"/>
              <a:defRPr sz="2133"/>
            </a:lvl2pPr>
            <a:lvl3pPr marL="1828754" lvl="2" indent="-423323" algn="l">
              <a:lnSpc>
                <a:spcPct val="100000"/>
              </a:lnSpc>
              <a:spcBef>
                <a:spcPts val="373"/>
              </a:spcBef>
              <a:spcAft>
                <a:spcPts val="0"/>
              </a:spcAft>
              <a:buSzPts val="1400"/>
              <a:buChar char="▪"/>
              <a:defRPr sz="1867"/>
            </a:lvl3pPr>
            <a:lvl4pPr marL="2438339" lvl="3" indent="-423323" algn="l">
              <a:lnSpc>
                <a:spcPct val="100000"/>
              </a:lnSpc>
              <a:spcBef>
                <a:spcPts val="373"/>
              </a:spcBef>
              <a:spcAft>
                <a:spcPts val="0"/>
              </a:spcAft>
              <a:buSzPts val="1400"/>
              <a:buChar char="▪"/>
              <a:defRPr sz="1867"/>
            </a:lvl4pPr>
            <a:lvl5pPr marL="3047924" lvl="4" indent="-423323" algn="l">
              <a:lnSpc>
                <a:spcPct val="100000"/>
              </a:lnSpc>
              <a:spcBef>
                <a:spcPts val="373"/>
              </a:spcBef>
              <a:spcAft>
                <a:spcPts val="0"/>
              </a:spcAft>
              <a:buSzPts val="1400"/>
              <a:buChar char="▪"/>
              <a:defRPr sz="1867"/>
            </a:lvl5pPr>
            <a:lvl6pPr marL="3657509" lvl="5" indent="-457189" algn="l">
              <a:lnSpc>
                <a:spcPct val="100000"/>
              </a:lnSpc>
              <a:spcBef>
                <a:spcPts val="480"/>
              </a:spcBef>
              <a:spcAft>
                <a:spcPts val="0"/>
              </a:spcAft>
              <a:buClr>
                <a:schemeClr val="dk1"/>
              </a:buClr>
              <a:buSzPts val="1800"/>
              <a:buChar char="•"/>
              <a:defRPr sz="2400"/>
            </a:lvl6pPr>
            <a:lvl7pPr marL="4267093" lvl="6" indent="-457189" algn="l">
              <a:lnSpc>
                <a:spcPct val="100000"/>
              </a:lnSpc>
              <a:spcBef>
                <a:spcPts val="480"/>
              </a:spcBef>
              <a:spcAft>
                <a:spcPts val="0"/>
              </a:spcAft>
              <a:buClr>
                <a:schemeClr val="dk1"/>
              </a:buClr>
              <a:buSzPts val="1800"/>
              <a:buChar char="•"/>
              <a:defRPr sz="2400"/>
            </a:lvl7pPr>
            <a:lvl8pPr marL="4876678" lvl="7" indent="-457189" algn="l">
              <a:lnSpc>
                <a:spcPct val="100000"/>
              </a:lnSpc>
              <a:spcBef>
                <a:spcPts val="480"/>
              </a:spcBef>
              <a:spcAft>
                <a:spcPts val="0"/>
              </a:spcAft>
              <a:buClr>
                <a:schemeClr val="dk1"/>
              </a:buClr>
              <a:buSzPts val="1800"/>
              <a:buChar char="•"/>
              <a:defRPr sz="2400"/>
            </a:lvl8pPr>
            <a:lvl9pPr marL="5486263" lvl="8" indent="-457189" algn="l">
              <a:lnSpc>
                <a:spcPct val="100000"/>
              </a:lnSpc>
              <a:spcBef>
                <a:spcPts val="480"/>
              </a:spcBef>
              <a:spcAft>
                <a:spcPts val="0"/>
              </a:spcAft>
              <a:buClr>
                <a:schemeClr val="dk1"/>
              </a:buClr>
              <a:buSzPts val="1800"/>
              <a:buChar char="•"/>
              <a:defRPr sz="2400"/>
            </a:lvl9pPr>
          </a:lstStyle>
          <a:p>
            <a:endParaRPr/>
          </a:p>
        </p:txBody>
      </p:sp>
      <p:sp>
        <p:nvSpPr>
          <p:cNvPr id="31" name="Google Shape;31;p56"/>
          <p:cNvSpPr txBox="1">
            <a:spLocks noGrp="1"/>
          </p:cNvSpPr>
          <p:nvPr>
            <p:ph type="title"/>
          </p:nvPr>
        </p:nvSpPr>
        <p:spPr>
          <a:xfrm>
            <a:off x="579967" y="315731"/>
            <a:ext cx="10972800" cy="762787"/>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6"/>
          <p:cNvSpPr txBox="1">
            <a:spLocks noGrp="1"/>
          </p:cNvSpPr>
          <p:nvPr>
            <p:ph type="ftr" idx="11"/>
          </p:nvPr>
        </p:nvSpPr>
        <p:spPr>
          <a:xfrm>
            <a:off x="0" y="6344514"/>
            <a:ext cx="11582400" cy="50164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475358"/>
              </a:buClr>
              <a:buSzPts val="600"/>
              <a:buNone/>
              <a:defRPr>
                <a:solidFill>
                  <a:srgbClr val="475358"/>
                </a:solidFill>
              </a:defRPr>
            </a:lvl1pPr>
            <a:lvl2pPr lvl="1" algn="l">
              <a:lnSpc>
                <a:spcPct val="100000"/>
              </a:lnSpc>
              <a:spcBef>
                <a:spcPts val="40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260554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5D860-2405-4936-B0D5-8878E62BB003}"/>
              </a:ext>
            </a:extLst>
          </p:cNvPr>
          <p:cNvSpPr>
            <a:spLocks noGrp="1"/>
          </p:cNvSpPr>
          <p:nvPr>
            <p:ph type="title"/>
          </p:nvPr>
        </p:nvSpPr>
        <p:spPr>
          <a:xfrm>
            <a:off x="430825" y="365126"/>
            <a:ext cx="10922977" cy="721247"/>
          </a:xfrm>
        </p:spPr>
        <p:txBody>
          <a:bodyPr>
            <a:noAutofit/>
          </a:bodyPr>
          <a:lstStyle>
            <a:lvl1pPr>
              <a:defRPr sz="320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519AA09-A826-4421-BE6F-2468F0369201}"/>
              </a:ext>
            </a:extLst>
          </p:cNvPr>
          <p:cNvSpPr>
            <a:spLocks noGrp="1"/>
          </p:cNvSpPr>
          <p:nvPr>
            <p:ph idx="1"/>
          </p:nvPr>
        </p:nvSpPr>
        <p:spPr>
          <a:xfrm>
            <a:off x="430825" y="1825625"/>
            <a:ext cx="9935308" cy="4351339"/>
          </a:xfrm>
        </p:spPr>
        <p:txBody>
          <a:bodyPr>
            <a:noAutofit/>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FE7BBA01-4015-4C21-9E1F-BF042CA5704E}"/>
              </a:ext>
            </a:extLst>
          </p:cNvPr>
          <p:cNvSpPr>
            <a:spLocks noGrp="1"/>
          </p:cNvSpPr>
          <p:nvPr>
            <p:ph type="body" sz="quarter" idx="12"/>
          </p:nvPr>
        </p:nvSpPr>
        <p:spPr>
          <a:xfrm>
            <a:off x="1600200" y="6313488"/>
            <a:ext cx="8757139" cy="407987"/>
          </a:xfrm>
        </p:spPr>
        <p:txBody>
          <a:bodyPr anchor="b">
            <a:noAutofit/>
          </a:bodyPr>
          <a:lstStyle>
            <a:lvl1pPr marL="0" indent="0">
              <a:buNone/>
              <a:defRPr sz="1000">
                <a:latin typeface="Helvetica" panose="020B0604020202030204" pitchFamily="34" charset="0"/>
              </a:defRPr>
            </a:lvl1pPr>
            <a:lvl2pPr marL="457189" indent="0">
              <a:buNone/>
              <a:defRPr/>
            </a:lvl2pPr>
            <a:lvl3pPr marL="914377" indent="0">
              <a:buNone/>
              <a:defRPr/>
            </a:lvl3pPr>
            <a:lvl4pPr marL="1371566" indent="0">
              <a:buNone/>
              <a:defRPr/>
            </a:lvl4pPr>
            <a:lvl5pPr marL="1828754" indent="0">
              <a:buNone/>
              <a:defRPr/>
            </a:lvl5pPr>
          </a:lstStyle>
          <a:p>
            <a:pPr lvl="0"/>
            <a:endParaRPr lang="en-GB"/>
          </a:p>
        </p:txBody>
      </p:sp>
      <p:pic>
        <p:nvPicPr>
          <p:cNvPr id="7" name="Picture 6">
            <a:extLst>
              <a:ext uri="{FF2B5EF4-FFF2-40B4-BE49-F238E27FC236}">
                <a16:creationId xmlns:a16="http://schemas.microsoft.com/office/drawing/2014/main" id="{B8ABD0F2-9217-45F9-948D-D430A77D88B8}"/>
              </a:ext>
            </a:extLst>
          </p:cNvPr>
          <p:cNvPicPr>
            <a:picLocks noChangeAspect="1"/>
          </p:cNvPicPr>
          <p:nvPr userDrawn="1"/>
        </p:nvPicPr>
        <p:blipFill>
          <a:blip r:embed="rId2"/>
          <a:stretch>
            <a:fillRect/>
          </a:stretch>
        </p:blipFill>
        <p:spPr>
          <a:xfrm>
            <a:off x="1069687" y="6355865"/>
            <a:ext cx="419704" cy="251823"/>
          </a:xfrm>
          <a:prstGeom prst="rect">
            <a:avLst/>
          </a:prstGeom>
        </p:spPr>
      </p:pic>
      <p:pic>
        <p:nvPicPr>
          <p:cNvPr id="8" name="Picture 2" descr="MSD | Home">
            <a:extLst>
              <a:ext uri="{FF2B5EF4-FFF2-40B4-BE49-F238E27FC236}">
                <a16:creationId xmlns:a16="http://schemas.microsoft.com/office/drawing/2014/main" id="{DD6D3A2A-463B-49C9-815B-607B640A9583}"/>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263738" y="6257549"/>
            <a:ext cx="805951" cy="43918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839268E0-8041-81DA-707D-BB89DFD5F951}"/>
              </a:ext>
            </a:extLst>
          </p:cNvPr>
          <p:cNvGrpSpPr/>
          <p:nvPr userDrawn="1"/>
        </p:nvGrpSpPr>
        <p:grpSpPr>
          <a:xfrm>
            <a:off x="10461002" y="6120000"/>
            <a:ext cx="1531271" cy="576728"/>
            <a:chOff x="10461000" y="6120000"/>
            <a:chExt cx="1531271" cy="576728"/>
          </a:xfrm>
        </p:grpSpPr>
        <p:pic>
          <p:nvPicPr>
            <p:cNvPr id="5" name="Picture 4">
              <a:extLst>
                <a:ext uri="{FF2B5EF4-FFF2-40B4-BE49-F238E27FC236}">
                  <a16:creationId xmlns:a16="http://schemas.microsoft.com/office/drawing/2014/main" id="{48DEE669-D8AF-C65C-0C21-43CE5A1A3325}"/>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10461000" y="6120000"/>
              <a:ext cx="1531271" cy="576728"/>
            </a:xfrm>
            <a:prstGeom prst="rect">
              <a:avLst/>
            </a:prstGeom>
          </p:spPr>
        </p:pic>
        <p:sp>
          <p:nvSpPr>
            <p:cNvPr id="9" name="Rectangle 8">
              <a:extLst>
                <a:ext uri="{FF2B5EF4-FFF2-40B4-BE49-F238E27FC236}">
                  <a16:creationId xmlns:a16="http://schemas.microsoft.com/office/drawing/2014/main" id="{E35AC3E5-7AF7-3910-C223-E4C9514E2BC7}"/>
                </a:ext>
              </a:extLst>
            </p:cNvPr>
            <p:cNvSpPr/>
            <p:nvPr userDrawn="1"/>
          </p:nvSpPr>
          <p:spPr>
            <a:xfrm>
              <a:off x="10917766" y="6460066"/>
              <a:ext cx="24553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17515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F8C4D7E-E0B6-4D51-C51C-7F4C1B33EF84}"/>
              </a:ext>
            </a:extLst>
          </p:cNvPr>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2520539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CA3D8-363E-484D-8E16-A60C6FBF240A}"/>
              </a:ext>
            </a:extLst>
          </p:cNvPr>
          <p:cNvSpPr>
            <a:spLocks noGrp="1"/>
          </p:cNvSpPr>
          <p:nvPr>
            <p:ph type="title" hasCustomPrompt="1"/>
          </p:nvPr>
        </p:nvSpPr>
        <p:spPr/>
        <p:txBody>
          <a:bodyPr/>
          <a:lstStyle>
            <a:lvl1pPr>
              <a:defRPr sz="2600">
                <a:solidFill>
                  <a:schemeClr val="accent5"/>
                </a:solidFill>
              </a:defRPr>
            </a:lvl1pPr>
          </a:lstStyle>
          <a:p>
            <a:r>
              <a:rPr lang="en-GB"/>
              <a:t>Headline Arial 26pt one line in this space</a:t>
            </a:r>
            <a:endParaRPr lang="en-US"/>
          </a:p>
        </p:txBody>
      </p:sp>
      <p:sp>
        <p:nvSpPr>
          <p:cNvPr id="5" name="Slide Number Placeholder 4">
            <a:extLst>
              <a:ext uri="{FF2B5EF4-FFF2-40B4-BE49-F238E27FC236}">
                <a16:creationId xmlns:a16="http://schemas.microsoft.com/office/drawing/2014/main" id="{E2A29659-1F6F-394D-A64A-49C8AE9363A5}"/>
              </a:ext>
            </a:extLst>
          </p:cNvPr>
          <p:cNvSpPr>
            <a:spLocks noGrp="1"/>
          </p:cNvSpPr>
          <p:nvPr>
            <p:ph type="sldNum" sz="quarter" idx="12"/>
          </p:nvPr>
        </p:nvSpPr>
        <p:spPr/>
        <p:txBody>
          <a:bodyPr/>
          <a:lstStyle>
            <a:lvl1pPr>
              <a:defRPr>
                <a:latin typeface="Helvetica" panose="020B0604020202020204" pitchFamily="34" charset="0"/>
              </a:defRPr>
            </a:lvl1pPr>
          </a:lstStyle>
          <a:p>
            <a:endParaRPr lang="en-US"/>
          </a:p>
        </p:txBody>
      </p:sp>
      <p:sp>
        <p:nvSpPr>
          <p:cNvPr id="11" name="Rectangle 10">
            <a:extLst>
              <a:ext uri="{FF2B5EF4-FFF2-40B4-BE49-F238E27FC236}">
                <a16:creationId xmlns:a16="http://schemas.microsoft.com/office/drawing/2014/main" id="{5F1B6C94-F2DB-D249-85EC-472D8CD01288}"/>
              </a:ext>
            </a:extLst>
          </p:cNvPr>
          <p:cNvSpPr/>
          <p:nvPr userDrawn="1"/>
        </p:nvSpPr>
        <p:spPr>
          <a:xfrm flipV="1">
            <a:off x="0" y="1364855"/>
            <a:ext cx="12192000" cy="45719"/>
          </a:xfrm>
          <a:prstGeom prst="rect">
            <a:avLst/>
          </a:prstGeom>
          <a:gradFill>
            <a:gsLst>
              <a:gs pos="0">
                <a:schemeClr val="accent1"/>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anose="020B0604020202020204" pitchFamily="34" charset="0"/>
            </a:endParaRPr>
          </a:p>
        </p:txBody>
      </p:sp>
    </p:spTree>
    <p:extLst>
      <p:ext uri="{BB962C8B-B14F-4D97-AF65-F5344CB8AC3E}">
        <p14:creationId xmlns:p14="http://schemas.microsoft.com/office/powerpoint/2010/main" val="1388280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7" name="Picture 6" descr="Shape, rectangle&#10;&#10;Description automatically generated">
            <a:extLst>
              <a:ext uri="{FF2B5EF4-FFF2-40B4-BE49-F238E27FC236}">
                <a16:creationId xmlns:a16="http://schemas.microsoft.com/office/drawing/2014/main" id="{4DAC814E-02C2-4F68-9629-2948F5A8475F}"/>
              </a:ext>
            </a:extLst>
          </p:cNvPr>
          <p:cNvPicPr>
            <a:picLocks noChangeAspect="1"/>
          </p:cNvPicPr>
          <p:nvPr userDrawn="1"/>
        </p:nvPicPr>
        <p:blipFill>
          <a:blip r:embed="rId2"/>
          <a:stretch>
            <a:fillRect/>
          </a:stretch>
        </p:blipFill>
        <p:spPr>
          <a:xfrm>
            <a:off x="-33556" y="0"/>
            <a:ext cx="12225735" cy="6858000"/>
          </a:xfrm>
          <a:prstGeom prst="rect">
            <a:avLst/>
          </a:prstGeom>
        </p:spPr>
      </p:pic>
      <p:sp>
        <p:nvSpPr>
          <p:cNvPr id="8" name="Text Placeholder 7">
            <a:extLst>
              <a:ext uri="{FF2B5EF4-FFF2-40B4-BE49-F238E27FC236}">
                <a16:creationId xmlns:a16="http://schemas.microsoft.com/office/drawing/2014/main" id="{30FDFB94-972B-4DC7-8734-CBB22E151EF0}"/>
              </a:ext>
            </a:extLst>
          </p:cNvPr>
          <p:cNvSpPr>
            <a:spLocks noGrp="1"/>
          </p:cNvSpPr>
          <p:nvPr>
            <p:ph type="body" sz="quarter" idx="10"/>
          </p:nvPr>
        </p:nvSpPr>
        <p:spPr>
          <a:xfrm>
            <a:off x="636897" y="1564218"/>
            <a:ext cx="10881815" cy="4475076"/>
          </a:xfrm>
        </p:spPr>
        <p:txBody>
          <a:bodyPr>
            <a:normAutofit/>
          </a:bodyPr>
          <a:lstStyle>
            <a:lvl1pPr marL="364058" indent="-364058">
              <a:buClr>
                <a:srgbClr val="70B74B"/>
              </a:buClr>
              <a:buFont typeface="Wingdings" panose="05000000000000000000" pitchFamily="2" charset="2"/>
              <a:buChar char="§"/>
              <a:defRPr sz="2400">
                <a:solidFill>
                  <a:srgbClr val="475358"/>
                </a:solidFill>
                <a:latin typeface="Arial" panose="020B0604020202020204" pitchFamily="34" charset="0"/>
                <a:cs typeface="Arial" panose="020B0604020202020204" pitchFamily="34" charset="0"/>
              </a:defRPr>
            </a:lvl1pPr>
            <a:lvl2pPr marL="836063" indent="-378875">
              <a:buClr>
                <a:srgbClr val="70B74B"/>
              </a:buClr>
              <a:buFont typeface="Wingdings" panose="05000000000000000000" pitchFamily="2" charset="2"/>
              <a:buChar char="§"/>
              <a:defRPr sz="1867">
                <a:solidFill>
                  <a:srgbClr val="475358"/>
                </a:solidFill>
                <a:latin typeface="Arial" panose="020B0604020202020204" pitchFamily="34" charset="0"/>
                <a:cs typeface="Arial" panose="020B0604020202020204" pitchFamily="34" charset="0"/>
              </a:defRPr>
            </a:lvl2pPr>
            <a:lvl3pPr marL="1295368" indent="-380990">
              <a:buClr>
                <a:srgbClr val="70B74B"/>
              </a:buClr>
              <a:buFont typeface="Wingdings" panose="05000000000000000000" pitchFamily="2" charset="2"/>
              <a:buChar char="§"/>
              <a:defRPr sz="1600">
                <a:solidFill>
                  <a:srgbClr val="475358"/>
                </a:solidFill>
                <a:latin typeface="Arial" panose="020B0604020202020204" pitchFamily="34" charset="0"/>
                <a:cs typeface="Arial" panose="020B0604020202020204" pitchFamily="34" charset="0"/>
              </a:defRPr>
            </a:lvl3pPr>
            <a:lvl4pPr marL="1674242" indent="-302676">
              <a:buClr>
                <a:srgbClr val="70B74B"/>
              </a:buClr>
              <a:buFont typeface="Wingdings" panose="05000000000000000000" pitchFamily="2" charset="2"/>
              <a:buChar char="§"/>
              <a:defRPr sz="1467">
                <a:solidFill>
                  <a:srgbClr val="475358"/>
                </a:solidFill>
                <a:latin typeface="Arial" panose="020B0604020202020204" pitchFamily="34" charset="0"/>
                <a:cs typeface="Arial" panose="020B0604020202020204" pitchFamily="34" charset="0"/>
              </a:defRPr>
            </a:lvl4pPr>
            <a:lvl5pPr marL="2146246" indent="-317492">
              <a:buClr>
                <a:srgbClr val="70B74B"/>
              </a:buClr>
              <a:buFont typeface="Wingdings" panose="05000000000000000000" pitchFamily="2" charset="2"/>
              <a:buChar char="§"/>
              <a:defRPr sz="1467">
                <a:solidFill>
                  <a:srgbClr val="475358"/>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a:t>
            </a:r>
            <a:r>
              <a:rPr lang="en-US" err="1"/>
              <a:t>levelv</a:t>
            </a:r>
            <a:endParaRPr lang="en-GB"/>
          </a:p>
        </p:txBody>
      </p:sp>
      <p:sp>
        <p:nvSpPr>
          <p:cNvPr id="9" name="Title 8">
            <a:extLst>
              <a:ext uri="{FF2B5EF4-FFF2-40B4-BE49-F238E27FC236}">
                <a16:creationId xmlns:a16="http://schemas.microsoft.com/office/drawing/2014/main" id="{B2160177-5426-40EF-9844-7E76D5902FB2}"/>
              </a:ext>
            </a:extLst>
          </p:cNvPr>
          <p:cNvSpPr>
            <a:spLocks noGrp="1"/>
          </p:cNvSpPr>
          <p:nvPr>
            <p:ph type="title"/>
          </p:nvPr>
        </p:nvSpPr>
        <p:spPr>
          <a:xfrm>
            <a:off x="953194" y="365126"/>
            <a:ext cx="10565516" cy="726349"/>
          </a:xfrm>
        </p:spPr>
        <p:txBody>
          <a:bodyPr anchor="ctr">
            <a:normAutofit/>
          </a:bodyPr>
          <a:lstStyle>
            <a:lvl1pPr>
              <a:defRPr sz="2133">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14" name="Text Placeholder 13">
            <a:extLst>
              <a:ext uri="{FF2B5EF4-FFF2-40B4-BE49-F238E27FC236}">
                <a16:creationId xmlns:a16="http://schemas.microsoft.com/office/drawing/2014/main" id="{9F00074E-5BAE-478F-A317-25CEBCCDE22F}"/>
              </a:ext>
            </a:extLst>
          </p:cNvPr>
          <p:cNvSpPr>
            <a:spLocks noGrp="1"/>
          </p:cNvSpPr>
          <p:nvPr>
            <p:ph type="body" sz="quarter" idx="11"/>
          </p:nvPr>
        </p:nvSpPr>
        <p:spPr>
          <a:xfrm>
            <a:off x="99238" y="6163336"/>
            <a:ext cx="11419473" cy="609600"/>
          </a:xfrm>
        </p:spPr>
        <p:txBody>
          <a:bodyPr anchor="b">
            <a:normAutofit/>
          </a:bodyPr>
          <a:lstStyle>
            <a:lvl1pPr marL="0" indent="0">
              <a:buNone/>
              <a:defRPr sz="800">
                <a:solidFill>
                  <a:schemeClr val="bg2">
                    <a:lumMod val="25000"/>
                  </a:schemeClr>
                </a:solidFill>
                <a:latin typeface="Arial" panose="020B0604020202020204" pitchFamily="34" charset="0"/>
                <a:cs typeface="Arial" panose="020B0604020202020204" pitchFamily="34" charset="0"/>
              </a:defRPr>
            </a:lvl1pPr>
            <a:lvl2pPr marL="457189" indent="0">
              <a:buNone/>
              <a:defRPr/>
            </a:lvl2pPr>
          </a:lstStyle>
          <a:p>
            <a:pPr lvl="0"/>
            <a:endParaRPr lang="en-US"/>
          </a:p>
        </p:txBody>
      </p:sp>
    </p:spTree>
    <p:extLst>
      <p:ext uri="{BB962C8B-B14F-4D97-AF65-F5344CB8AC3E}">
        <p14:creationId xmlns:p14="http://schemas.microsoft.com/office/powerpoint/2010/main" val="2774174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7" name="Picture 6" descr="Shape, rectangle&#10;&#10;Description automatically generated">
            <a:extLst>
              <a:ext uri="{FF2B5EF4-FFF2-40B4-BE49-F238E27FC236}">
                <a16:creationId xmlns:a16="http://schemas.microsoft.com/office/drawing/2014/main" id="{4DAC814E-02C2-4F68-9629-2948F5A8475F}"/>
              </a:ext>
            </a:extLst>
          </p:cNvPr>
          <p:cNvPicPr>
            <a:picLocks noChangeAspect="1"/>
          </p:cNvPicPr>
          <p:nvPr userDrawn="1"/>
        </p:nvPicPr>
        <p:blipFill>
          <a:blip r:embed="rId2"/>
          <a:stretch>
            <a:fillRect/>
          </a:stretch>
        </p:blipFill>
        <p:spPr>
          <a:xfrm>
            <a:off x="-33556" y="0"/>
            <a:ext cx="12225735" cy="6858000"/>
          </a:xfrm>
          <a:prstGeom prst="rect">
            <a:avLst/>
          </a:prstGeom>
        </p:spPr>
      </p:pic>
      <p:sp>
        <p:nvSpPr>
          <p:cNvPr id="8" name="Text Placeholder 7">
            <a:extLst>
              <a:ext uri="{FF2B5EF4-FFF2-40B4-BE49-F238E27FC236}">
                <a16:creationId xmlns:a16="http://schemas.microsoft.com/office/drawing/2014/main" id="{30FDFB94-972B-4DC7-8734-CBB22E151EF0}"/>
              </a:ext>
            </a:extLst>
          </p:cNvPr>
          <p:cNvSpPr>
            <a:spLocks noGrp="1"/>
          </p:cNvSpPr>
          <p:nvPr>
            <p:ph type="body" sz="quarter" idx="10"/>
          </p:nvPr>
        </p:nvSpPr>
        <p:spPr>
          <a:xfrm>
            <a:off x="636897" y="1564218"/>
            <a:ext cx="10881815" cy="4475076"/>
          </a:xfrm>
        </p:spPr>
        <p:txBody>
          <a:bodyPr>
            <a:normAutofit/>
          </a:bodyPr>
          <a:lstStyle>
            <a:lvl1pPr marL="364058" indent="-364058">
              <a:buClr>
                <a:srgbClr val="70B74B"/>
              </a:buClr>
              <a:buFont typeface="Wingdings" panose="05000000000000000000" pitchFamily="2" charset="2"/>
              <a:buChar char="§"/>
              <a:defRPr sz="2400">
                <a:solidFill>
                  <a:srgbClr val="475358"/>
                </a:solidFill>
                <a:latin typeface="Arial" panose="020B0604020202020204" pitchFamily="34" charset="0"/>
                <a:cs typeface="Arial" panose="020B0604020202020204" pitchFamily="34" charset="0"/>
              </a:defRPr>
            </a:lvl1pPr>
            <a:lvl2pPr marL="836063" indent="-378875">
              <a:buClr>
                <a:srgbClr val="70B74B"/>
              </a:buClr>
              <a:buFont typeface="Wingdings" panose="05000000000000000000" pitchFamily="2" charset="2"/>
              <a:buChar char="§"/>
              <a:defRPr sz="1867">
                <a:solidFill>
                  <a:srgbClr val="475358"/>
                </a:solidFill>
                <a:latin typeface="Arial" panose="020B0604020202020204" pitchFamily="34" charset="0"/>
                <a:cs typeface="Arial" panose="020B0604020202020204" pitchFamily="34" charset="0"/>
              </a:defRPr>
            </a:lvl2pPr>
            <a:lvl3pPr marL="1295368" indent="-380990">
              <a:buClr>
                <a:srgbClr val="70B74B"/>
              </a:buClr>
              <a:buFont typeface="Wingdings" panose="05000000000000000000" pitchFamily="2" charset="2"/>
              <a:buChar char="§"/>
              <a:defRPr sz="1600">
                <a:solidFill>
                  <a:srgbClr val="475358"/>
                </a:solidFill>
                <a:latin typeface="Arial" panose="020B0604020202020204" pitchFamily="34" charset="0"/>
                <a:cs typeface="Arial" panose="020B0604020202020204" pitchFamily="34" charset="0"/>
              </a:defRPr>
            </a:lvl3pPr>
            <a:lvl4pPr marL="1674242" indent="-302676">
              <a:buClr>
                <a:srgbClr val="70B74B"/>
              </a:buClr>
              <a:buFont typeface="Wingdings" panose="05000000000000000000" pitchFamily="2" charset="2"/>
              <a:buChar char="§"/>
              <a:defRPr sz="1467">
                <a:solidFill>
                  <a:srgbClr val="475358"/>
                </a:solidFill>
                <a:latin typeface="Arial" panose="020B0604020202020204" pitchFamily="34" charset="0"/>
                <a:cs typeface="Arial" panose="020B0604020202020204" pitchFamily="34" charset="0"/>
              </a:defRPr>
            </a:lvl4pPr>
            <a:lvl5pPr marL="2146246" indent="-317492">
              <a:buClr>
                <a:srgbClr val="70B74B"/>
              </a:buClr>
              <a:buFont typeface="Wingdings" panose="05000000000000000000" pitchFamily="2" charset="2"/>
              <a:buChar char="§"/>
              <a:defRPr sz="1467">
                <a:solidFill>
                  <a:srgbClr val="475358"/>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a:t>
            </a:r>
            <a:r>
              <a:rPr lang="en-US" dirty="0" err="1"/>
              <a:t>levelv</a:t>
            </a:r>
            <a:endParaRPr lang="en-GB" dirty="0"/>
          </a:p>
        </p:txBody>
      </p:sp>
      <p:sp>
        <p:nvSpPr>
          <p:cNvPr id="9" name="Title 8">
            <a:extLst>
              <a:ext uri="{FF2B5EF4-FFF2-40B4-BE49-F238E27FC236}">
                <a16:creationId xmlns:a16="http://schemas.microsoft.com/office/drawing/2014/main" id="{B2160177-5426-40EF-9844-7E76D5902FB2}"/>
              </a:ext>
            </a:extLst>
          </p:cNvPr>
          <p:cNvSpPr>
            <a:spLocks noGrp="1"/>
          </p:cNvSpPr>
          <p:nvPr>
            <p:ph type="title"/>
          </p:nvPr>
        </p:nvSpPr>
        <p:spPr>
          <a:xfrm>
            <a:off x="953194" y="365126"/>
            <a:ext cx="10565516" cy="726349"/>
          </a:xfrm>
        </p:spPr>
        <p:txBody>
          <a:bodyPr anchor="ctr">
            <a:normAutofit/>
          </a:bodyPr>
          <a:lstStyle>
            <a:lvl1pPr>
              <a:defRPr sz="2133">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4" name="Text Placeholder 13">
            <a:extLst>
              <a:ext uri="{FF2B5EF4-FFF2-40B4-BE49-F238E27FC236}">
                <a16:creationId xmlns:a16="http://schemas.microsoft.com/office/drawing/2014/main" id="{9F00074E-5BAE-478F-A317-25CEBCCDE22F}"/>
              </a:ext>
            </a:extLst>
          </p:cNvPr>
          <p:cNvSpPr>
            <a:spLocks noGrp="1"/>
          </p:cNvSpPr>
          <p:nvPr>
            <p:ph type="body" sz="quarter" idx="11"/>
          </p:nvPr>
        </p:nvSpPr>
        <p:spPr>
          <a:xfrm>
            <a:off x="99238" y="6163336"/>
            <a:ext cx="11419473" cy="609600"/>
          </a:xfrm>
        </p:spPr>
        <p:txBody>
          <a:bodyPr anchor="b">
            <a:normAutofit/>
          </a:bodyPr>
          <a:lstStyle>
            <a:lvl1pPr marL="0" indent="0">
              <a:buNone/>
              <a:defRPr sz="800">
                <a:solidFill>
                  <a:schemeClr val="bg2">
                    <a:lumMod val="25000"/>
                  </a:schemeClr>
                </a:solidFill>
                <a:latin typeface="Arial" panose="020B0604020202020204" pitchFamily="34" charset="0"/>
                <a:cs typeface="Arial" panose="020B0604020202020204" pitchFamily="34" charset="0"/>
              </a:defRPr>
            </a:lvl1pPr>
            <a:lvl2pPr marL="457189" indent="0">
              <a:buNone/>
              <a:defRPr/>
            </a:lvl2pPr>
          </a:lstStyle>
          <a:p>
            <a:pPr lvl="0"/>
            <a:endParaRPr lang="en-US" dirty="0"/>
          </a:p>
        </p:txBody>
      </p:sp>
    </p:spTree>
    <p:extLst>
      <p:ext uri="{BB962C8B-B14F-4D97-AF65-F5344CB8AC3E}">
        <p14:creationId xmlns:p14="http://schemas.microsoft.com/office/powerpoint/2010/main" val="94829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05740"/>
            <a:ext cx="10972800" cy="4220424"/>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itle Placeholder 10"/>
          <p:cNvSpPr>
            <a:spLocks noGrp="1"/>
          </p:cNvSpPr>
          <p:nvPr>
            <p:ph type="title"/>
          </p:nvPr>
        </p:nvSpPr>
        <p:spPr>
          <a:xfrm>
            <a:off x="579967" y="315731"/>
            <a:ext cx="10972800" cy="762787"/>
          </a:xfrm>
          <a:prstGeom prst="rect">
            <a:avLst/>
          </a:prstGeom>
        </p:spPr>
        <p:txBody>
          <a:bodyPr vert="horz" lIns="91440" tIns="45720" rIns="91440" bIns="45720" rtlCol="0" anchor="b">
            <a:normAutofit/>
          </a:bodyPr>
          <a:lstStyle/>
          <a:p>
            <a:r>
              <a:rPr lang="en-US"/>
              <a:t>Click to edit Master title style</a:t>
            </a:r>
            <a:endParaRPr lang="en-GB"/>
          </a:p>
        </p:txBody>
      </p:sp>
      <p:sp>
        <p:nvSpPr>
          <p:cNvPr id="12" name="Footer Placeholder 11"/>
          <p:cNvSpPr>
            <a:spLocks noGrp="1"/>
          </p:cNvSpPr>
          <p:nvPr>
            <p:ph type="ftr" sz="quarter" idx="10"/>
          </p:nvPr>
        </p:nvSpPr>
        <p:spPr/>
        <p:txBody>
          <a:bodyPr/>
          <a:lstStyle>
            <a:lvl1pPr marL="0" indent="0">
              <a:spcAft>
                <a:spcPts val="400"/>
              </a:spcAft>
              <a:buFont typeface="Arial" panose="020B0604020202020204" pitchFamily="34" charset="0"/>
              <a:buNone/>
              <a:defRPr/>
            </a:lvl1pPr>
          </a:lstStyle>
          <a:p>
            <a:endParaRPr lang="en-GB"/>
          </a:p>
        </p:txBody>
      </p:sp>
    </p:spTree>
    <p:extLst>
      <p:ext uri="{BB962C8B-B14F-4D97-AF65-F5344CB8AC3E}">
        <p14:creationId xmlns:p14="http://schemas.microsoft.com/office/powerpoint/2010/main" val="36579055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No logo Template BGs3.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8"/>
          <p:cNvSpPr>
            <a:spLocks noGrp="1"/>
          </p:cNvSpPr>
          <p:nvPr>
            <p:ph type="title"/>
          </p:nvPr>
        </p:nvSpPr>
        <p:spPr>
          <a:xfrm>
            <a:off x="1906566" y="2166996"/>
            <a:ext cx="9717617" cy="719667"/>
          </a:xfrm>
        </p:spPr>
        <p:txBody>
          <a:bodyPr>
            <a:noAutofit/>
          </a:bodyPr>
          <a:lstStyle>
            <a:lvl1pPr>
              <a:defRPr sz="3733"/>
            </a:lvl1pPr>
          </a:lstStyle>
          <a:p>
            <a:r>
              <a:rPr lang="en-US"/>
              <a:t>Click to edit Master title style</a:t>
            </a:r>
            <a:endParaRPr lang="en-GB"/>
          </a:p>
        </p:txBody>
      </p:sp>
      <p:sp>
        <p:nvSpPr>
          <p:cNvPr id="11" name="Footer Placeholder 10"/>
          <p:cNvSpPr>
            <a:spLocks noGrp="1"/>
          </p:cNvSpPr>
          <p:nvPr>
            <p:ph type="ftr" sz="quarter" idx="10"/>
          </p:nvPr>
        </p:nvSpPr>
        <p:spPr>
          <a:xfrm>
            <a:off x="1906565" y="6344514"/>
            <a:ext cx="9675835" cy="501649"/>
          </a:xfrm>
        </p:spPr>
        <p:txBody>
          <a:bodyPr/>
          <a:lstStyle>
            <a:lvl1pPr>
              <a:defRPr sz="1067">
                <a:solidFill>
                  <a:schemeClr val="bg1"/>
                </a:solidFill>
              </a:defRPr>
            </a:lvl1pPr>
          </a:lstStyle>
          <a:p>
            <a:endParaRPr lang="en-GB"/>
          </a:p>
        </p:txBody>
      </p:sp>
    </p:spTree>
    <p:extLst>
      <p:ext uri="{BB962C8B-B14F-4D97-AF65-F5344CB8AC3E}">
        <p14:creationId xmlns:p14="http://schemas.microsoft.com/office/powerpoint/2010/main" val="1301166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905740"/>
            <a:ext cx="5384800" cy="4220424"/>
          </a:xfrm>
          <a:prstGeom prst="rect">
            <a:avLst/>
          </a:prstGeom>
        </p:spPr>
        <p:txBody>
          <a:bodyPr/>
          <a:lstStyle>
            <a:lvl1pPr>
              <a:defRPr sz="2400"/>
            </a:lvl1pPr>
            <a:lvl2pPr>
              <a:defRPr sz="2133"/>
            </a:lvl2pPr>
            <a:lvl3pPr>
              <a:defRPr sz="1867"/>
            </a:lvl3pPr>
            <a:lvl4pPr>
              <a:defRPr sz="1867"/>
            </a:lvl4pPr>
            <a:lvl5pPr>
              <a:defRPr sz="1867"/>
            </a:lvl5pPr>
            <a:lvl6pPr>
              <a:defRPr sz="2400"/>
            </a:lvl6pPr>
            <a:lvl7pPr>
              <a:defRPr sz="2400"/>
            </a:lvl7pPr>
            <a:lvl8pPr>
              <a:defRPr sz="2400"/>
            </a:lvl8pPr>
            <a:lvl9pPr>
              <a:defRPr sz="2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905740"/>
            <a:ext cx="5384800" cy="4220424"/>
          </a:xfrm>
          <a:prstGeom prst="rect">
            <a:avLst/>
          </a:prstGeom>
        </p:spPr>
        <p:txBody>
          <a:bodyPr/>
          <a:lstStyle>
            <a:lvl1pPr>
              <a:defRPr sz="2400"/>
            </a:lvl1pPr>
            <a:lvl2pPr>
              <a:defRPr sz="2133"/>
            </a:lvl2pPr>
            <a:lvl3pPr>
              <a:defRPr sz="1867"/>
            </a:lvl3pPr>
            <a:lvl4pPr>
              <a:defRPr sz="1867"/>
            </a:lvl4pPr>
            <a:lvl5pPr>
              <a:defRPr sz="1867"/>
            </a:lvl5pPr>
            <a:lvl6pPr>
              <a:defRPr sz="2400"/>
            </a:lvl6pPr>
            <a:lvl7pPr>
              <a:defRPr sz="2400"/>
            </a:lvl7pPr>
            <a:lvl8pPr>
              <a:defRPr sz="2400"/>
            </a:lvl8pPr>
            <a:lvl9pPr>
              <a:defRPr sz="2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Title 10"/>
          <p:cNvSpPr>
            <a:spLocks noGrp="1"/>
          </p:cNvSpPr>
          <p:nvPr>
            <p:ph type="title"/>
          </p:nvPr>
        </p:nvSpPr>
        <p:spPr/>
        <p:txBody>
          <a:bodyPr/>
          <a:lstStyle/>
          <a:p>
            <a:r>
              <a:rPr lang="en-US"/>
              <a:t>Click to edit Master title style</a:t>
            </a:r>
            <a:endParaRPr lang="en-GB"/>
          </a:p>
        </p:txBody>
      </p:sp>
      <p:sp>
        <p:nvSpPr>
          <p:cNvPr id="12" name="Footer Placeholder 11"/>
          <p:cNvSpPr>
            <a:spLocks noGrp="1"/>
          </p:cNvSpPr>
          <p:nvPr>
            <p:ph type="ftr" sz="quarter" idx="10"/>
          </p:nvPr>
        </p:nvSpPr>
        <p:spPr/>
        <p:txBody>
          <a:bodyPr/>
          <a:lstStyle>
            <a:lvl1pPr>
              <a:defRPr>
                <a:solidFill>
                  <a:srgbClr val="475358"/>
                </a:solidFill>
              </a:defRPr>
            </a:lvl1pPr>
          </a:lstStyle>
          <a:p>
            <a:endParaRPr lang="en-GB"/>
          </a:p>
        </p:txBody>
      </p:sp>
    </p:spTree>
    <p:extLst>
      <p:ext uri="{BB962C8B-B14F-4D97-AF65-F5344CB8AC3E}">
        <p14:creationId xmlns:p14="http://schemas.microsoft.com/office/powerpoint/2010/main" val="1349944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0"/>
          <p:cNvSpPr>
            <a:spLocks noGrp="1"/>
          </p:cNvSpPr>
          <p:nvPr>
            <p:ph type="title"/>
          </p:nvPr>
        </p:nvSpPr>
        <p:spPr>
          <a:xfrm>
            <a:off x="579967" y="315731"/>
            <a:ext cx="10972800" cy="762787"/>
          </a:xfrm>
          <a:prstGeom prst="rect">
            <a:avLst/>
          </a:prstGeom>
        </p:spPr>
        <p:txBody>
          <a:bodyPr vert="horz" lIns="91440" tIns="45720" rIns="91440" bIns="45720" rtlCol="0" anchor="b">
            <a:normAutofit/>
          </a:bodyPr>
          <a:lstStyle/>
          <a:p>
            <a:r>
              <a:rPr lang="en-US"/>
              <a:t>Click to edit Master title style</a:t>
            </a:r>
            <a:endParaRPr lang="en-GB"/>
          </a:p>
        </p:txBody>
      </p:sp>
      <p:sp>
        <p:nvSpPr>
          <p:cNvPr id="7" name="Footer Placeholder 12"/>
          <p:cNvSpPr>
            <a:spLocks noGrp="1"/>
          </p:cNvSpPr>
          <p:nvPr>
            <p:ph type="ftr" sz="quarter" idx="3"/>
          </p:nvPr>
        </p:nvSpPr>
        <p:spPr>
          <a:xfrm>
            <a:off x="1" y="6354937"/>
            <a:ext cx="11830975" cy="490489"/>
          </a:xfrm>
          <a:prstGeom prst="rect">
            <a:avLst/>
          </a:prstGeom>
        </p:spPr>
        <p:txBody>
          <a:bodyPr vert="horz" lIns="91440" tIns="45720" rIns="91440" bIns="45720" rtlCol="0" anchor="b"/>
          <a:lstStyle>
            <a:lvl1pPr algn="l">
              <a:spcAft>
                <a:spcPts val="400"/>
              </a:spcAft>
              <a:defRPr sz="800">
                <a:solidFill>
                  <a:srgbClr val="475358"/>
                </a:solidFill>
                <a:latin typeface="Arial" panose="020B0604020202020204" pitchFamily="34" charset="0"/>
                <a:cs typeface="Arial" panose="020B0604020202020204" pitchFamily="34" charset="0"/>
              </a:defRPr>
            </a:lvl1pPr>
          </a:lstStyle>
          <a:p>
            <a:endParaRPr lang="en-GB"/>
          </a:p>
        </p:txBody>
      </p:sp>
    </p:spTree>
    <p:extLst>
      <p:ext uri="{BB962C8B-B14F-4D97-AF65-F5344CB8AC3E}">
        <p14:creationId xmlns:p14="http://schemas.microsoft.com/office/powerpoint/2010/main" val="3351893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Tree>
    <p:extLst>
      <p:ext uri="{BB962C8B-B14F-4D97-AF65-F5344CB8AC3E}">
        <p14:creationId xmlns:p14="http://schemas.microsoft.com/office/powerpoint/2010/main" val="3018904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7" name="Picture 6" descr="No logo Template BGs3.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Content Placeholder 14"/>
          <p:cNvSpPr>
            <a:spLocks noGrp="1"/>
          </p:cNvSpPr>
          <p:nvPr>
            <p:ph sz="quarter" idx="10" hasCustomPrompt="1"/>
          </p:nvPr>
        </p:nvSpPr>
        <p:spPr>
          <a:xfrm>
            <a:off x="1906566" y="2166996"/>
            <a:ext cx="9717617" cy="719667"/>
          </a:xfrm>
          <a:prstGeom prst="rect">
            <a:avLst/>
          </a:prstGeom>
        </p:spPr>
        <p:txBody>
          <a:bodyPr anchor="b">
            <a:noAutofit/>
          </a:bodyPr>
          <a:lstStyle>
            <a:lvl1pPr marL="0" indent="0">
              <a:buNone/>
              <a:defRPr sz="3733" b="0">
                <a:solidFill>
                  <a:schemeClr val="bg1"/>
                </a:solidFill>
                <a:latin typeface="Arial" panose="020B0604020202020204" pitchFamily="34" charset="0"/>
                <a:cs typeface="Arial" panose="020B0604020202020204" pitchFamily="34" charset="0"/>
              </a:defRPr>
            </a:lvl1pPr>
          </a:lstStyle>
          <a:p>
            <a:pPr lvl="0"/>
            <a:r>
              <a:rPr lang="en-US"/>
              <a:t>Title</a:t>
            </a:r>
            <a:endParaRPr lang="en-GB"/>
          </a:p>
        </p:txBody>
      </p:sp>
    </p:spTree>
    <p:extLst>
      <p:ext uri="{BB962C8B-B14F-4D97-AF65-F5344CB8AC3E}">
        <p14:creationId xmlns:p14="http://schemas.microsoft.com/office/powerpoint/2010/main" val="302855047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and Footer">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5" name="Text Placeholder 14"/>
          <p:cNvSpPr>
            <a:spLocks noGrp="1"/>
          </p:cNvSpPr>
          <p:nvPr>
            <p:ph type="body" sz="quarter" idx="14" hasCustomPrompt="1"/>
          </p:nvPr>
        </p:nvSpPr>
        <p:spPr>
          <a:xfrm>
            <a:off x="-1" y="6151069"/>
            <a:ext cx="11553600" cy="706931"/>
          </a:xfrm>
        </p:spPr>
        <p:txBody>
          <a:bodyPr anchor="b">
            <a:normAutofit/>
          </a:bodyPr>
          <a:lstStyle>
            <a:lvl1pPr marL="0" indent="0">
              <a:buNone/>
              <a:defRPr sz="800">
                <a:solidFill>
                  <a:schemeClr val="tx1"/>
                </a:solidFill>
              </a:defRPr>
            </a:lvl1pPr>
          </a:lstStyle>
          <a:p>
            <a:pPr lvl="0"/>
            <a:r>
              <a:rPr lang="en-GB"/>
              <a:t>Footer</a:t>
            </a:r>
          </a:p>
        </p:txBody>
      </p:sp>
    </p:spTree>
    <p:extLst>
      <p:ext uri="{BB962C8B-B14F-4D97-AF65-F5344CB8AC3E}">
        <p14:creationId xmlns:p14="http://schemas.microsoft.com/office/powerpoint/2010/main" val="2585977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sz="3200"/>
            </a:lvl1pPr>
          </a:lstStyle>
          <a:p>
            <a:r>
              <a:rPr lang="en-US"/>
              <a:t>Click to edit Master title style</a:t>
            </a:r>
            <a:endParaRPr lang="en-GB"/>
          </a:p>
        </p:txBody>
      </p:sp>
      <p:sp>
        <p:nvSpPr>
          <p:cNvPr id="8" name="Content Placeholder 7"/>
          <p:cNvSpPr>
            <a:spLocks noGrp="1"/>
          </p:cNvSpPr>
          <p:nvPr>
            <p:ph sz="quarter" idx="11"/>
          </p:nvPr>
        </p:nvSpPr>
        <p:spPr>
          <a:xfrm>
            <a:off x="580801" y="1723200"/>
            <a:ext cx="10972799" cy="42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14"/>
          <p:cNvSpPr>
            <a:spLocks noGrp="1"/>
          </p:cNvSpPr>
          <p:nvPr>
            <p:ph type="body" sz="quarter" idx="14" hasCustomPrompt="1"/>
          </p:nvPr>
        </p:nvSpPr>
        <p:spPr>
          <a:xfrm>
            <a:off x="-1" y="6151069"/>
            <a:ext cx="11553600" cy="706931"/>
          </a:xfrm>
        </p:spPr>
        <p:txBody>
          <a:bodyPr anchor="b">
            <a:normAutofit/>
          </a:bodyPr>
          <a:lstStyle>
            <a:lvl1pPr marL="0" indent="0">
              <a:buNone/>
              <a:defRPr sz="800">
                <a:solidFill>
                  <a:schemeClr val="tx1"/>
                </a:solidFill>
              </a:defRPr>
            </a:lvl1pPr>
          </a:lstStyle>
          <a:p>
            <a:pPr lvl="0"/>
            <a:r>
              <a:rPr lang="en-GB"/>
              <a:t>Footer</a:t>
            </a:r>
          </a:p>
        </p:txBody>
      </p:sp>
    </p:spTree>
    <p:extLst>
      <p:ext uri="{BB962C8B-B14F-4D97-AF65-F5344CB8AC3E}">
        <p14:creationId xmlns:p14="http://schemas.microsoft.com/office/powerpoint/2010/main" val="2239409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No logo Template BGs2.jpg"/>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ext Placeholder 11"/>
          <p:cNvSpPr>
            <a:spLocks noGrp="1"/>
          </p:cNvSpPr>
          <p:nvPr>
            <p:ph type="body" idx="1"/>
          </p:nvPr>
        </p:nvSpPr>
        <p:spPr>
          <a:xfrm>
            <a:off x="609600" y="1905737"/>
            <a:ext cx="10972800" cy="4219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itle Placeholder 10"/>
          <p:cNvSpPr>
            <a:spLocks noGrp="1"/>
          </p:cNvSpPr>
          <p:nvPr>
            <p:ph type="title"/>
          </p:nvPr>
        </p:nvSpPr>
        <p:spPr>
          <a:xfrm>
            <a:off x="579967" y="315731"/>
            <a:ext cx="10972800" cy="762787"/>
          </a:xfrm>
          <a:prstGeom prst="rect">
            <a:avLst/>
          </a:prstGeom>
        </p:spPr>
        <p:txBody>
          <a:bodyPr vert="horz" lIns="91440" tIns="45720" rIns="91440" bIns="45720" rtlCol="0" anchor="b">
            <a:normAutofit/>
          </a:bodyPr>
          <a:lstStyle/>
          <a:p>
            <a:r>
              <a:rPr lang="en-US"/>
              <a:t>Click to edit Master title style</a:t>
            </a:r>
            <a:endParaRPr lang="en-GB"/>
          </a:p>
        </p:txBody>
      </p:sp>
      <p:sp>
        <p:nvSpPr>
          <p:cNvPr id="15" name="Footer Placeholder 14"/>
          <p:cNvSpPr>
            <a:spLocks noGrp="1"/>
          </p:cNvSpPr>
          <p:nvPr>
            <p:ph type="ftr" sz="quarter" idx="3"/>
          </p:nvPr>
        </p:nvSpPr>
        <p:spPr>
          <a:xfrm>
            <a:off x="0" y="6344514"/>
            <a:ext cx="11076317" cy="501649"/>
          </a:xfrm>
          <a:prstGeom prst="rect">
            <a:avLst/>
          </a:prstGeom>
        </p:spPr>
        <p:txBody>
          <a:bodyPr vert="horz" lIns="91440" tIns="45720" rIns="91440" bIns="45720" rtlCol="0" anchor="b"/>
          <a:lstStyle>
            <a:lvl1pPr marL="0" indent="0" algn="l">
              <a:spcAft>
                <a:spcPts val="400"/>
              </a:spcAft>
              <a:buFont typeface="Arial" panose="020B0604020202020204" pitchFamily="34" charset="0"/>
              <a:buNone/>
              <a:defRPr sz="800">
                <a:solidFill>
                  <a:srgbClr val="475358"/>
                </a:solidFill>
                <a:latin typeface="Arial" panose="020B0604020202020204" pitchFamily="34" charset="0"/>
                <a:cs typeface="Arial" panose="020B0604020202020204" pitchFamily="34" charset="0"/>
              </a:defRPr>
            </a:lvl1pPr>
          </a:lstStyle>
          <a:p>
            <a:endParaRPr lang="en-GB"/>
          </a:p>
        </p:txBody>
      </p:sp>
    </p:spTree>
    <p:extLst>
      <p:ext uri="{BB962C8B-B14F-4D97-AF65-F5344CB8AC3E}">
        <p14:creationId xmlns:p14="http://schemas.microsoft.com/office/powerpoint/2010/main" val="306335882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Lst>
  <p:hf sldNum="0" hdr="0" dt="0"/>
  <p:txStyles>
    <p:titleStyle>
      <a:lvl1pPr algn="l" defTabSz="609585" rtl="0" eaLnBrk="1" latinLnBrk="0" hangingPunct="1">
        <a:spcBef>
          <a:spcPct val="0"/>
        </a:spcBef>
        <a:buNone/>
        <a:defRPr sz="3200" kern="1200">
          <a:solidFill>
            <a:schemeClr val="bg1"/>
          </a:solidFill>
          <a:latin typeface="Arial" panose="020B0604020202020204" pitchFamily="34" charset="0"/>
          <a:ea typeface="+mj-ea"/>
          <a:cs typeface="Arial" panose="020B0604020202020204" pitchFamily="34" charset="0"/>
        </a:defRPr>
      </a:lvl1pPr>
    </p:titleStyle>
    <p:bodyStyle>
      <a:lvl1pPr marL="457189" indent="-457189" algn="l" defTabSz="609585" rtl="0" eaLnBrk="1" latinLnBrk="0" hangingPunct="1">
        <a:spcBef>
          <a:spcPct val="20000"/>
        </a:spcBef>
        <a:buClr>
          <a:srgbClr val="2FA301"/>
        </a:buClr>
        <a:buFont typeface="Wingdings" panose="05000000000000000000" pitchFamily="2" charset="2"/>
        <a:buChar char="§"/>
        <a:defRPr sz="2400" kern="1200">
          <a:solidFill>
            <a:srgbClr val="475358"/>
          </a:solidFill>
          <a:latin typeface="Arial" panose="020B0604020202020204" pitchFamily="34" charset="0"/>
          <a:ea typeface="+mn-ea"/>
          <a:cs typeface="Arial" panose="020B0604020202020204" pitchFamily="34" charset="0"/>
        </a:defRPr>
      </a:lvl1pPr>
      <a:lvl2pPr marL="990575" indent="-380990" algn="l" defTabSz="609585" rtl="0" eaLnBrk="1" latinLnBrk="0" hangingPunct="1">
        <a:spcBef>
          <a:spcPct val="20000"/>
        </a:spcBef>
        <a:buClr>
          <a:srgbClr val="2FA301"/>
        </a:buClr>
        <a:buFont typeface="Wingdings" panose="05000000000000000000" pitchFamily="2" charset="2"/>
        <a:buChar char="§"/>
        <a:defRPr sz="2133" kern="1200">
          <a:solidFill>
            <a:srgbClr val="475358"/>
          </a:solidFill>
          <a:latin typeface="Arial" panose="020B0604020202020204" pitchFamily="34" charset="0"/>
          <a:ea typeface="+mn-ea"/>
          <a:cs typeface="Arial" panose="020B0604020202020204" pitchFamily="34" charset="0"/>
        </a:defRPr>
      </a:lvl2pPr>
      <a:lvl3pPr marL="1523962" indent="-304792" algn="l" defTabSz="609585" rtl="0" eaLnBrk="1" latinLnBrk="0" hangingPunct="1">
        <a:spcBef>
          <a:spcPct val="20000"/>
        </a:spcBef>
        <a:buClr>
          <a:srgbClr val="2FA301"/>
        </a:buClr>
        <a:buFont typeface="Wingdings" panose="05000000000000000000" pitchFamily="2" charset="2"/>
        <a:buChar char="§"/>
        <a:defRPr sz="1867" kern="1200">
          <a:solidFill>
            <a:srgbClr val="475358"/>
          </a:solidFill>
          <a:latin typeface="Arial" panose="020B0604020202020204" pitchFamily="34" charset="0"/>
          <a:ea typeface="+mn-ea"/>
          <a:cs typeface="Arial" panose="020B0604020202020204" pitchFamily="34" charset="0"/>
        </a:defRPr>
      </a:lvl3pPr>
      <a:lvl4pPr marL="2133547" indent="-304792" algn="l" defTabSz="609585" rtl="0" eaLnBrk="1" latinLnBrk="0" hangingPunct="1">
        <a:spcBef>
          <a:spcPct val="20000"/>
        </a:spcBef>
        <a:buClr>
          <a:srgbClr val="2FA301"/>
        </a:buClr>
        <a:buFont typeface="Wingdings" panose="05000000000000000000" pitchFamily="2" charset="2"/>
        <a:buChar char="§"/>
        <a:defRPr sz="1867" kern="1200">
          <a:solidFill>
            <a:srgbClr val="475358"/>
          </a:solidFill>
          <a:latin typeface="Arial" panose="020B0604020202020204" pitchFamily="34" charset="0"/>
          <a:ea typeface="+mn-ea"/>
          <a:cs typeface="Arial" panose="020B0604020202020204" pitchFamily="34" charset="0"/>
        </a:defRPr>
      </a:lvl4pPr>
      <a:lvl5pPr marL="2743131" indent="-304792" algn="l" defTabSz="609585" rtl="0" eaLnBrk="1" latinLnBrk="0" hangingPunct="1">
        <a:spcBef>
          <a:spcPct val="20000"/>
        </a:spcBef>
        <a:buClr>
          <a:srgbClr val="2FA301"/>
        </a:buClr>
        <a:buFont typeface="Wingdings" panose="05000000000000000000" pitchFamily="2" charset="2"/>
        <a:buChar char="§"/>
        <a:defRPr sz="1867" kern="1200">
          <a:solidFill>
            <a:srgbClr val="475358"/>
          </a:solidFill>
          <a:latin typeface="Arial" panose="020B0604020202020204" pitchFamily="34" charset="0"/>
          <a:ea typeface="+mn-ea"/>
          <a:cs typeface="Arial" panose="020B060402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emcpi.com/pi/33162"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yellowcard.mhra.gov.uk/" TargetMode="External"/><Relationship Id="rId4" Type="http://schemas.openxmlformats.org/officeDocument/2006/relationships/hyperlink" Target="https://www.emcpi.com/pi/ni/378"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25.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hyperlink" Target="https://www.emcpi.com/pi/ni/378" TargetMode="External"/><Relationship Id="rId4" Type="http://schemas.openxmlformats.org/officeDocument/2006/relationships/hyperlink" Target="https://www.emcpi.com/pi/33162"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26.png"/><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hyperlink" Target="https://www.emcpi.com/pi/ni/378" TargetMode="External"/><Relationship Id="rId4" Type="http://schemas.openxmlformats.org/officeDocument/2006/relationships/hyperlink" Target="https://www.emcpi.com/pi/33162"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27.png"/><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hyperlink" Target="https://www.emcpi.com/pi/ni/378" TargetMode="External"/><Relationship Id="rId4" Type="http://schemas.openxmlformats.org/officeDocument/2006/relationships/hyperlink" Target="https://www.emcpi.com/pi/33162" TargetMode="External"/></Relationships>
</file>

<file path=ppt/slides/_rels/slide13.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hyperlink" Target="https://www.emcpi.com/pi/33162" TargetMode="External"/><Relationship Id="rId7" Type="http://schemas.openxmlformats.org/officeDocument/2006/relationships/image" Target="../media/image9.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slide" Target="slide3.xml"/><Relationship Id="rId4" Type="http://schemas.openxmlformats.org/officeDocument/2006/relationships/hyperlink" Target="https://www.emcpi.com/pi/ni/378"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emcpi.com/pi/33162" TargetMode="External"/><Relationship Id="rId7" Type="http://schemas.openxmlformats.org/officeDocument/2006/relationships/image" Target="../media/image9.sv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slide" Target="slide3.xml"/><Relationship Id="rId4" Type="http://schemas.openxmlformats.org/officeDocument/2006/relationships/hyperlink" Target="https://www.emcpi.com/pi/ni/378"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emcpi.com/pi/33162" TargetMode="External"/><Relationship Id="rId7" Type="http://schemas.openxmlformats.org/officeDocument/2006/relationships/image" Target="../media/image9.sv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slide" Target="slide3.xml"/><Relationship Id="rId4" Type="http://schemas.openxmlformats.org/officeDocument/2006/relationships/hyperlink" Target="https://www.emcpi.com/pi/ni/378"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www.emcpi.com/pi/33162" TargetMode="External"/><Relationship Id="rId7" Type="http://schemas.openxmlformats.org/officeDocument/2006/relationships/image" Target="../media/image9.sv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slide" Target="slide3.xml"/><Relationship Id="rId4" Type="http://schemas.openxmlformats.org/officeDocument/2006/relationships/hyperlink" Target="https://www.emcpi.com/pi/ni/378"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emcpi.com/pi/33162" TargetMode="External"/><Relationship Id="rId7" Type="http://schemas.openxmlformats.org/officeDocument/2006/relationships/image" Target="../media/image9.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slide" Target="slide3.xml"/><Relationship Id="rId4" Type="http://schemas.openxmlformats.org/officeDocument/2006/relationships/hyperlink" Target="https://www.emcpi.com/pi/ni/378"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s://www.emcpi.com/pi/33162" TargetMode="External"/><Relationship Id="rId7" Type="http://schemas.openxmlformats.org/officeDocument/2006/relationships/image" Target="../media/image9.svg"/><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slide" Target="slide3.xml"/><Relationship Id="rId10" Type="http://schemas.openxmlformats.org/officeDocument/2006/relationships/image" Target="../media/image31.png"/><Relationship Id="rId4" Type="http://schemas.openxmlformats.org/officeDocument/2006/relationships/hyperlink" Target="https://www.emcpi.com/pi/ni/378" TargetMode="External"/><Relationship Id="rId9"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hyperlink" Target="https://www.emcpi.com/pi/33162" TargetMode="External"/><Relationship Id="rId7" Type="http://schemas.openxmlformats.org/officeDocument/2006/relationships/image" Target="../media/image9.sv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slide" Target="slide3.xml"/><Relationship Id="rId4" Type="http://schemas.openxmlformats.org/officeDocument/2006/relationships/hyperlink" Target="https://www.emcpi.com/pi/ni/378"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medicines.org.uk/emc/product/2498/smpc" TargetMode="External"/><Relationship Id="rId7"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emcpi.com/pi/ni/378" TargetMode="External"/><Relationship Id="rId5" Type="http://schemas.openxmlformats.org/officeDocument/2006/relationships/hyperlink" Target="https://www.emcpi.com/pi/33162" TargetMode="External"/><Relationship Id="rId4" Type="http://schemas.openxmlformats.org/officeDocument/2006/relationships/hyperlink" Target="https://www.emcmedicines.com/en-gb/northernireland/medicine?id=ce680467-8438-4e60-ab4f-dfab6767ccbe&amp;type=smpc" TargetMode="External"/><Relationship Id="rId9" Type="http://schemas.openxmlformats.org/officeDocument/2006/relationships/image" Target="../media/image9.svg"/></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medicines.org.uk/emc/product/2498/smpc" TargetMode="External"/><Relationship Id="rId7" Type="http://schemas.openxmlformats.org/officeDocument/2006/relationships/slide" Target="slide3.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hyperlink" Target="https://www.emcpi.com/pi/ni/378" TargetMode="External"/><Relationship Id="rId5" Type="http://schemas.openxmlformats.org/officeDocument/2006/relationships/hyperlink" Target="https://www.emcpi.com/pi/33162" TargetMode="External"/><Relationship Id="rId4" Type="http://schemas.openxmlformats.org/officeDocument/2006/relationships/hyperlink" Target="https://www.emcmedicines.com/en-gb/northernireland/medicine?id=ce680467-8438-4e60-ab4f-dfab6767ccbe&amp;type=smpc" TargetMode="External"/><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slide" Target="slide20.xml"/><Relationship Id="rId3" Type="http://schemas.openxmlformats.org/officeDocument/2006/relationships/image" Target="../media/image10.png"/><Relationship Id="rId7" Type="http://schemas.openxmlformats.org/officeDocument/2006/relationships/slide" Target="slide3.xml"/><Relationship Id="rId12" Type="http://schemas.openxmlformats.org/officeDocument/2006/relationships/hyperlink" Target="https://www.emcpi.com/pi/ni/378"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hyperlink" Target="https://www.emcpi.com/pi/33162" TargetMode="External"/><Relationship Id="rId5" Type="http://schemas.openxmlformats.org/officeDocument/2006/relationships/slide" Target="slide6.xml"/><Relationship Id="rId10" Type="http://schemas.openxmlformats.org/officeDocument/2006/relationships/slide" Target="slide17.xml"/><Relationship Id="rId4" Type="http://schemas.openxmlformats.org/officeDocument/2006/relationships/slide" Target="slide4.xml"/><Relationship Id="rId9" Type="http://schemas.openxmlformats.org/officeDocument/2006/relationships/image" Target="../media/image9.svg"/></Relationships>
</file>

<file path=ppt/slides/_rels/slide4.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9.svg"/><Relationship Id="rId3" Type="http://schemas.openxmlformats.org/officeDocument/2006/relationships/hyperlink" Target="https://www.cancerresearchuk.org/health-professional/cancer-statistics/statistics-by-cancer-type/stomach-cancer" TargetMode="External"/><Relationship Id="rId7" Type="http://schemas.openxmlformats.org/officeDocument/2006/relationships/image" Target="../media/image14.png"/><Relationship Id="rId12"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3.svg"/><Relationship Id="rId11" Type="http://schemas.openxmlformats.org/officeDocument/2006/relationships/slide" Target="slide3.xml"/><Relationship Id="rId5" Type="http://schemas.openxmlformats.org/officeDocument/2006/relationships/image" Target="../media/image12.png"/><Relationship Id="rId10" Type="http://schemas.openxmlformats.org/officeDocument/2006/relationships/hyperlink" Target="https://www.emcpi.com/pi/ni/378" TargetMode="External"/><Relationship Id="rId4" Type="http://schemas.openxmlformats.org/officeDocument/2006/relationships/image" Target="../media/image11.png"/><Relationship Id="rId9" Type="http://schemas.openxmlformats.org/officeDocument/2006/relationships/hyperlink" Target="https://www.emcpi.com/pi/33162"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3" Type="http://schemas.openxmlformats.org/officeDocument/2006/relationships/hyperlink" Target="https://www.emcpi.com/pi/33162" TargetMode="External"/><Relationship Id="rId7" Type="http://schemas.openxmlformats.org/officeDocument/2006/relationships/image" Target="../media/image9.svg"/><Relationship Id="rId12"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9.svg"/><Relationship Id="rId5" Type="http://schemas.openxmlformats.org/officeDocument/2006/relationships/slide" Target="slide3.xml"/><Relationship Id="rId10" Type="http://schemas.openxmlformats.org/officeDocument/2006/relationships/image" Target="../media/image18.png"/><Relationship Id="rId4" Type="http://schemas.openxmlformats.org/officeDocument/2006/relationships/hyperlink" Target="https://www.emcpi.com/pi/ni/378" TargetMode="External"/><Relationship Id="rId9" Type="http://schemas.openxmlformats.org/officeDocument/2006/relationships/image" Target="../media/image17.svg"/></Relationships>
</file>

<file path=ppt/slides/_rels/slide6.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hyperlink" Target="https://www.emcpi.com/pi/33162" TargetMode="External"/><Relationship Id="rId7" Type="http://schemas.openxmlformats.org/officeDocument/2006/relationships/image" Target="../media/image9.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slide" Target="slide3.xml"/><Relationship Id="rId4" Type="http://schemas.openxmlformats.org/officeDocument/2006/relationships/hyperlink" Target="https://www.emcpi.com/pi/ni/378" TargetMode="External"/><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hyperlink" Target="https://www.emcpi.com/pi/33162" TargetMode="External"/><Relationship Id="rId7" Type="http://schemas.openxmlformats.org/officeDocument/2006/relationships/image" Target="../media/image9.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slide" Target="slide3.xml"/><Relationship Id="rId4" Type="http://schemas.openxmlformats.org/officeDocument/2006/relationships/hyperlink" Target="https://www.emcpi.com/pi/ni/378"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emcpi.com/pi/33162" TargetMode="External"/><Relationship Id="rId7" Type="http://schemas.openxmlformats.org/officeDocument/2006/relationships/image" Target="../media/image9.sv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slide" Target="slide3.xml"/><Relationship Id="rId4" Type="http://schemas.openxmlformats.org/officeDocument/2006/relationships/hyperlink" Target="https://www.emcpi.com/pi/ni/378"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24.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hyperlink" Target="https://www.emcpi.com/pi/ni/378" TargetMode="External"/><Relationship Id="rId4" Type="http://schemas.openxmlformats.org/officeDocument/2006/relationships/hyperlink" Target="https://www.emcpi.com/pi/3316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Grp="1" noChangeArrowheads="1"/>
          </p:cNvSpPr>
          <p:nvPr>
            <p:ph type="title"/>
          </p:nvPr>
        </p:nvSpPr>
        <p:spPr bwMode="auto">
          <a:xfrm>
            <a:off x="1781358" y="900903"/>
            <a:ext cx="984042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l"/>
            <a:r>
              <a:rPr lang="en-GB" sz="2400" b="1" spc="-50" dirty="0"/>
              <a:t>KEYNOTE-811: </a:t>
            </a:r>
            <a:r>
              <a:rPr lang="en-GB" sz="2400" dirty="0">
                <a:solidFill>
                  <a:schemeClr val="bg1"/>
                </a:solidFill>
              </a:rPr>
              <a:t>First-line treatment (p</a:t>
            </a:r>
            <a:r>
              <a:rPr lang="en-GB" sz="2400" dirty="0"/>
              <a:t>embrolizumab plus trastuzumab and chemotherapy) </a:t>
            </a:r>
            <a:r>
              <a:rPr lang="en-GB" sz="2400" dirty="0">
                <a:solidFill>
                  <a:schemeClr val="bg1"/>
                </a:solidFill>
              </a:rPr>
              <a:t>of locally advanced unresectable or metastatic HER2-positive gastric or gastro-oesophageal </a:t>
            </a:r>
            <a:r>
              <a:rPr lang="en-GB" sz="2400" dirty="0"/>
              <a:t>junction</a:t>
            </a:r>
            <a:r>
              <a:rPr lang="en-GB" sz="2400" dirty="0">
                <a:solidFill>
                  <a:schemeClr val="bg1"/>
                </a:solidFill>
              </a:rPr>
              <a:t> adenocarcinoma</a:t>
            </a:r>
            <a:endParaRPr lang="en-GB" sz="2400" b="1" dirty="0"/>
          </a:p>
        </p:txBody>
      </p:sp>
      <p:sp>
        <p:nvSpPr>
          <p:cNvPr id="6" name="TextBox 5">
            <a:extLst>
              <a:ext uri="{FF2B5EF4-FFF2-40B4-BE49-F238E27FC236}">
                <a16:creationId xmlns:a16="http://schemas.microsoft.com/office/drawing/2014/main" id="{051C2582-FBFD-82F2-BC13-995C668737AB}"/>
              </a:ext>
            </a:extLst>
          </p:cNvPr>
          <p:cNvSpPr txBox="1"/>
          <p:nvPr/>
        </p:nvSpPr>
        <p:spPr>
          <a:xfrm>
            <a:off x="0" y="5860138"/>
            <a:ext cx="8749364" cy="499624"/>
          </a:xfrm>
          <a:prstGeom prst="rect">
            <a:avLst/>
          </a:prstGeom>
          <a:noFill/>
        </p:spPr>
        <p:txBody>
          <a:bodyPr wrap="square">
            <a:spAutoFit/>
          </a:bodyPr>
          <a:lstStyle/>
          <a:p>
            <a:pPr marL="0" marR="0" lvl="0" indent="0" algn="l" defTabSz="1219170" rtl="0" eaLnBrk="0" fontAlgn="base" latinLnBrk="0" hangingPunct="0">
              <a:lnSpc>
                <a:spcPct val="90000"/>
              </a:lnSpc>
              <a:spcBef>
                <a:spcPts val="0"/>
              </a:spcBef>
              <a:spcAft>
                <a:spcPts val="800"/>
              </a:spcAft>
              <a:buClr>
                <a:srgbClr val="2FA301"/>
              </a:buClr>
              <a:buSzTx/>
              <a:buFontTx/>
              <a:buNone/>
              <a:tabLst/>
              <a:defRPr/>
            </a:pPr>
            <a:r>
              <a:rPr kumimoji="0" lang="en-GB" sz="1200" b="1" i="0" u="none" strike="noStrike" kern="1200" cap="none" spc="0" normalizeH="0" baseline="0" noProof="0" dirty="0">
                <a:ln>
                  <a:noFill/>
                </a:ln>
                <a:solidFill>
                  <a:srgbClr val="475358"/>
                </a:solidFill>
                <a:effectLst/>
                <a:uLnTx/>
                <a:uFillTx/>
                <a:latin typeface="Arial" panose="020B0604020202020204" pitchFamily="34" charset="0"/>
                <a:ea typeface="+mn-ea"/>
                <a:cs typeface="Arial" panose="020B0604020202020204" pitchFamily="34" charset="0"/>
              </a:rPr>
              <a:t>Please click the following links for the KEYTRUDA Prescribing Information: </a:t>
            </a:r>
            <a:r>
              <a:rPr kumimoji="0" lang="en-GB" sz="1200" b="1" i="0" u="none" strike="noStrike" kern="1200" cap="none" spc="0" normalizeH="0" baseline="0" noProof="0" dirty="0">
                <a:ln>
                  <a:noFill/>
                </a:ln>
                <a:solidFill>
                  <a:srgbClr val="475358"/>
                </a:solidFill>
                <a:effectLst/>
                <a:uLnTx/>
                <a:uFillTx/>
                <a:latin typeface="Arial" panose="020B0604020202020204" pitchFamily="34" charset="0"/>
                <a:ea typeface="+mn-ea"/>
                <a:cs typeface="Arial" panose="020B0604020202020204" pitchFamily="34" charset="0"/>
                <a:hlinkClick r:id="rId3"/>
              </a:rPr>
              <a:t>Great Britain</a:t>
            </a:r>
            <a:r>
              <a:rPr kumimoji="0" lang="en-GB" sz="1200" b="1" i="0" u="none" strike="noStrike" kern="1200" cap="none" spc="0" normalizeH="0" baseline="0" noProof="0" dirty="0">
                <a:ln>
                  <a:noFill/>
                </a:ln>
                <a:solidFill>
                  <a:srgbClr val="475358"/>
                </a:solidFill>
                <a:effectLst/>
                <a:uLnTx/>
                <a:uFillTx/>
                <a:latin typeface="Arial" panose="020B0604020202020204" pitchFamily="34" charset="0"/>
                <a:ea typeface="+mn-ea"/>
                <a:cs typeface="Arial" panose="020B0604020202020204" pitchFamily="34" charset="0"/>
              </a:rPr>
              <a:t>; </a:t>
            </a:r>
            <a:r>
              <a:rPr kumimoji="0" lang="en-GB" sz="1200" b="1" i="0" u="none" strike="noStrike" kern="1200" cap="none" spc="0" normalizeH="0" baseline="0" noProof="0" dirty="0">
                <a:ln>
                  <a:noFill/>
                </a:ln>
                <a:solidFill>
                  <a:srgbClr val="475358"/>
                </a:solidFill>
                <a:effectLst/>
                <a:uLnTx/>
                <a:uFillTx/>
                <a:latin typeface="Arial" panose="020B0604020202020204" pitchFamily="34" charset="0"/>
                <a:ea typeface="+mn-ea"/>
                <a:cs typeface="Arial" panose="020B0604020202020204" pitchFamily="34" charset="0"/>
                <a:hlinkClick r:id="rId4"/>
              </a:rPr>
              <a:t>Northern Ireland</a:t>
            </a:r>
            <a:r>
              <a:rPr kumimoji="0" lang="en-GB" sz="1200" b="1" i="0" u="none" strike="noStrike" kern="1200" cap="none" spc="0" normalizeH="0" baseline="0" noProof="0" dirty="0">
                <a:ln>
                  <a:noFill/>
                </a:ln>
                <a:solidFill>
                  <a:srgbClr val="475358"/>
                </a:solidFill>
                <a:effectLst/>
                <a:uLnTx/>
                <a:uFillTx/>
                <a:latin typeface="Arial" panose="020B0604020202020204" pitchFamily="34" charset="0"/>
                <a:ea typeface="+mn-ea"/>
                <a:cs typeface="Arial" panose="020B0604020202020204" pitchFamily="34" charset="0"/>
              </a:rPr>
              <a:t>. </a:t>
            </a:r>
          </a:p>
          <a:p>
            <a:pPr marL="0" marR="0" lvl="0" indent="0" algn="l" defTabSz="1219170" rtl="0" eaLnBrk="0" fontAlgn="base" latinLnBrk="0" hangingPunct="0">
              <a:lnSpc>
                <a:spcPct val="90000"/>
              </a:lnSpc>
              <a:spcBef>
                <a:spcPts val="0"/>
              </a:spcBef>
              <a:spcAft>
                <a:spcPts val="800"/>
              </a:spcAft>
              <a:buClr>
                <a:srgbClr val="2FA301"/>
              </a:buClr>
              <a:buSzTx/>
              <a:buFontTx/>
              <a:buNone/>
              <a:tabLst/>
              <a:defRPr/>
            </a:pPr>
            <a:r>
              <a:rPr kumimoji="0" lang="en-GB" sz="1000" b="0" i="0" u="none" strike="noStrike" kern="1200" cap="none" spc="0" normalizeH="0" baseline="0" noProof="0" dirty="0">
                <a:ln>
                  <a:noFill/>
                </a:ln>
                <a:solidFill>
                  <a:srgbClr val="475358"/>
                </a:solidFill>
                <a:effectLst/>
                <a:uLnTx/>
                <a:uFillTx/>
                <a:latin typeface="Arial" panose="020B0604020202020204" pitchFamily="34" charset="0"/>
                <a:ea typeface="+mn-ea"/>
                <a:cs typeface="Arial" panose="020B0604020202020204" pitchFamily="34" charset="0"/>
              </a:rPr>
              <a:t>Copyright © 2024 Merck &amp; Co., Inc., Rahway, NJ, USA and its affiliates. All rights reserved.</a:t>
            </a:r>
          </a:p>
        </p:txBody>
      </p:sp>
      <p:sp>
        <p:nvSpPr>
          <p:cNvPr id="2" name="Rectangle 1">
            <a:extLst>
              <a:ext uri="{FF2B5EF4-FFF2-40B4-BE49-F238E27FC236}">
                <a16:creationId xmlns:a16="http://schemas.microsoft.com/office/drawing/2014/main" id="{C2CD69E7-8086-DE5A-C442-6AA093296EBF}"/>
              </a:ext>
            </a:extLst>
          </p:cNvPr>
          <p:cNvSpPr/>
          <p:nvPr/>
        </p:nvSpPr>
        <p:spPr>
          <a:xfrm>
            <a:off x="2431812" y="3969886"/>
            <a:ext cx="7328376" cy="1068736"/>
          </a:xfrm>
          <a:prstGeom prst="rect">
            <a:avLst/>
          </a:prstGeom>
          <a:solidFill>
            <a:sysClr val="window" lastClr="FFFFFF"/>
          </a:solidFill>
          <a:ln w="12700">
            <a:solidFill>
              <a:sysClr val="windowText" lastClr="000000"/>
            </a:solidFill>
          </a:ln>
        </p:spPr>
        <p:txBody>
          <a:bodyPr wrap="square" tIns="72000" bIns="72000" anchor="ctr">
            <a:spAutoFit/>
          </a:bodyPr>
          <a:lstStyle/>
          <a:p>
            <a:pPr lvl="0" algn="ctr" defTabSz="914400">
              <a:defRPr/>
            </a:pPr>
            <a:r>
              <a:rPr kumimoji="0" lang="en-GB" sz="1200" b="1"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rPr>
              <a:t>Adverse events should be reported. Reporting forms and information can be found at </a:t>
            </a:r>
            <a:r>
              <a:rPr kumimoji="0" lang="en-GB" sz="1200" b="1"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hlinkClick r:id="rId5"/>
              </a:rPr>
              <a:t>https://yellowcard.mhra.gov.uk/</a:t>
            </a:r>
            <a:r>
              <a:rPr kumimoji="0" lang="en-GB" sz="1200" b="1"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rPr>
              <a:t> (please note that the MHRA Yellow Card link will redirect you to an external website, for which MSD does not review or control the content) or search for MHRA Yellow Card in the Google Play or Apple App Store. Adverse events should also be reported to Merck Sharp &amp; Dohme (UK) Limited (Tel: 020 8154 8000).</a:t>
            </a:r>
          </a:p>
        </p:txBody>
      </p:sp>
      <p:sp>
        <p:nvSpPr>
          <p:cNvPr id="3" name="TextBox 2">
            <a:extLst>
              <a:ext uri="{FF2B5EF4-FFF2-40B4-BE49-F238E27FC236}">
                <a16:creationId xmlns:a16="http://schemas.microsoft.com/office/drawing/2014/main" id="{359C8F6F-5EFD-D9D5-D5EC-67C41E5DE7EB}"/>
              </a:ext>
            </a:extLst>
          </p:cNvPr>
          <p:cNvSpPr txBox="1"/>
          <p:nvPr/>
        </p:nvSpPr>
        <p:spPr>
          <a:xfrm>
            <a:off x="2431812" y="3202301"/>
            <a:ext cx="7586339" cy="461665"/>
          </a:xfrm>
          <a:prstGeom prst="rect">
            <a:avLst/>
          </a:prstGeom>
          <a:noFill/>
        </p:spPr>
        <p:txBody>
          <a:bodyPr wrap="square" rtlCol="0">
            <a:spAutoFit/>
          </a:bodyPr>
          <a:lstStyle/>
          <a:p>
            <a:pPr algn="ctr"/>
            <a:r>
              <a:rPr lang="en-GB" sz="1200" b="1" dirty="0">
                <a:solidFill>
                  <a:schemeClr val="bg1"/>
                </a:solidFill>
                <a:latin typeface="Arial" panose="020B0604020202020204" pitchFamily="34" charset="0"/>
                <a:cs typeface="Arial" panose="020B0604020202020204" pitchFamily="34" charset="0"/>
              </a:rPr>
              <a:t>Please refer to the full KEYTRUDA</a:t>
            </a:r>
            <a:r>
              <a:rPr lang="en-GB" sz="1200" b="1" baseline="30000" dirty="0">
                <a:solidFill>
                  <a:schemeClr val="bg1"/>
                </a:solidFill>
                <a:latin typeface="Arial" panose="020B0604020202020204" pitchFamily="34" charset="0"/>
                <a:cs typeface="Arial" panose="020B0604020202020204" pitchFamily="34" charset="0"/>
              </a:rPr>
              <a:t>®</a:t>
            </a:r>
            <a:r>
              <a:rPr lang="en-GB" sz="1200" b="1" dirty="0">
                <a:solidFill>
                  <a:schemeClr val="bg1"/>
                </a:solidFill>
                <a:latin typeface="Arial" panose="020B0604020202020204" pitchFamily="34" charset="0"/>
                <a:cs typeface="Arial" panose="020B0604020202020204" pitchFamily="34" charset="0"/>
              </a:rPr>
              <a:t> (pembrolizumab) Summary of Product Characteristics and Risk Minimisation Materials for patients before prescribing KEYTRUDA</a:t>
            </a:r>
          </a:p>
        </p:txBody>
      </p:sp>
      <p:sp>
        <p:nvSpPr>
          <p:cNvPr id="4" name="TextBox 3">
            <a:extLst>
              <a:ext uri="{FF2B5EF4-FFF2-40B4-BE49-F238E27FC236}">
                <a16:creationId xmlns:a16="http://schemas.microsoft.com/office/drawing/2014/main" id="{51487E91-8098-684F-1F30-6AAB4E8C8847}"/>
              </a:ext>
            </a:extLst>
          </p:cNvPr>
          <p:cNvSpPr txBox="1"/>
          <p:nvPr/>
        </p:nvSpPr>
        <p:spPr>
          <a:xfrm>
            <a:off x="0" y="6611779"/>
            <a:ext cx="3863083" cy="246221"/>
          </a:xfrm>
          <a:prstGeom prst="rect">
            <a:avLst/>
          </a:prstGeom>
          <a:solidFill>
            <a:srgbClr val="FFFFFF"/>
          </a:solidFill>
        </p:spPr>
        <p:txBody>
          <a:bodyPr wrap="square" rtlCol="0">
            <a:spAutoFit/>
          </a:bodyPr>
          <a:lstStyle/>
          <a:p>
            <a:r>
              <a:rPr lang="en-GB" sz="1000" b="0" i="0" dirty="0">
                <a:solidFill>
                  <a:srgbClr val="303030"/>
                </a:solidFill>
                <a:effectLst/>
                <a:latin typeface="Invention" panose="020B0503020008020204" pitchFamily="34" charset="0"/>
              </a:rPr>
              <a:t>GB-ESO-00022   Date of preparation: January 2024 </a:t>
            </a:r>
            <a:endParaRPr lang="en-GB" sz="1000" dirty="0">
              <a:latin typeface="Invention" panose="020B0503020008020204" pitchFamily="34" charset="0"/>
            </a:endParaRPr>
          </a:p>
        </p:txBody>
      </p:sp>
      <p:sp>
        <p:nvSpPr>
          <p:cNvPr id="7" name="TextBox 3">
            <a:extLst>
              <a:ext uri="{FF2B5EF4-FFF2-40B4-BE49-F238E27FC236}">
                <a16:creationId xmlns:a16="http://schemas.microsoft.com/office/drawing/2014/main" id="{C9D1AC29-8635-FAD1-B729-B019140A3E18}"/>
              </a:ext>
            </a:extLst>
          </p:cNvPr>
          <p:cNvSpPr txBox="1"/>
          <p:nvPr/>
        </p:nvSpPr>
        <p:spPr>
          <a:xfrm flipH="1">
            <a:off x="0" y="6611779"/>
            <a:ext cx="4204189" cy="246221"/>
          </a:xfrm>
          <a:prstGeom prst="rect">
            <a:avLst/>
          </a:prstGeom>
          <a:solidFill>
            <a:srgbClr val="FFFFFF"/>
          </a:solidFill>
        </p:spPr>
        <p:txBody>
          <a:bodyPr wrap="square" rtlCol="0">
            <a:spAutoFit/>
          </a:bodyPr>
          <a:lstStyle/>
          <a:p>
            <a:r>
              <a:rPr lang="en-GB" sz="1000" b="0" i="0" dirty="0">
                <a:solidFill>
                  <a:srgbClr val="303030"/>
                </a:solidFill>
                <a:effectLst/>
                <a:latin typeface="Invention" panose="020B0503020008020204" pitchFamily="34" charset="0"/>
              </a:rPr>
              <a:t>GB-ESO-00024     Date of preparation: January 2024</a:t>
            </a:r>
            <a:endParaRPr lang="en-GB" sz="1000" dirty="0">
              <a:latin typeface="Invention" panose="020B0503020008020204" pitchFamily="34" charset="0"/>
            </a:endParaRPr>
          </a:p>
        </p:txBody>
      </p:sp>
      <p:sp>
        <p:nvSpPr>
          <p:cNvPr id="5" name="TextBox 4">
            <a:extLst>
              <a:ext uri="{FF2B5EF4-FFF2-40B4-BE49-F238E27FC236}">
                <a16:creationId xmlns:a16="http://schemas.microsoft.com/office/drawing/2014/main" id="{CE577032-0B30-386D-0731-AE5FD7300A3C}"/>
              </a:ext>
            </a:extLst>
          </p:cNvPr>
          <p:cNvSpPr txBox="1"/>
          <p:nvPr/>
        </p:nvSpPr>
        <p:spPr>
          <a:xfrm>
            <a:off x="2508580" y="2312633"/>
            <a:ext cx="7174840" cy="830997"/>
          </a:xfrm>
          <a:prstGeom prst="rect">
            <a:avLst/>
          </a:prstGeom>
          <a:noFill/>
        </p:spPr>
        <p:txBody>
          <a:bodyPr wrap="square" rtlCol="0">
            <a:spAutoFit/>
          </a:bodyPr>
          <a:lstStyle/>
          <a:p>
            <a:r>
              <a:rPr lang="en-GB" sz="1200" dirty="0">
                <a:solidFill>
                  <a:schemeClr val="bg1"/>
                </a:solidFill>
                <a:latin typeface="Arial" panose="020B0604020202020204" pitchFamily="34" charset="0"/>
                <a:cs typeface="Arial" panose="020B0604020202020204" pitchFamily="34" charset="0"/>
              </a:rPr>
              <a:t>These slides are provided to UK healthcare professionals as a data resource for personal education. </a:t>
            </a:r>
          </a:p>
          <a:p>
            <a:r>
              <a:rPr lang="en-GB" sz="1200" dirty="0">
                <a:solidFill>
                  <a:schemeClr val="bg1"/>
                </a:solidFill>
                <a:latin typeface="Arial" panose="020B0604020202020204" pitchFamily="34" charset="0"/>
                <a:cs typeface="Arial" panose="020B0604020202020204" pitchFamily="34" charset="0"/>
              </a:rPr>
              <a:t>To ensure compliance with all relevant codes and regulations, these slides must not be amended and</a:t>
            </a:r>
            <a:br>
              <a:rPr lang="en-GB" sz="1200" dirty="0">
                <a:solidFill>
                  <a:schemeClr val="bg1"/>
                </a:solidFill>
                <a:latin typeface="Arial" panose="020B0604020202020204" pitchFamily="34" charset="0"/>
                <a:cs typeface="Arial" panose="020B0604020202020204" pitchFamily="34" charset="0"/>
              </a:rPr>
            </a:br>
            <a:r>
              <a:rPr lang="en-GB" sz="1200" dirty="0">
                <a:solidFill>
                  <a:schemeClr val="bg1"/>
                </a:solidFill>
                <a:latin typeface="Arial" panose="020B0604020202020204" pitchFamily="34" charset="0"/>
                <a:cs typeface="Arial" panose="020B0604020202020204" pitchFamily="34" charset="0"/>
              </a:rPr>
              <a:t>should only be downloaded with the latest prescribing information. Prescribing information and </a:t>
            </a:r>
            <a:br>
              <a:rPr lang="en-GB" sz="1200" dirty="0">
                <a:solidFill>
                  <a:schemeClr val="bg1"/>
                </a:solidFill>
                <a:latin typeface="Arial" panose="020B0604020202020204" pitchFamily="34" charset="0"/>
                <a:cs typeface="Arial" panose="020B0604020202020204" pitchFamily="34" charset="0"/>
              </a:rPr>
            </a:br>
            <a:r>
              <a:rPr lang="en-GB" sz="1200" dirty="0">
                <a:solidFill>
                  <a:schemeClr val="bg1"/>
                </a:solidFill>
                <a:latin typeface="Arial" panose="020B0604020202020204" pitchFamily="34" charset="0"/>
                <a:cs typeface="Arial" panose="020B0604020202020204" pitchFamily="34" charset="0"/>
              </a:rPr>
              <a:t>further safety information for Great Britain and Northern Ireland can be found at the footer of this slide.</a:t>
            </a:r>
          </a:p>
        </p:txBody>
      </p:sp>
      <p:sp>
        <p:nvSpPr>
          <p:cNvPr id="10" name="TextBox 9">
            <a:extLst>
              <a:ext uri="{FF2B5EF4-FFF2-40B4-BE49-F238E27FC236}">
                <a16:creationId xmlns:a16="http://schemas.microsoft.com/office/drawing/2014/main" id="{14991457-1FD6-29E5-21EE-D5B348492D1A}"/>
              </a:ext>
            </a:extLst>
          </p:cNvPr>
          <p:cNvSpPr txBox="1"/>
          <p:nvPr/>
        </p:nvSpPr>
        <p:spPr>
          <a:xfrm>
            <a:off x="4204189" y="5198412"/>
            <a:ext cx="3461204" cy="261610"/>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white"/>
                </a:solidFill>
                <a:effectLst/>
                <a:uLnTx/>
                <a:uFillTx/>
              </a:rPr>
              <a:t>FOR UK HEALTHCARE PROFESSIONALS ONLY </a:t>
            </a:r>
          </a:p>
        </p:txBody>
      </p:sp>
    </p:spTree>
    <p:extLst>
      <p:ext uri="{BB962C8B-B14F-4D97-AF65-F5344CB8AC3E}">
        <p14:creationId xmlns:p14="http://schemas.microsoft.com/office/powerpoint/2010/main" val="3436279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CF8578-2D2E-175B-937E-3FC1C66A544D}"/>
              </a:ext>
            </a:extLst>
          </p:cNvPr>
          <p:cNvSpPr>
            <a:spLocks noGrp="1"/>
          </p:cNvSpPr>
          <p:nvPr>
            <p:ph type="title"/>
          </p:nvPr>
        </p:nvSpPr>
        <p:spPr/>
        <p:txBody>
          <a:bodyPr>
            <a:noAutofit/>
          </a:bodyPr>
          <a:lstStyle/>
          <a:p>
            <a:r>
              <a:rPr lang="en-GB" dirty="0"/>
              <a:t>KEYNOTE-811: Primary endpoint – OS in the</a:t>
            </a:r>
            <a:br>
              <a:rPr lang="en-GB" dirty="0"/>
            </a:br>
            <a:r>
              <a:rPr lang="en-GB" dirty="0"/>
              <a:t>ITT population</a:t>
            </a:r>
            <a:endParaRPr lang="en-GB" baseline="30000" dirty="0"/>
          </a:p>
        </p:txBody>
      </p:sp>
      <p:sp>
        <p:nvSpPr>
          <p:cNvPr id="4" name="Footer Placeholder 3">
            <a:extLst>
              <a:ext uri="{FF2B5EF4-FFF2-40B4-BE49-F238E27FC236}">
                <a16:creationId xmlns:a16="http://schemas.microsoft.com/office/drawing/2014/main" id="{2229816A-DFEC-7935-7FFC-F555850FEEF4}"/>
              </a:ext>
            </a:extLst>
          </p:cNvPr>
          <p:cNvSpPr>
            <a:spLocks noGrp="1"/>
          </p:cNvSpPr>
          <p:nvPr>
            <p:ph type="ftr" sz="quarter" idx="10"/>
          </p:nvPr>
        </p:nvSpPr>
        <p:spPr>
          <a:xfrm>
            <a:off x="0" y="6029326"/>
            <a:ext cx="11076317" cy="816838"/>
          </a:xfrm>
        </p:spPr>
        <p:txBody>
          <a:bodyPr/>
          <a:lstStyle/>
          <a:p>
            <a:r>
              <a:rPr lang="en-GB" sz="1000" b="1" dirty="0"/>
              <a:t>Analysis cut-off date: 25 May 2022. The significance boundary was not reached for OS at IA2. The independent data monitoring committee recommended continued masking of</a:t>
            </a:r>
            <a:br>
              <a:rPr lang="en-GB" sz="1000" b="1" dirty="0"/>
            </a:br>
            <a:r>
              <a:rPr lang="en-GB" sz="1000" b="1" dirty="0"/>
              <a:t>OS data until the prespecified final analysis.</a:t>
            </a:r>
            <a:br>
              <a:rPr lang="en-GB" sz="1000" b="1" dirty="0"/>
            </a:br>
            <a:r>
              <a:rPr lang="en-GB" sz="1000" b="1" baseline="30000" dirty="0" err="1"/>
              <a:t>a</a:t>
            </a:r>
            <a:r>
              <a:rPr lang="en-GB" sz="1000" b="1" dirty="0" err="1"/>
              <a:t>A</a:t>
            </a:r>
            <a:r>
              <a:rPr lang="en-GB" sz="1000" b="1" dirty="0"/>
              <a:t> stratified Cox proportional hazards model with </a:t>
            </a:r>
            <a:r>
              <a:rPr lang="en-GB" sz="1000" b="1" dirty="0" err="1"/>
              <a:t>Efron’s</a:t>
            </a:r>
            <a:r>
              <a:rPr lang="en-GB" sz="1000" b="1" dirty="0"/>
              <a:t> method of tie handling was used to estimate HRs and associated 95% CIs.</a:t>
            </a:r>
            <a:br>
              <a:rPr lang="en-GB" dirty="0"/>
            </a:br>
            <a:r>
              <a:rPr lang="en-GB" dirty="0"/>
              <a:t>CAPOX, capecitabine + oxaliplatin; CI, confidence interval; FP, 5-fluorouracil + cisplatin; HR, hazard ratio; IQR, interquartile range; OS, overall survival; PI, prescribing information.</a:t>
            </a:r>
            <a:br>
              <a:rPr lang="en-GB" dirty="0"/>
            </a:br>
            <a:r>
              <a:rPr lang="fr-FR" dirty="0" err="1">
                <a:latin typeface="Helvetica" panose="020B0604020202020204" pitchFamily="34" charset="0"/>
                <a:cs typeface="Helvetica" panose="020B0604020202020204" pitchFamily="34" charset="0"/>
              </a:rPr>
              <a:t>Janjigian</a:t>
            </a:r>
            <a:r>
              <a:rPr lang="fr-FR" dirty="0">
                <a:latin typeface="Helvetica" panose="020B0604020202020204" pitchFamily="34" charset="0"/>
                <a:cs typeface="Helvetica" panose="020B0604020202020204" pitchFamily="34" charset="0"/>
              </a:rPr>
              <a:t> YY et al. </a:t>
            </a:r>
            <a:r>
              <a:rPr lang="fr-FR" i="1" dirty="0">
                <a:latin typeface="Helvetica" panose="020B0604020202020204" pitchFamily="34" charset="0"/>
                <a:cs typeface="Helvetica" panose="020B0604020202020204" pitchFamily="34" charset="0"/>
              </a:rPr>
              <a:t>Lancet</a:t>
            </a:r>
            <a:r>
              <a:rPr lang="fr-FR" dirty="0">
                <a:latin typeface="Helvetica" panose="020B0604020202020204" pitchFamily="34" charset="0"/>
                <a:cs typeface="Helvetica" panose="020B0604020202020204" pitchFamily="34" charset="0"/>
              </a:rPr>
              <a:t> 2023;402:2197–2208 </a:t>
            </a:r>
            <a:r>
              <a:rPr lang="en-GB" dirty="0"/>
              <a:t>(plus supplementary appendix)</a:t>
            </a:r>
            <a:r>
              <a:rPr lang="fr-FR" dirty="0">
                <a:latin typeface="Helvetica" panose="020B0604020202020204" pitchFamily="34" charset="0"/>
                <a:cs typeface="Helvetica" panose="020B0604020202020204" pitchFamily="34" charset="0"/>
              </a:rPr>
              <a:t>.</a:t>
            </a:r>
            <a:endParaRPr lang="en-GB" dirty="0"/>
          </a:p>
        </p:txBody>
      </p:sp>
      <p:sp>
        <p:nvSpPr>
          <p:cNvPr id="17" name="Rectangle 16">
            <a:extLst>
              <a:ext uri="{FF2B5EF4-FFF2-40B4-BE49-F238E27FC236}">
                <a16:creationId xmlns:a16="http://schemas.microsoft.com/office/drawing/2014/main" id="{48A153AC-3091-BA18-9FCE-46D6ADD811E9}"/>
              </a:ext>
            </a:extLst>
          </p:cNvPr>
          <p:cNvSpPr/>
          <p:nvPr/>
        </p:nvSpPr>
        <p:spPr>
          <a:xfrm>
            <a:off x="1373742" y="5735758"/>
            <a:ext cx="5274708" cy="230832"/>
          </a:xfrm>
          <a:prstGeom prst="rect">
            <a:avLst/>
          </a:prstGeom>
        </p:spPr>
        <p:txBody>
          <a:bodyPr wrap="square">
            <a:spAutoFit/>
          </a:bodyPr>
          <a:lstStyle/>
          <a:p>
            <a:pPr algn="r"/>
            <a:r>
              <a:rPr lang="en-GB" sz="900">
                <a:solidFill>
                  <a:srgbClr val="58595B"/>
                </a:solidFill>
                <a:latin typeface="Arial  "/>
              </a:rPr>
              <a:t>Figure adapted from Janjigian YY et al. 2023.</a:t>
            </a:r>
          </a:p>
        </p:txBody>
      </p:sp>
      <p:sp>
        <p:nvSpPr>
          <p:cNvPr id="11" name="TextBox 10">
            <a:extLst>
              <a:ext uri="{FF2B5EF4-FFF2-40B4-BE49-F238E27FC236}">
                <a16:creationId xmlns:a16="http://schemas.microsoft.com/office/drawing/2014/main" id="{822048E5-1886-B3E9-5058-E28BD99ED204}"/>
              </a:ext>
            </a:extLst>
          </p:cNvPr>
          <p:cNvSpPr txBox="1"/>
          <p:nvPr/>
        </p:nvSpPr>
        <p:spPr>
          <a:xfrm>
            <a:off x="1045200" y="1831819"/>
            <a:ext cx="5050800" cy="492443"/>
          </a:xfrm>
          <a:prstGeom prst="rect">
            <a:avLst/>
          </a:prstGeom>
          <a:noFill/>
        </p:spPr>
        <p:txBody>
          <a:bodyPr wrap="square">
            <a:noAutofit/>
          </a:bodyPr>
          <a:lstStyle/>
          <a:p>
            <a:r>
              <a:rPr lang="en-GB" sz="1400" b="1">
                <a:solidFill>
                  <a:srgbClr val="58595B"/>
                </a:solidFill>
                <a:latin typeface="Arial  "/>
              </a:rPr>
              <a:t>Median (IQR) follow-up time: 28.4 (19.7–34.3) months</a:t>
            </a:r>
          </a:p>
        </p:txBody>
      </p:sp>
      <p:sp>
        <p:nvSpPr>
          <p:cNvPr id="14" name="TextBox 13">
            <a:extLst>
              <a:ext uri="{FF2B5EF4-FFF2-40B4-BE49-F238E27FC236}">
                <a16:creationId xmlns:a16="http://schemas.microsoft.com/office/drawing/2014/main" id="{916F9B94-C875-5F1D-D82D-C9C41E00EAA1}"/>
              </a:ext>
            </a:extLst>
          </p:cNvPr>
          <p:cNvSpPr txBox="1"/>
          <p:nvPr/>
        </p:nvSpPr>
        <p:spPr>
          <a:xfrm>
            <a:off x="6777439" y="3653210"/>
            <a:ext cx="5298818" cy="1169551"/>
          </a:xfrm>
          <a:prstGeom prst="rect">
            <a:avLst/>
          </a:prstGeom>
          <a:noFill/>
        </p:spPr>
        <p:txBody>
          <a:bodyPr wrap="square" rtlCol="0">
            <a:spAutoFit/>
          </a:bodyPr>
          <a:lstStyle/>
          <a:p>
            <a:pPr marL="457200"/>
            <a:r>
              <a:rPr lang="en-GB" sz="1000" b="1" dirty="0">
                <a:effectLst/>
                <a:latin typeface="+mj-lt"/>
                <a:ea typeface="Calibri" panose="020F0502020204030204" pitchFamily="34" charset="0"/>
              </a:rPr>
              <a:t>KEYTRUDA is licensed for use in combination with trastuzumab and chemotherapy for the first-line treatment of locally advanced unresectable or metastatic HER2-positive gastric or GOJ adenocarcinoma in adults whose tumours express PD-L1 with a CPS ≥ 1.</a:t>
            </a:r>
            <a:endParaRPr lang="en-GB" sz="1000" dirty="0">
              <a:effectLst/>
              <a:latin typeface="+mj-lt"/>
              <a:ea typeface="Calibri" panose="020F0502020204030204" pitchFamily="34" charset="0"/>
            </a:endParaRPr>
          </a:p>
          <a:p>
            <a:pPr marL="457200"/>
            <a:r>
              <a:rPr lang="en-GB" sz="1000" dirty="0">
                <a:effectLst/>
                <a:latin typeface="+mj-lt"/>
                <a:ea typeface="Calibri" panose="020F0502020204030204" pitchFamily="34" charset="0"/>
              </a:rPr>
              <a:t>The results for the ITT population are presented as this is the primary endpoint of the study. It allows the results in the licensed population (a sub-group of the ITT population) to be viewed in context of the primary endpoint. </a:t>
            </a:r>
          </a:p>
        </p:txBody>
      </p:sp>
      <p:graphicFrame>
        <p:nvGraphicFramePr>
          <p:cNvPr id="15" name="Table 14">
            <a:extLst>
              <a:ext uri="{FF2B5EF4-FFF2-40B4-BE49-F238E27FC236}">
                <a16:creationId xmlns:a16="http://schemas.microsoft.com/office/drawing/2014/main" id="{798A537D-43AC-E102-77A0-2D6DBD47BD91}"/>
              </a:ext>
            </a:extLst>
          </p:cNvPr>
          <p:cNvGraphicFramePr>
            <a:graphicFrameLocks noGrp="1"/>
          </p:cNvGraphicFramePr>
          <p:nvPr>
            <p:extLst>
              <p:ext uri="{D42A27DB-BD31-4B8C-83A1-F6EECF244321}">
                <p14:modId xmlns:p14="http://schemas.microsoft.com/office/powerpoint/2010/main" val="103619053"/>
              </p:ext>
            </p:extLst>
          </p:nvPr>
        </p:nvGraphicFramePr>
        <p:xfrm>
          <a:off x="7280939" y="2230288"/>
          <a:ext cx="4430971" cy="1058936"/>
        </p:xfrm>
        <a:graphic>
          <a:graphicData uri="http://schemas.openxmlformats.org/drawingml/2006/table">
            <a:tbl>
              <a:tblPr firstRow="1" bandRow="1"/>
              <a:tblGrid>
                <a:gridCol w="1951353">
                  <a:extLst>
                    <a:ext uri="{9D8B030D-6E8A-4147-A177-3AD203B41FA5}">
                      <a16:colId xmlns:a16="http://schemas.microsoft.com/office/drawing/2014/main" val="20000"/>
                    </a:ext>
                  </a:extLst>
                </a:gridCol>
                <a:gridCol w="1236690">
                  <a:extLst>
                    <a:ext uri="{9D8B030D-6E8A-4147-A177-3AD203B41FA5}">
                      <a16:colId xmlns:a16="http://schemas.microsoft.com/office/drawing/2014/main" val="1249733497"/>
                    </a:ext>
                  </a:extLst>
                </a:gridCol>
                <a:gridCol w="1242928">
                  <a:extLst>
                    <a:ext uri="{9D8B030D-6E8A-4147-A177-3AD203B41FA5}">
                      <a16:colId xmlns:a16="http://schemas.microsoft.com/office/drawing/2014/main" val="578336078"/>
                    </a:ext>
                  </a:extLst>
                </a:gridCol>
              </a:tblGrid>
              <a:tr h="778754">
                <a:tc>
                  <a:txBody>
                    <a:bodyPr/>
                    <a:lstStyle>
                      <a:lvl1pPr marL="0" algn="l" defTabSz="609585" rtl="0" eaLnBrk="1" latinLnBrk="0" hangingPunct="1">
                        <a:defRPr sz="2400" b="1" kern="1200">
                          <a:solidFill>
                            <a:schemeClr val="lt1"/>
                          </a:solidFill>
                          <a:latin typeface="Arial"/>
                        </a:defRPr>
                      </a:lvl1pPr>
                      <a:lvl2pPr marL="609585" algn="l" defTabSz="609585" rtl="0" eaLnBrk="1" latinLnBrk="0" hangingPunct="1">
                        <a:defRPr sz="2400" b="1" kern="1200">
                          <a:solidFill>
                            <a:schemeClr val="lt1"/>
                          </a:solidFill>
                          <a:latin typeface="Arial"/>
                        </a:defRPr>
                      </a:lvl2pPr>
                      <a:lvl3pPr marL="1219170" algn="l" defTabSz="609585" rtl="0" eaLnBrk="1" latinLnBrk="0" hangingPunct="1">
                        <a:defRPr sz="2400" b="1" kern="1200">
                          <a:solidFill>
                            <a:schemeClr val="lt1"/>
                          </a:solidFill>
                          <a:latin typeface="Arial"/>
                        </a:defRPr>
                      </a:lvl3pPr>
                      <a:lvl4pPr marL="1828754" algn="l" defTabSz="609585" rtl="0" eaLnBrk="1" latinLnBrk="0" hangingPunct="1">
                        <a:defRPr sz="2400" b="1" kern="1200">
                          <a:solidFill>
                            <a:schemeClr val="lt1"/>
                          </a:solidFill>
                          <a:latin typeface="Arial"/>
                        </a:defRPr>
                      </a:lvl4pPr>
                      <a:lvl5pPr marL="2438339" algn="l" defTabSz="609585" rtl="0" eaLnBrk="1" latinLnBrk="0" hangingPunct="1">
                        <a:defRPr sz="2400" b="1" kern="1200">
                          <a:solidFill>
                            <a:schemeClr val="lt1"/>
                          </a:solidFill>
                          <a:latin typeface="Arial"/>
                        </a:defRPr>
                      </a:lvl5pPr>
                      <a:lvl6pPr marL="3047924" algn="l" defTabSz="609585" rtl="0" eaLnBrk="1" latinLnBrk="0" hangingPunct="1">
                        <a:defRPr sz="2400" b="1" kern="1200">
                          <a:solidFill>
                            <a:schemeClr val="lt1"/>
                          </a:solidFill>
                          <a:latin typeface="Arial"/>
                        </a:defRPr>
                      </a:lvl6pPr>
                      <a:lvl7pPr marL="3657509" algn="l" defTabSz="609585" rtl="0" eaLnBrk="1" latinLnBrk="0" hangingPunct="1">
                        <a:defRPr sz="2400" b="1" kern="1200">
                          <a:solidFill>
                            <a:schemeClr val="lt1"/>
                          </a:solidFill>
                          <a:latin typeface="Arial"/>
                        </a:defRPr>
                      </a:lvl7pPr>
                      <a:lvl8pPr marL="4267093" algn="l" defTabSz="609585" rtl="0" eaLnBrk="1" latinLnBrk="0" hangingPunct="1">
                        <a:defRPr sz="2400" b="1" kern="1200">
                          <a:solidFill>
                            <a:schemeClr val="lt1"/>
                          </a:solidFill>
                          <a:latin typeface="Arial"/>
                        </a:defRPr>
                      </a:lvl8pPr>
                      <a:lvl9pPr marL="4876678" algn="l" defTabSz="609585" rtl="0" eaLnBrk="1" latinLnBrk="0" hangingPunct="1">
                        <a:defRPr sz="2400" b="1" kern="1200">
                          <a:solidFill>
                            <a:schemeClr val="lt1"/>
                          </a:solidFill>
                          <a:latin typeface="Arial"/>
                        </a:defRPr>
                      </a:lvl9pPr>
                    </a:lstStyle>
                    <a:p>
                      <a:pPr algn="l">
                        <a:lnSpc>
                          <a:spcPct val="80000"/>
                        </a:lnSpc>
                      </a:pPr>
                      <a:r>
                        <a:rPr lang="en-GB" sz="1200" b="1">
                          <a:solidFill>
                            <a:srgbClr val="58595B"/>
                          </a:solidFill>
                          <a:latin typeface="Arial" panose="020B0604020202020204" pitchFamily="34" charset="0"/>
                          <a:cs typeface="Arial" panose="020B0604020202020204" pitchFamily="34" charset="0"/>
                        </a:rPr>
                        <a:t>OS, months</a:t>
                      </a:r>
                    </a:p>
                  </a:txBody>
                  <a:tcPr marL="66176" marR="66176" marT="33088" marB="33088"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09585" rtl="0" eaLnBrk="1" latinLnBrk="0" hangingPunct="1">
                        <a:defRPr sz="2400" b="1" kern="1200">
                          <a:solidFill>
                            <a:schemeClr val="lt1"/>
                          </a:solidFill>
                          <a:latin typeface="Arial"/>
                        </a:defRPr>
                      </a:lvl1pPr>
                      <a:lvl2pPr marL="609585" algn="l" defTabSz="609585" rtl="0" eaLnBrk="1" latinLnBrk="0" hangingPunct="1">
                        <a:defRPr sz="2400" b="1" kern="1200">
                          <a:solidFill>
                            <a:schemeClr val="lt1"/>
                          </a:solidFill>
                          <a:latin typeface="Arial"/>
                        </a:defRPr>
                      </a:lvl2pPr>
                      <a:lvl3pPr marL="1219170" algn="l" defTabSz="609585" rtl="0" eaLnBrk="1" latinLnBrk="0" hangingPunct="1">
                        <a:defRPr sz="2400" b="1" kern="1200">
                          <a:solidFill>
                            <a:schemeClr val="lt1"/>
                          </a:solidFill>
                          <a:latin typeface="Arial"/>
                        </a:defRPr>
                      </a:lvl3pPr>
                      <a:lvl4pPr marL="1828754" algn="l" defTabSz="609585" rtl="0" eaLnBrk="1" latinLnBrk="0" hangingPunct="1">
                        <a:defRPr sz="2400" b="1" kern="1200">
                          <a:solidFill>
                            <a:schemeClr val="lt1"/>
                          </a:solidFill>
                          <a:latin typeface="Arial"/>
                        </a:defRPr>
                      </a:lvl4pPr>
                      <a:lvl5pPr marL="2438339" algn="l" defTabSz="609585" rtl="0" eaLnBrk="1" latinLnBrk="0" hangingPunct="1">
                        <a:defRPr sz="2400" b="1" kern="1200">
                          <a:solidFill>
                            <a:schemeClr val="lt1"/>
                          </a:solidFill>
                          <a:latin typeface="Arial"/>
                        </a:defRPr>
                      </a:lvl5pPr>
                      <a:lvl6pPr marL="3047924" algn="l" defTabSz="609585" rtl="0" eaLnBrk="1" latinLnBrk="0" hangingPunct="1">
                        <a:defRPr sz="2400" b="1" kern="1200">
                          <a:solidFill>
                            <a:schemeClr val="lt1"/>
                          </a:solidFill>
                          <a:latin typeface="Arial"/>
                        </a:defRPr>
                      </a:lvl6pPr>
                      <a:lvl7pPr marL="3657509" algn="l" defTabSz="609585" rtl="0" eaLnBrk="1" latinLnBrk="0" hangingPunct="1">
                        <a:defRPr sz="2400" b="1" kern="1200">
                          <a:solidFill>
                            <a:schemeClr val="lt1"/>
                          </a:solidFill>
                          <a:latin typeface="Arial"/>
                        </a:defRPr>
                      </a:lvl7pPr>
                      <a:lvl8pPr marL="4267093" algn="l" defTabSz="609585" rtl="0" eaLnBrk="1" latinLnBrk="0" hangingPunct="1">
                        <a:defRPr sz="2400" b="1" kern="1200">
                          <a:solidFill>
                            <a:schemeClr val="lt1"/>
                          </a:solidFill>
                          <a:latin typeface="Arial"/>
                        </a:defRPr>
                      </a:lvl8pPr>
                      <a:lvl9pPr marL="4876678" algn="l" defTabSz="609585" rtl="0" eaLnBrk="1" latinLnBrk="0" hangingPunct="1">
                        <a:defRPr sz="2400" b="1" kern="1200">
                          <a:solidFill>
                            <a:schemeClr val="lt1"/>
                          </a:solidFill>
                          <a:latin typeface="Arial"/>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panose="020B0604020202020204" pitchFamily="34" charset="0"/>
                          <a:cs typeface="Arial" panose="020B0604020202020204" pitchFamily="34" charset="0"/>
                        </a:rPr>
                        <a:t>KEYTRUDA + trastuzumab + FP or CAPOX </a:t>
                      </a:r>
                      <a:br>
                        <a:rPr lang="en-GB" sz="1200" b="1" kern="1200">
                          <a:solidFill>
                            <a:schemeClr val="bg1"/>
                          </a:solidFill>
                          <a:latin typeface="Arial" panose="020B0604020202020204" pitchFamily="34" charset="0"/>
                          <a:cs typeface="Arial" panose="020B0604020202020204" pitchFamily="34" charset="0"/>
                        </a:rPr>
                      </a:br>
                      <a:r>
                        <a:rPr lang="en-GB" sz="1200" b="1" kern="1200">
                          <a:solidFill>
                            <a:schemeClr val="bg1"/>
                          </a:solidFill>
                          <a:latin typeface="Arial" panose="020B0604020202020204" pitchFamily="34" charset="0"/>
                          <a:cs typeface="Arial" panose="020B0604020202020204" pitchFamily="34" charset="0"/>
                        </a:rPr>
                        <a:t>(n=350)</a:t>
                      </a:r>
                      <a:endParaRPr lang="en-GB" sz="1200" b="1" kern="1200">
                        <a:solidFill>
                          <a:schemeClr val="bg1"/>
                        </a:solidFill>
                        <a:latin typeface="Arial" panose="020B0604020202020204" pitchFamily="34" charset="0"/>
                        <a:ea typeface="+mn-ea"/>
                        <a:cs typeface="Arial" panose="020B0604020202020204" pitchFamily="34" charset="0"/>
                      </a:endParaRPr>
                    </a:p>
                  </a:txBody>
                  <a:tcPr marL="66176" marR="66176" marT="33088" marB="33088"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CC04A"/>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panose="020B0604020202020204" pitchFamily="34" charset="0"/>
                          <a:ea typeface="+mn-ea"/>
                          <a:cs typeface="Arial" panose="020B0604020202020204" pitchFamily="34" charset="0"/>
                        </a:rPr>
                        <a:t>Placebo + trastuzumab + FP or CAPOX </a:t>
                      </a:r>
                      <a:br>
                        <a:rPr lang="en-GB" sz="1200" b="1" kern="1200">
                          <a:solidFill>
                            <a:schemeClr val="bg1"/>
                          </a:solidFill>
                          <a:latin typeface="Arial" panose="020B0604020202020204" pitchFamily="34" charset="0"/>
                          <a:ea typeface="+mn-ea"/>
                          <a:cs typeface="Arial" panose="020B0604020202020204" pitchFamily="34" charset="0"/>
                        </a:rPr>
                      </a:br>
                      <a:r>
                        <a:rPr lang="en-GB" sz="1200" b="1" kern="1200">
                          <a:solidFill>
                            <a:schemeClr val="bg1"/>
                          </a:solidFill>
                          <a:latin typeface="Arial" panose="020B0604020202020204" pitchFamily="34" charset="0"/>
                          <a:ea typeface="+mn-ea"/>
                          <a:cs typeface="Arial" panose="020B0604020202020204" pitchFamily="34" charset="0"/>
                        </a:rPr>
                        <a:t>(n=348)</a:t>
                      </a:r>
                    </a:p>
                  </a:txBody>
                  <a:tcPr marL="66176" marR="66176" marT="33088" marB="33088"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85858"/>
                    </a:solidFill>
                  </a:tcPr>
                </a:tc>
                <a:extLst>
                  <a:ext uri="{0D108BD9-81ED-4DB2-BD59-A6C34878D82A}">
                    <a16:rowId xmlns:a16="http://schemas.microsoft.com/office/drawing/2014/main" val="10000"/>
                  </a:ext>
                </a:extLst>
              </a:tr>
              <a:tr h="255036">
                <a:tc>
                  <a:txBody>
                    <a:bodyPr/>
                    <a:lstStyle>
                      <a:lvl1pPr marL="0" algn="l" defTabSz="609585" rtl="0" eaLnBrk="1" latinLnBrk="0" hangingPunct="1">
                        <a:defRPr sz="2400" kern="1200">
                          <a:solidFill>
                            <a:schemeClr val="dk1"/>
                          </a:solidFill>
                          <a:latin typeface="Arial"/>
                        </a:defRPr>
                      </a:lvl1pPr>
                      <a:lvl2pPr marL="609585" algn="l" defTabSz="609585" rtl="0" eaLnBrk="1" latinLnBrk="0" hangingPunct="1">
                        <a:defRPr sz="2400" kern="1200">
                          <a:solidFill>
                            <a:schemeClr val="dk1"/>
                          </a:solidFill>
                          <a:latin typeface="Arial"/>
                        </a:defRPr>
                      </a:lvl2pPr>
                      <a:lvl3pPr marL="1219170" algn="l" defTabSz="609585" rtl="0" eaLnBrk="1" latinLnBrk="0" hangingPunct="1">
                        <a:defRPr sz="2400" kern="1200">
                          <a:solidFill>
                            <a:schemeClr val="dk1"/>
                          </a:solidFill>
                          <a:latin typeface="Arial"/>
                        </a:defRPr>
                      </a:lvl3pPr>
                      <a:lvl4pPr marL="1828754" algn="l" defTabSz="609585" rtl="0" eaLnBrk="1" latinLnBrk="0" hangingPunct="1">
                        <a:defRPr sz="2400" kern="1200">
                          <a:solidFill>
                            <a:schemeClr val="dk1"/>
                          </a:solidFill>
                          <a:latin typeface="Arial"/>
                        </a:defRPr>
                      </a:lvl4pPr>
                      <a:lvl5pPr marL="2438339" algn="l" defTabSz="609585" rtl="0" eaLnBrk="1" latinLnBrk="0" hangingPunct="1">
                        <a:defRPr sz="2400" kern="1200">
                          <a:solidFill>
                            <a:schemeClr val="dk1"/>
                          </a:solidFill>
                          <a:latin typeface="Arial"/>
                        </a:defRPr>
                      </a:lvl5pPr>
                      <a:lvl6pPr marL="3047924" algn="l" defTabSz="609585" rtl="0" eaLnBrk="1" latinLnBrk="0" hangingPunct="1">
                        <a:defRPr sz="2400" kern="1200">
                          <a:solidFill>
                            <a:schemeClr val="dk1"/>
                          </a:solidFill>
                          <a:latin typeface="Arial"/>
                        </a:defRPr>
                      </a:lvl6pPr>
                      <a:lvl7pPr marL="3657509" algn="l" defTabSz="609585" rtl="0" eaLnBrk="1" latinLnBrk="0" hangingPunct="1">
                        <a:defRPr sz="2400" kern="1200">
                          <a:solidFill>
                            <a:schemeClr val="dk1"/>
                          </a:solidFill>
                          <a:latin typeface="Arial"/>
                        </a:defRPr>
                      </a:lvl7pPr>
                      <a:lvl8pPr marL="4267093" algn="l" defTabSz="609585" rtl="0" eaLnBrk="1" latinLnBrk="0" hangingPunct="1">
                        <a:defRPr sz="2400" kern="1200">
                          <a:solidFill>
                            <a:schemeClr val="dk1"/>
                          </a:solidFill>
                          <a:latin typeface="Arial"/>
                        </a:defRPr>
                      </a:lvl8pPr>
                      <a:lvl9pPr marL="4876678" algn="l" defTabSz="609585" rtl="0" eaLnBrk="1" latinLnBrk="0" hangingPunct="1">
                        <a:defRPr sz="2400" kern="1200">
                          <a:solidFill>
                            <a:schemeClr val="dk1"/>
                          </a:solidFill>
                          <a:latin typeface="Arial"/>
                        </a:defRPr>
                      </a:lvl9pPr>
                    </a:lstStyle>
                    <a:p>
                      <a:pPr marL="0" indent="0" algn="l" defTabSz="609585" rtl="0" eaLnBrk="1" latinLnBrk="0" hangingPunct="1">
                        <a:lnSpc>
                          <a:spcPct val="80000"/>
                        </a:lnSpc>
                      </a:pPr>
                      <a:r>
                        <a:rPr lang="en-GB" sz="1100" b="1" kern="1200">
                          <a:solidFill>
                            <a:srgbClr val="58595B"/>
                          </a:solidFill>
                          <a:latin typeface="Arial" panose="020B0604020202020204" pitchFamily="34" charset="0"/>
                          <a:ea typeface="+mn-ea"/>
                          <a:cs typeface="Arial" panose="020B0604020202020204" pitchFamily="34" charset="0"/>
                        </a:rPr>
                        <a:t>Median (95% CI)</a:t>
                      </a:r>
                    </a:p>
                  </a:txBody>
                  <a:tcPr marL="66176" marR="66176" marT="46800" marB="468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kern="1200">
                          <a:solidFill>
                            <a:srgbClr val="58595B"/>
                          </a:solidFill>
                          <a:latin typeface="Arial" panose="020B0604020202020204" pitchFamily="34" charset="0"/>
                          <a:ea typeface="+mn-ea"/>
                          <a:cs typeface="Arial" panose="020B0604020202020204" pitchFamily="34" charset="0"/>
                        </a:rPr>
                        <a:t>20.0 (17.8–23.2)</a:t>
                      </a:r>
                    </a:p>
                  </a:txBody>
                  <a:tcPr marL="68580" marR="68580" marT="46800" marB="46800" anchor="ctr" anchorCtr="1">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kern="1200">
                          <a:solidFill>
                            <a:srgbClr val="58595B"/>
                          </a:solidFill>
                          <a:latin typeface="Arial" panose="020B0604020202020204" pitchFamily="34" charset="0"/>
                          <a:ea typeface="+mn-ea"/>
                          <a:cs typeface="Arial" panose="020B0604020202020204" pitchFamily="34" charset="0"/>
                        </a:rPr>
                        <a:t>16.9 (15.0–19.8)</a:t>
                      </a:r>
                    </a:p>
                  </a:txBody>
                  <a:tcPr marL="68580" marR="68580" marT="46800" marB="46800" anchor="ctr">
                    <a:lnL w="12700" cmpd="sng">
                      <a:noFill/>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bl>
          </a:graphicData>
        </a:graphic>
      </p:graphicFrame>
      <p:sp>
        <p:nvSpPr>
          <p:cNvPr id="16" name="Arrow: Pentagon 15">
            <a:extLst>
              <a:ext uri="{FF2B5EF4-FFF2-40B4-BE49-F238E27FC236}">
                <a16:creationId xmlns:a16="http://schemas.microsoft.com/office/drawing/2014/main" id="{60937E60-8DBC-8EEE-8881-46C230509529}"/>
              </a:ext>
            </a:extLst>
          </p:cNvPr>
          <p:cNvSpPr/>
          <p:nvPr/>
        </p:nvSpPr>
        <p:spPr>
          <a:xfrm>
            <a:off x="0" y="1431508"/>
            <a:ext cx="946800" cy="252000"/>
          </a:xfrm>
          <a:prstGeom prst="homePlate">
            <a:avLst/>
          </a:prstGeom>
          <a:solidFill>
            <a:schemeClr val="accent3"/>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GB" b="1"/>
              <a:t>IA2</a:t>
            </a:r>
          </a:p>
        </p:txBody>
      </p:sp>
      <p:pic>
        <p:nvPicPr>
          <p:cNvPr id="22" name="Picture 21" descr="A graph on a black background&#10;&#10;Description automatically generated">
            <a:extLst>
              <a:ext uri="{FF2B5EF4-FFF2-40B4-BE49-F238E27FC236}">
                <a16:creationId xmlns:a16="http://schemas.microsoft.com/office/drawing/2014/main" id="{699DA483-5767-2434-B6A2-7AA94F4CA52C}"/>
              </a:ext>
            </a:extLst>
          </p:cNvPr>
          <p:cNvPicPr>
            <a:picLocks noChangeAspect="1"/>
          </p:cNvPicPr>
          <p:nvPr/>
        </p:nvPicPr>
        <p:blipFill rotWithShape="1">
          <a:blip r:embed="rId3">
            <a:extLst>
              <a:ext uri="{28A0092B-C50C-407E-A947-70E740481C1C}">
                <a14:useLocalDpi xmlns:a14="http://schemas.microsoft.com/office/drawing/2010/main" val="0"/>
              </a:ext>
            </a:extLst>
          </a:blip>
          <a:srcRect l="10458" t="16529" r="18616" b="13936"/>
          <a:stretch/>
        </p:blipFill>
        <p:spPr>
          <a:xfrm>
            <a:off x="159374" y="1910647"/>
            <a:ext cx="7003426" cy="3862177"/>
          </a:xfrm>
          <a:prstGeom prst="rect">
            <a:avLst/>
          </a:prstGeom>
        </p:spPr>
      </p:pic>
      <p:grpSp>
        <p:nvGrpSpPr>
          <p:cNvPr id="2" name="Group 1">
            <a:extLst>
              <a:ext uri="{FF2B5EF4-FFF2-40B4-BE49-F238E27FC236}">
                <a16:creationId xmlns:a16="http://schemas.microsoft.com/office/drawing/2014/main" id="{614F4C40-771E-D923-1EC4-57220EB1D112}"/>
              </a:ext>
            </a:extLst>
          </p:cNvPr>
          <p:cNvGrpSpPr/>
          <p:nvPr/>
        </p:nvGrpSpPr>
        <p:grpSpPr>
          <a:xfrm>
            <a:off x="10371788" y="6441449"/>
            <a:ext cx="1087453" cy="276999"/>
            <a:chOff x="10643033" y="6091386"/>
            <a:chExt cx="1087453" cy="276999"/>
          </a:xfrm>
        </p:grpSpPr>
        <p:sp>
          <p:nvSpPr>
            <p:cNvPr id="5" name="TextBox 4">
              <a:extLst>
                <a:ext uri="{FF2B5EF4-FFF2-40B4-BE49-F238E27FC236}">
                  <a16:creationId xmlns:a16="http://schemas.microsoft.com/office/drawing/2014/main" id="{0F964592-850C-0642-35BC-2660C6BE8CDF}"/>
                </a:ext>
              </a:extLst>
            </p:cNvPr>
            <p:cNvSpPr txBox="1"/>
            <p:nvPr/>
          </p:nvSpPr>
          <p:spPr>
            <a:xfrm>
              <a:off x="10643033" y="6091386"/>
              <a:ext cx="596638" cy="276999"/>
            </a:xfrm>
            <a:prstGeom prst="rect">
              <a:avLst/>
            </a:prstGeom>
            <a:noFill/>
          </p:spPr>
          <p:txBody>
            <a:bodyPr wrap="none" rtlCol="0">
              <a:spAutoFit/>
            </a:bodyPr>
            <a:lstStyle/>
            <a:p>
              <a:r>
                <a:rPr lang="en-GB" sz="1200">
                  <a:solidFill>
                    <a:srgbClr val="639F59"/>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GB PI</a:t>
              </a:r>
              <a:endParaRPr lang="en-GB" sz="1200">
                <a:solidFill>
                  <a:srgbClr val="639F59"/>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D7A9884-CC41-5EFF-343F-FE95E724615B}"/>
                </a:ext>
              </a:extLst>
            </p:cNvPr>
            <p:cNvSpPr txBox="1"/>
            <p:nvPr/>
          </p:nvSpPr>
          <p:spPr>
            <a:xfrm>
              <a:off x="11202777" y="6091386"/>
              <a:ext cx="527709" cy="276999"/>
            </a:xfrm>
            <a:prstGeom prst="rect">
              <a:avLst/>
            </a:prstGeom>
            <a:noFill/>
          </p:spPr>
          <p:txBody>
            <a:bodyPr wrap="none" rtlCol="0">
              <a:spAutoFit/>
            </a:bodyPr>
            <a:lstStyle/>
            <a:p>
              <a:r>
                <a:rPr lang="en-GB" sz="1200">
                  <a:solidFill>
                    <a:srgbClr val="639F59"/>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NI PI</a:t>
              </a:r>
              <a:endParaRPr lang="en-GB" sz="1200">
                <a:solidFill>
                  <a:srgbClr val="639F59"/>
                </a:solidFill>
                <a:latin typeface="Arial" panose="020B0604020202020204" pitchFamily="34" charset="0"/>
                <a:cs typeface="Arial" panose="020B0604020202020204" pitchFamily="34" charset="0"/>
              </a:endParaRPr>
            </a:p>
          </p:txBody>
        </p:sp>
      </p:grpSp>
      <p:grpSp>
        <p:nvGrpSpPr>
          <p:cNvPr id="7" name="Group 6">
            <a:extLst>
              <a:ext uri="{FF2B5EF4-FFF2-40B4-BE49-F238E27FC236}">
                <a16:creationId xmlns:a16="http://schemas.microsoft.com/office/drawing/2014/main" id="{FCFF540F-94A4-B18B-6DDE-E7BBA1A98DE3}"/>
              </a:ext>
            </a:extLst>
          </p:cNvPr>
          <p:cNvGrpSpPr/>
          <p:nvPr/>
        </p:nvGrpSpPr>
        <p:grpSpPr>
          <a:xfrm>
            <a:off x="11530941" y="6153449"/>
            <a:ext cx="576000" cy="576000"/>
            <a:chOff x="8680178" y="917741"/>
            <a:chExt cx="352645" cy="350678"/>
          </a:xfrm>
        </p:grpSpPr>
        <p:sp>
          <p:nvSpPr>
            <p:cNvPr id="8" name="Oval 7">
              <a:hlinkClick r:id="rId6" action="ppaction://hlinksldjump"/>
              <a:extLst>
                <a:ext uri="{FF2B5EF4-FFF2-40B4-BE49-F238E27FC236}">
                  <a16:creationId xmlns:a16="http://schemas.microsoft.com/office/drawing/2014/main" id="{BCA93114-B7FF-2856-4C76-24C4563798C7}"/>
                </a:ext>
              </a:extLst>
            </p:cNvPr>
            <p:cNvSpPr/>
            <p:nvPr/>
          </p:nvSpPr>
          <p:spPr>
            <a:xfrm flipH="1">
              <a:off x="8680178" y="917741"/>
              <a:ext cx="352645" cy="350678"/>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267"/>
            </a:p>
          </p:txBody>
        </p:sp>
        <p:pic>
          <p:nvPicPr>
            <p:cNvPr id="9" name="Graphic 8" descr="Home">
              <a:hlinkClick r:id="rId6" action="ppaction://hlinksldjump"/>
              <a:extLst>
                <a:ext uri="{FF2B5EF4-FFF2-40B4-BE49-F238E27FC236}">
                  <a16:creationId xmlns:a16="http://schemas.microsoft.com/office/drawing/2014/main" id="{0B7243FB-C063-0DC2-BDFD-4BE15E71679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721168" y="943594"/>
              <a:ext cx="270664" cy="270664"/>
            </a:xfrm>
            <a:prstGeom prst="rect">
              <a:avLst/>
            </a:prstGeom>
          </p:spPr>
        </p:pic>
      </p:grpSp>
    </p:spTree>
    <p:extLst>
      <p:ext uri="{BB962C8B-B14F-4D97-AF65-F5344CB8AC3E}">
        <p14:creationId xmlns:p14="http://schemas.microsoft.com/office/powerpoint/2010/main" val="1863447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CF8578-2D2E-175B-937E-3FC1C66A544D}"/>
              </a:ext>
            </a:extLst>
          </p:cNvPr>
          <p:cNvSpPr>
            <a:spLocks noGrp="1"/>
          </p:cNvSpPr>
          <p:nvPr>
            <p:ph type="title"/>
          </p:nvPr>
        </p:nvSpPr>
        <p:spPr/>
        <p:txBody>
          <a:bodyPr>
            <a:noAutofit/>
          </a:bodyPr>
          <a:lstStyle/>
          <a:p>
            <a:r>
              <a:rPr lang="en-GB" dirty="0"/>
              <a:t>KEYNOTE-811: Primary endpoint – OS in the</a:t>
            </a:r>
            <a:br>
              <a:rPr lang="en-GB" dirty="0"/>
            </a:br>
            <a:r>
              <a:rPr lang="en-GB" dirty="0"/>
              <a:t>ITT population</a:t>
            </a:r>
            <a:endParaRPr lang="en-GB" baseline="30000" dirty="0"/>
          </a:p>
        </p:txBody>
      </p:sp>
      <p:sp>
        <p:nvSpPr>
          <p:cNvPr id="4" name="Footer Placeholder 3">
            <a:extLst>
              <a:ext uri="{FF2B5EF4-FFF2-40B4-BE49-F238E27FC236}">
                <a16:creationId xmlns:a16="http://schemas.microsoft.com/office/drawing/2014/main" id="{2229816A-DFEC-7935-7FFC-F555850FEEF4}"/>
              </a:ext>
            </a:extLst>
          </p:cNvPr>
          <p:cNvSpPr>
            <a:spLocks noGrp="1"/>
          </p:cNvSpPr>
          <p:nvPr>
            <p:ph type="ftr" sz="quarter" idx="10"/>
          </p:nvPr>
        </p:nvSpPr>
        <p:spPr>
          <a:xfrm>
            <a:off x="0" y="6029326"/>
            <a:ext cx="11076317" cy="816838"/>
          </a:xfrm>
        </p:spPr>
        <p:txBody>
          <a:bodyPr/>
          <a:lstStyle/>
          <a:p>
            <a:r>
              <a:rPr lang="en-GB" sz="1000" b="1" dirty="0"/>
              <a:t>Analysis cut-off date: 29 March 2023. The significance boundary was not reached for OS at IA3. The independent data monitoring committee recommended continued masking of OS data until the prespecified final analysis.</a:t>
            </a:r>
            <a:br>
              <a:rPr lang="en-GB" sz="1000" b="1" dirty="0"/>
            </a:br>
            <a:r>
              <a:rPr lang="en-GB" sz="1000" b="1" baseline="30000" dirty="0" err="1"/>
              <a:t>a</a:t>
            </a:r>
            <a:r>
              <a:rPr lang="en-GB" sz="1000" b="1" dirty="0" err="1"/>
              <a:t>A</a:t>
            </a:r>
            <a:r>
              <a:rPr lang="en-GB" sz="1000" b="1" dirty="0"/>
              <a:t> stratified Cox proportional hazards model with </a:t>
            </a:r>
            <a:r>
              <a:rPr lang="en-GB" sz="1000" b="1" dirty="0" err="1"/>
              <a:t>Efron’s</a:t>
            </a:r>
            <a:r>
              <a:rPr lang="en-GB" sz="1000" b="1" dirty="0"/>
              <a:t> method of tie handling was used to estimate HRs and associated 95% CIs.</a:t>
            </a:r>
            <a:br>
              <a:rPr lang="en-GB" dirty="0"/>
            </a:br>
            <a:r>
              <a:rPr lang="en-GB" dirty="0"/>
              <a:t>CAPOX, capecitabine + oxaliplatin; CI, confidence interval; FP, 5-fluorouracil + cisplatin; HR, hazard ratio; IQR, interquartile range; OS, overall survival; PI, prescribing information.</a:t>
            </a:r>
            <a:br>
              <a:rPr lang="en-GB" dirty="0"/>
            </a:br>
            <a:r>
              <a:rPr lang="fr-FR" dirty="0" err="1">
                <a:latin typeface="Helvetica" panose="020B0604020202020204" pitchFamily="34" charset="0"/>
                <a:cs typeface="Helvetica" panose="020B0604020202020204" pitchFamily="34" charset="0"/>
              </a:rPr>
              <a:t>Janjigian</a:t>
            </a:r>
            <a:r>
              <a:rPr lang="fr-FR" dirty="0">
                <a:latin typeface="Helvetica" panose="020B0604020202020204" pitchFamily="34" charset="0"/>
                <a:cs typeface="Helvetica" panose="020B0604020202020204" pitchFamily="34" charset="0"/>
              </a:rPr>
              <a:t> YY et al. </a:t>
            </a:r>
            <a:r>
              <a:rPr lang="fr-FR" i="1" dirty="0">
                <a:latin typeface="Helvetica" panose="020B0604020202020204" pitchFamily="34" charset="0"/>
                <a:cs typeface="Helvetica" panose="020B0604020202020204" pitchFamily="34" charset="0"/>
              </a:rPr>
              <a:t>Lancet</a:t>
            </a:r>
            <a:r>
              <a:rPr lang="fr-FR" dirty="0">
                <a:latin typeface="Helvetica" panose="020B0604020202020204" pitchFamily="34" charset="0"/>
                <a:cs typeface="Helvetica" panose="020B0604020202020204" pitchFamily="34" charset="0"/>
              </a:rPr>
              <a:t> 2023;402:2197–2208.</a:t>
            </a:r>
            <a:endParaRPr lang="en-GB" dirty="0"/>
          </a:p>
        </p:txBody>
      </p:sp>
      <p:sp>
        <p:nvSpPr>
          <p:cNvPr id="17" name="Rectangle 16">
            <a:extLst>
              <a:ext uri="{FF2B5EF4-FFF2-40B4-BE49-F238E27FC236}">
                <a16:creationId xmlns:a16="http://schemas.microsoft.com/office/drawing/2014/main" id="{48A153AC-3091-BA18-9FCE-46D6ADD811E9}"/>
              </a:ext>
            </a:extLst>
          </p:cNvPr>
          <p:cNvSpPr/>
          <p:nvPr/>
        </p:nvSpPr>
        <p:spPr>
          <a:xfrm>
            <a:off x="137085" y="5670881"/>
            <a:ext cx="5274708" cy="230832"/>
          </a:xfrm>
          <a:prstGeom prst="rect">
            <a:avLst/>
          </a:prstGeom>
        </p:spPr>
        <p:txBody>
          <a:bodyPr wrap="square">
            <a:spAutoFit/>
          </a:bodyPr>
          <a:lstStyle/>
          <a:p>
            <a:pPr algn="r"/>
            <a:r>
              <a:rPr lang="en-GB" sz="900">
                <a:solidFill>
                  <a:srgbClr val="58595B"/>
                </a:solidFill>
                <a:latin typeface="Arial  "/>
              </a:rPr>
              <a:t>Figure adapted from Janjigian YY et al. 2023.</a:t>
            </a:r>
          </a:p>
        </p:txBody>
      </p:sp>
      <p:graphicFrame>
        <p:nvGraphicFramePr>
          <p:cNvPr id="9" name="Table 8">
            <a:extLst>
              <a:ext uri="{FF2B5EF4-FFF2-40B4-BE49-F238E27FC236}">
                <a16:creationId xmlns:a16="http://schemas.microsoft.com/office/drawing/2014/main" id="{02BBF736-92FB-5950-EB6C-14CF65DE1050}"/>
              </a:ext>
            </a:extLst>
          </p:cNvPr>
          <p:cNvGraphicFramePr>
            <a:graphicFrameLocks noGrp="1"/>
          </p:cNvGraphicFramePr>
          <p:nvPr>
            <p:extLst>
              <p:ext uri="{D42A27DB-BD31-4B8C-83A1-F6EECF244321}">
                <p14:modId xmlns:p14="http://schemas.microsoft.com/office/powerpoint/2010/main" val="2263998532"/>
              </p:ext>
            </p:extLst>
          </p:nvPr>
        </p:nvGraphicFramePr>
        <p:xfrm>
          <a:off x="7014239" y="2230288"/>
          <a:ext cx="4430971" cy="1058936"/>
        </p:xfrm>
        <a:graphic>
          <a:graphicData uri="http://schemas.openxmlformats.org/drawingml/2006/table">
            <a:tbl>
              <a:tblPr firstRow="1" bandRow="1"/>
              <a:tblGrid>
                <a:gridCol w="1951353">
                  <a:extLst>
                    <a:ext uri="{9D8B030D-6E8A-4147-A177-3AD203B41FA5}">
                      <a16:colId xmlns:a16="http://schemas.microsoft.com/office/drawing/2014/main" val="20000"/>
                    </a:ext>
                  </a:extLst>
                </a:gridCol>
                <a:gridCol w="1236690">
                  <a:extLst>
                    <a:ext uri="{9D8B030D-6E8A-4147-A177-3AD203B41FA5}">
                      <a16:colId xmlns:a16="http://schemas.microsoft.com/office/drawing/2014/main" val="1249733497"/>
                    </a:ext>
                  </a:extLst>
                </a:gridCol>
                <a:gridCol w="1242928">
                  <a:extLst>
                    <a:ext uri="{9D8B030D-6E8A-4147-A177-3AD203B41FA5}">
                      <a16:colId xmlns:a16="http://schemas.microsoft.com/office/drawing/2014/main" val="578336078"/>
                    </a:ext>
                  </a:extLst>
                </a:gridCol>
              </a:tblGrid>
              <a:tr h="778754">
                <a:tc>
                  <a:txBody>
                    <a:bodyPr/>
                    <a:lstStyle>
                      <a:lvl1pPr marL="0" algn="l" defTabSz="609585" rtl="0" eaLnBrk="1" latinLnBrk="0" hangingPunct="1">
                        <a:defRPr sz="2400" b="1" kern="1200">
                          <a:solidFill>
                            <a:schemeClr val="lt1"/>
                          </a:solidFill>
                          <a:latin typeface="Arial"/>
                        </a:defRPr>
                      </a:lvl1pPr>
                      <a:lvl2pPr marL="609585" algn="l" defTabSz="609585" rtl="0" eaLnBrk="1" latinLnBrk="0" hangingPunct="1">
                        <a:defRPr sz="2400" b="1" kern="1200">
                          <a:solidFill>
                            <a:schemeClr val="lt1"/>
                          </a:solidFill>
                          <a:latin typeface="Arial"/>
                        </a:defRPr>
                      </a:lvl2pPr>
                      <a:lvl3pPr marL="1219170" algn="l" defTabSz="609585" rtl="0" eaLnBrk="1" latinLnBrk="0" hangingPunct="1">
                        <a:defRPr sz="2400" b="1" kern="1200">
                          <a:solidFill>
                            <a:schemeClr val="lt1"/>
                          </a:solidFill>
                          <a:latin typeface="Arial"/>
                        </a:defRPr>
                      </a:lvl3pPr>
                      <a:lvl4pPr marL="1828754" algn="l" defTabSz="609585" rtl="0" eaLnBrk="1" latinLnBrk="0" hangingPunct="1">
                        <a:defRPr sz="2400" b="1" kern="1200">
                          <a:solidFill>
                            <a:schemeClr val="lt1"/>
                          </a:solidFill>
                          <a:latin typeface="Arial"/>
                        </a:defRPr>
                      </a:lvl4pPr>
                      <a:lvl5pPr marL="2438339" algn="l" defTabSz="609585" rtl="0" eaLnBrk="1" latinLnBrk="0" hangingPunct="1">
                        <a:defRPr sz="2400" b="1" kern="1200">
                          <a:solidFill>
                            <a:schemeClr val="lt1"/>
                          </a:solidFill>
                          <a:latin typeface="Arial"/>
                        </a:defRPr>
                      </a:lvl5pPr>
                      <a:lvl6pPr marL="3047924" algn="l" defTabSz="609585" rtl="0" eaLnBrk="1" latinLnBrk="0" hangingPunct="1">
                        <a:defRPr sz="2400" b="1" kern="1200">
                          <a:solidFill>
                            <a:schemeClr val="lt1"/>
                          </a:solidFill>
                          <a:latin typeface="Arial"/>
                        </a:defRPr>
                      </a:lvl6pPr>
                      <a:lvl7pPr marL="3657509" algn="l" defTabSz="609585" rtl="0" eaLnBrk="1" latinLnBrk="0" hangingPunct="1">
                        <a:defRPr sz="2400" b="1" kern="1200">
                          <a:solidFill>
                            <a:schemeClr val="lt1"/>
                          </a:solidFill>
                          <a:latin typeface="Arial"/>
                        </a:defRPr>
                      </a:lvl7pPr>
                      <a:lvl8pPr marL="4267093" algn="l" defTabSz="609585" rtl="0" eaLnBrk="1" latinLnBrk="0" hangingPunct="1">
                        <a:defRPr sz="2400" b="1" kern="1200">
                          <a:solidFill>
                            <a:schemeClr val="lt1"/>
                          </a:solidFill>
                          <a:latin typeface="Arial"/>
                        </a:defRPr>
                      </a:lvl8pPr>
                      <a:lvl9pPr marL="4876678" algn="l" defTabSz="609585" rtl="0" eaLnBrk="1" latinLnBrk="0" hangingPunct="1">
                        <a:defRPr sz="2400" b="1" kern="1200">
                          <a:solidFill>
                            <a:schemeClr val="lt1"/>
                          </a:solidFill>
                          <a:latin typeface="Arial"/>
                        </a:defRPr>
                      </a:lvl9pPr>
                    </a:lstStyle>
                    <a:p>
                      <a:pPr algn="l">
                        <a:lnSpc>
                          <a:spcPct val="80000"/>
                        </a:lnSpc>
                      </a:pPr>
                      <a:r>
                        <a:rPr lang="en-GB" sz="1200" b="1">
                          <a:solidFill>
                            <a:srgbClr val="58595B"/>
                          </a:solidFill>
                          <a:latin typeface="Arial" panose="020B0604020202020204" pitchFamily="34" charset="0"/>
                          <a:cs typeface="Arial" panose="020B0604020202020204" pitchFamily="34" charset="0"/>
                        </a:rPr>
                        <a:t>OS, months</a:t>
                      </a:r>
                    </a:p>
                  </a:txBody>
                  <a:tcPr marL="66176" marR="66176" marT="33088" marB="33088"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09585" rtl="0" eaLnBrk="1" latinLnBrk="0" hangingPunct="1">
                        <a:defRPr sz="2400" b="1" kern="1200">
                          <a:solidFill>
                            <a:schemeClr val="lt1"/>
                          </a:solidFill>
                          <a:latin typeface="Arial"/>
                        </a:defRPr>
                      </a:lvl1pPr>
                      <a:lvl2pPr marL="609585" algn="l" defTabSz="609585" rtl="0" eaLnBrk="1" latinLnBrk="0" hangingPunct="1">
                        <a:defRPr sz="2400" b="1" kern="1200">
                          <a:solidFill>
                            <a:schemeClr val="lt1"/>
                          </a:solidFill>
                          <a:latin typeface="Arial"/>
                        </a:defRPr>
                      </a:lvl2pPr>
                      <a:lvl3pPr marL="1219170" algn="l" defTabSz="609585" rtl="0" eaLnBrk="1" latinLnBrk="0" hangingPunct="1">
                        <a:defRPr sz="2400" b="1" kern="1200">
                          <a:solidFill>
                            <a:schemeClr val="lt1"/>
                          </a:solidFill>
                          <a:latin typeface="Arial"/>
                        </a:defRPr>
                      </a:lvl3pPr>
                      <a:lvl4pPr marL="1828754" algn="l" defTabSz="609585" rtl="0" eaLnBrk="1" latinLnBrk="0" hangingPunct="1">
                        <a:defRPr sz="2400" b="1" kern="1200">
                          <a:solidFill>
                            <a:schemeClr val="lt1"/>
                          </a:solidFill>
                          <a:latin typeface="Arial"/>
                        </a:defRPr>
                      </a:lvl4pPr>
                      <a:lvl5pPr marL="2438339" algn="l" defTabSz="609585" rtl="0" eaLnBrk="1" latinLnBrk="0" hangingPunct="1">
                        <a:defRPr sz="2400" b="1" kern="1200">
                          <a:solidFill>
                            <a:schemeClr val="lt1"/>
                          </a:solidFill>
                          <a:latin typeface="Arial"/>
                        </a:defRPr>
                      </a:lvl5pPr>
                      <a:lvl6pPr marL="3047924" algn="l" defTabSz="609585" rtl="0" eaLnBrk="1" latinLnBrk="0" hangingPunct="1">
                        <a:defRPr sz="2400" b="1" kern="1200">
                          <a:solidFill>
                            <a:schemeClr val="lt1"/>
                          </a:solidFill>
                          <a:latin typeface="Arial"/>
                        </a:defRPr>
                      </a:lvl6pPr>
                      <a:lvl7pPr marL="3657509" algn="l" defTabSz="609585" rtl="0" eaLnBrk="1" latinLnBrk="0" hangingPunct="1">
                        <a:defRPr sz="2400" b="1" kern="1200">
                          <a:solidFill>
                            <a:schemeClr val="lt1"/>
                          </a:solidFill>
                          <a:latin typeface="Arial"/>
                        </a:defRPr>
                      </a:lvl7pPr>
                      <a:lvl8pPr marL="4267093" algn="l" defTabSz="609585" rtl="0" eaLnBrk="1" latinLnBrk="0" hangingPunct="1">
                        <a:defRPr sz="2400" b="1" kern="1200">
                          <a:solidFill>
                            <a:schemeClr val="lt1"/>
                          </a:solidFill>
                          <a:latin typeface="Arial"/>
                        </a:defRPr>
                      </a:lvl8pPr>
                      <a:lvl9pPr marL="4876678" algn="l" defTabSz="609585" rtl="0" eaLnBrk="1" latinLnBrk="0" hangingPunct="1">
                        <a:defRPr sz="2400" b="1" kern="1200">
                          <a:solidFill>
                            <a:schemeClr val="lt1"/>
                          </a:solidFill>
                          <a:latin typeface="Arial"/>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panose="020B0604020202020204" pitchFamily="34" charset="0"/>
                          <a:cs typeface="Arial" panose="020B0604020202020204" pitchFamily="34" charset="0"/>
                        </a:rPr>
                        <a:t>KEYTRUDA + trastuzumab + FP or CAPOX </a:t>
                      </a:r>
                      <a:br>
                        <a:rPr lang="en-GB" sz="1200" b="1" kern="1200">
                          <a:solidFill>
                            <a:schemeClr val="bg1"/>
                          </a:solidFill>
                          <a:latin typeface="Arial" panose="020B0604020202020204" pitchFamily="34" charset="0"/>
                          <a:cs typeface="Arial" panose="020B0604020202020204" pitchFamily="34" charset="0"/>
                        </a:rPr>
                      </a:br>
                      <a:r>
                        <a:rPr lang="en-GB" sz="1200" b="1" kern="1200">
                          <a:solidFill>
                            <a:schemeClr val="bg1"/>
                          </a:solidFill>
                          <a:latin typeface="Arial" panose="020B0604020202020204" pitchFamily="34" charset="0"/>
                          <a:cs typeface="Arial" panose="020B0604020202020204" pitchFamily="34" charset="0"/>
                        </a:rPr>
                        <a:t>(n=350)</a:t>
                      </a:r>
                      <a:endParaRPr lang="en-GB" sz="1200" b="1" kern="1200">
                        <a:solidFill>
                          <a:schemeClr val="bg1"/>
                        </a:solidFill>
                        <a:latin typeface="Arial" panose="020B0604020202020204" pitchFamily="34" charset="0"/>
                        <a:ea typeface="+mn-ea"/>
                        <a:cs typeface="Arial" panose="020B0604020202020204" pitchFamily="34" charset="0"/>
                      </a:endParaRPr>
                    </a:p>
                  </a:txBody>
                  <a:tcPr marL="66176" marR="66176" marT="33088" marB="33088"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CC04A"/>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panose="020B0604020202020204" pitchFamily="34" charset="0"/>
                          <a:ea typeface="+mn-ea"/>
                          <a:cs typeface="Arial" panose="020B0604020202020204" pitchFamily="34" charset="0"/>
                        </a:rPr>
                        <a:t>Placebo + trastuzumab + FP or CAPOX </a:t>
                      </a:r>
                      <a:br>
                        <a:rPr lang="en-GB" sz="1200" b="1" kern="1200">
                          <a:solidFill>
                            <a:schemeClr val="bg1"/>
                          </a:solidFill>
                          <a:latin typeface="Arial" panose="020B0604020202020204" pitchFamily="34" charset="0"/>
                          <a:ea typeface="+mn-ea"/>
                          <a:cs typeface="Arial" panose="020B0604020202020204" pitchFamily="34" charset="0"/>
                        </a:rPr>
                      </a:br>
                      <a:r>
                        <a:rPr lang="en-GB" sz="1200" b="1" kern="1200">
                          <a:solidFill>
                            <a:schemeClr val="bg1"/>
                          </a:solidFill>
                          <a:latin typeface="Arial" panose="020B0604020202020204" pitchFamily="34" charset="0"/>
                          <a:ea typeface="+mn-ea"/>
                          <a:cs typeface="Arial" panose="020B0604020202020204" pitchFamily="34" charset="0"/>
                        </a:rPr>
                        <a:t>(n=348)</a:t>
                      </a:r>
                    </a:p>
                  </a:txBody>
                  <a:tcPr marL="66176" marR="66176" marT="33088" marB="33088"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85858"/>
                    </a:solidFill>
                  </a:tcPr>
                </a:tc>
                <a:extLst>
                  <a:ext uri="{0D108BD9-81ED-4DB2-BD59-A6C34878D82A}">
                    <a16:rowId xmlns:a16="http://schemas.microsoft.com/office/drawing/2014/main" val="10000"/>
                  </a:ext>
                </a:extLst>
              </a:tr>
              <a:tr h="255036">
                <a:tc>
                  <a:txBody>
                    <a:bodyPr/>
                    <a:lstStyle>
                      <a:lvl1pPr marL="0" algn="l" defTabSz="609585" rtl="0" eaLnBrk="1" latinLnBrk="0" hangingPunct="1">
                        <a:defRPr sz="2400" kern="1200">
                          <a:solidFill>
                            <a:schemeClr val="dk1"/>
                          </a:solidFill>
                          <a:latin typeface="Arial"/>
                        </a:defRPr>
                      </a:lvl1pPr>
                      <a:lvl2pPr marL="609585" algn="l" defTabSz="609585" rtl="0" eaLnBrk="1" latinLnBrk="0" hangingPunct="1">
                        <a:defRPr sz="2400" kern="1200">
                          <a:solidFill>
                            <a:schemeClr val="dk1"/>
                          </a:solidFill>
                          <a:latin typeface="Arial"/>
                        </a:defRPr>
                      </a:lvl2pPr>
                      <a:lvl3pPr marL="1219170" algn="l" defTabSz="609585" rtl="0" eaLnBrk="1" latinLnBrk="0" hangingPunct="1">
                        <a:defRPr sz="2400" kern="1200">
                          <a:solidFill>
                            <a:schemeClr val="dk1"/>
                          </a:solidFill>
                          <a:latin typeface="Arial"/>
                        </a:defRPr>
                      </a:lvl3pPr>
                      <a:lvl4pPr marL="1828754" algn="l" defTabSz="609585" rtl="0" eaLnBrk="1" latinLnBrk="0" hangingPunct="1">
                        <a:defRPr sz="2400" kern="1200">
                          <a:solidFill>
                            <a:schemeClr val="dk1"/>
                          </a:solidFill>
                          <a:latin typeface="Arial"/>
                        </a:defRPr>
                      </a:lvl4pPr>
                      <a:lvl5pPr marL="2438339" algn="l" defTabSz="609585" rtl="0" eaLnBrk="1" latinLnBrk="0" hangingPunct="1">
                        <a:defRPr sz="2400" kern="1200">
                          <a:solidFill>
                            <a:schemeClr val="dk1"/>
                          </a:solidFill>
                          <a:latin typeface="Arial"/>
                        </a:defRPr>
                      </a:lvl5pPr>
                      <a:lvl6pPr marL="3047924" algn="l" defTabSz="609585" rtl="0" eaLnBrk="1" latinLnBrk="0" hangingPunct="1">
                        <a:defRPr sz="2400" kern="1200">
                          <a:solidFill>
                            <a:schemeClr val="dk1"/>
                          </a:solidFill>
                          <a:latin typeface="Arial"/>
                        </a:defRPr>
                      </a:lvl6pPr>
                      <a:lvl7pPr marL="3657509" algn="l" defTabSz="609585" rtl="0" eaLnBrk="1" latinLnBrk="0" hangingPunct="1">
                        <a:defRPr sz="2400" kern="1200">
                          <a:solidFill>
                            <a:schemeClr val="dk1"/>
                          </a:solidFill>
                          <a:latin typeface="Arial"/>
                        </a:defRPr>
                      </a:lvl7pPr>
                      <a:lvl8pPr marL="4267093" algn="l" defTabSz="609585" rtl="0" eaLnBrk="1" latinLnBrk="0" hangingPunct="1">
                        <a:defRPr sz="2400" kern="1200">
                          <a:solidFill>
                            <a:schemeClr val="dk1"/>
                          </a:solidFill>
                          <a:latin typeface="Arial"/>
                        </a:defRPr>
                      </a:lvl8pPr>
                      <a:lvl9pPr marL="4876678" algn="l" defTabSz="609585" rtl="0" eaLnBrk="1" latinLnBrk="0" hangingPunct="1">
                        <a:defRPr sz="2400" kern="1200">
                          <a:solidFill>
                            <a:schemeClr val="dk1"/>
                          </a:solidFill>
                          <a:latin typeface="Arial"/>
                        </a:defRPr>
                      </a:lvl9pPr>
                    </a:lstStyle>
                    <a:p>
                      <a:pPr marL="0" indent="0" algn="l" defTabSz="609585" rtl="0" eaLnBrk="1" latinLnBrk="0" hangingPunct="1">
                        <a:lnSpc>
                          <a:spcPct val="80000"/>
                        </a:lnSpc>
                      </a:pPr>
                      <a:r>
                        <a:rPr lang="en-GB" sz="1100" b="1" kern="1200">
                          <a:solidFill>
                            <a:srgbClr val="58595B"/>
                          </a:solidFill>
                          <a:latin typeface="Arial" panose="020B0604020202020204" pitchFamily="34" charset="0"/>
                          <a:ea typeface="+mn-ea"/>
                          <a:cs typeface="Arial" panose="020B0604020202020204" pitchFamily="34" charset="0"/>
                        </a:rPr>
                        <a:t>Median (95% CI)</a:t>
                      </a:r>
                    </a:p>
                  </a:txBody>
                  <a:tcPr marL="66176" marR="66176" marT="46800" marB="468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kern="1200">
                          <a:solidFill>
                            <a:srgbClr val="58595B"/>
                          </a:solidFill>
                          <a:latin typeface="Arial" panose="020B0604020202020204" pitchFamily="34" charset="0"/>
                          <a:ea typeface="+mn-ea"/>
                          <a:cs typeface="Arial" panose="020B0604020202020204" pitchFamily="34" charset="0"/>
                        </a:rPr>
                        <a:t>20.0 (17.8–22.1)</a:t>
                      </a:r>
                    </a:p>
                  </a:txBody>
                  <a:tcPr marL="68580" marR="68580" marT="46800" marB="46800" anchor="ctr" anchorCtr="1">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kern="1200">
                          <a:solidFill>
                            <a:srgbClr val="58595B"/>
                          </a:solidFill>
                          <a:latin typeface="Arial" panose="020B0604020202020204" pitchFamily="34" charset="0"/>
                          <a:ea typeface="+mn-ea"/>
                          <a:cs typeface="Arial" panose="020B0604020202020204" pitchFamily="34" charset="0"/>
                        </a:rPr>
                        <a:t>16.8 (15.0–18.7)</a:t>
                      </a:r>
                    </a:p>
                  </a:txBody>
                  <a:tcPr marL="68580" marR="68580" marT="46800" marB="46800" anchor="ctr">
                    <a:lnL w="12700" cmpd="sng">
                      <a:noFill/>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bl>
          </a:graphicData>
        </a:graphic>
      </p:graphicFrame>
      <p:sp>
        <p:nvSpPr>
          <p:cNvPr id="11" name="TextBox 10">
            <a:extLst>
              <a:ext uri="{FF2B5EF4-FFF2-40B4-BE49-F238E27FC236}">
                <a16:creationId xmlns:a16="http://schemas.microsoft.com/office/drawing/2014/main" id="{822048E5-1886-B3E9-5058-E28BD99ED204}"/>
              </a:ext>
            </a:extLst>
          </p:cNvPr>
          <p:cNvSpPr txBox="1"/>
          <p:nvPr/>
        </p:nvSpPr>
        <p:spPr>
          <a:xfrm>
            <a:off x="1119340" y="1876180"/>
            <a:ext cx="5050800" cy="492443"/>
          </a:xfrm>
          <a:prstGeom prst="rect">
            <a:avLst/>
          </a:prstGeom>
          <a:noFill/>
        </p:spPr>
        <p:txBody>
          <a:bodyPr wrap="square">
            <a:noAutofit/>
          </a:bodyPr>
          <a:lstStyle/>
          <a:p>
            <a:r>
              <a:rPr lang="en-GB" sz="1400" b="1">
                <a:solidFill>
                  <a:srgbClr val="58595B"/>
                </a:solidFill>
                <a:latin typeface="Arial  "/>
              </a:rPr>
              <a:t>Median (IQR) follow-up time: 38.5 (29.8–44.4) months</a:t>
            </a:r>
          </a:p>
        </p:txBody>
      </p:sp>
      <p:pic>
        <p:nvPicPr>
          <p:cNvPr id="14" name="Picture 13" descr="A screen shot of a graph&#10;&#10;Description automatically generated">
            <a:extLst>
              <a:ext uri="{FF2B5EF4-FFF2-40B4-BE49-F238E27FC236}">
                <a16:creationId xmlns:a16="http://schemas.microsoft.com/office/drawing/2014/main" id="{CB092FF1-CD45-AE21-A7F5-E2BD6B8A9159}"/>
              </a:ext>
            </a:extLst>
          </p:cNvPr>
          <p:cNvPicPr>
            <a:picLocks noChangeAspect="1"/>
          </p:cNvPicPr>
          <p:nvPr/>
        </p:nvPicPr>
        <p:blipFill rotWithShape="1">
          <a:blip r:embed="rId3">
            <a:extLst>
              <a:ext uri="{28A0092B-C50C-407E-A947-70E740481C1C}">
                <a14:useLocalDpi xmlns:a14="http://schemas.microsoft.com/office/drawing/2010/main" val="0"/>
              </a:ext>
            </a:extLst>
          </a:blip>
          <a:srcRect l="2271" t="4516" r="2218" b="3980"/>
          <a:stretch/>
        </p:blipFill>
        <p:spPr>
          <a:xfrm>
            <a:off x="579967" y="2122401"/>
            <a:ext cx="4831826" cy="3420868"/>
          </a:xfrm>
          <a:prstGeom prst="rect">
            <a:avLst/>
          </a:prstGeom>
        </p:spPr>
      </p:pic>
      <p:sp>
        <p:nvSpPr>
          <p:cNvPr id="15" name="TextBox 14">
            <a:extLst>
              <a:ext uri="{FF2B5EF4-FFF2-40B4-BE49-F238E27FC236}">
                <a16:creationId xmlns:a16="http://schemas.microsoft.com/office/drawing/2014/main" id="{D68FD185-BAB8-092D-8777-98DC20F5AFFB}"/>
              </a:ext>
            </a:extLst>
          </p:cNvPr>
          <p:cNvSpPr txBox="1"/>
          <p:nvPr/>
        </p:nvSpPr>
        <p:spPr>
          <a:xfrm>
            <a:off x="6510739" y="3653210"/>
            <a:ext cx="5298818" cy="1169551"/>
          </a:xfrm>
          <a:prstGeom prst="rect">
            <a:avLst/>
          </a:prstGeom>
          <a:noFill/>
        </p:spPr>
        <p:txBody>
          <a:bodyPr wrap="square" rtlCol="0">
            <a:spAutoFit/>
          </a:bodyPr>
          <a:lstStyle/>
          <a:p>
            <a:pPr marL="457200"/>
            <a:r>
              <a:rPr lang="en-GB" sz="1000" b="1">
                <a:effectLst/>
                <a:latin typeface="+mj-lt"/>
                <a:ea typeface="Calibri" panose="020F0502020204030204" pitchFamily="34" charset="0"/>
              </a:rPr>
              <a:t>KEYTRUDA is </a:t>
            </a:r>
            <a:r>
              <a:rPr lang="en-GB" sz="1000" b="1" dirty="0">
                <a:effectLst/>
                <a:latin typeface="+mj-lt"/>
                <a:ea typeface="Calibri" panose="020F0502020204030204" pitchFamily="34" charset="0"/>
              </a:rPr>
              <a:t>licensed for use in combination with trastuzumab and chemotherapy for the first-line treatment of locally advanced unresectable or metastatic HER2-positive gastric or GOJ adenocarcinoma in adults whose tumours express PD-L1 with a CPS ≥ 1.</a:t>
            </a:r>
            <a:endParaRPr lang="en-GB" sz="1000" dirty="0">
              <a:effectLst/>
              <a:latin typeface="+mj-lt"/>
              <a:ea typeface="Calibri" panose="020F0502020204030204" pitchFamily="34" charset="0"/>
            </a:endParaRPr>
          </a:p>
          <a:p>
            <a:pPr marL="457200"/>
            <a:r>
              <a:rPr lang="en-GB" sz="1000" dirty="0">
                <a:effectLst/>
                <a:latin typeface="+mj-lt"/>
                <a:ea typeface="Calibri" panose="020F0502020204030204" pitchFamily="34" charset="0"/>
              </a:rPr>
              <a:t>The results for the ITT population are presented as this is the primary endpoint of the study. It allows the results in the licensed population (a sub-group of the ITT population) to be viewed in context of the primary endpoint. </a:t>
            </a:r>
          </a:p>
        </p:txBody>
      </p:sp>
      <p:sp>
        <p:nvSpPr>
          <p:cNvPr id="16" name="Arrow: Pentagon 15">
            <a:extLst>
              <a:ext uri="{FF2B5EF4-FFF2-40B4-BE49-F238E27FC236}">
                <a16:creationId xmlns:a16="http://schemas.microsoft.com/office/drawing/2014/main" id="{D1F45A90-0A8F-E3E7-224C-017AA54140A3}"/>
              </a:ext>
            </a:extLst>
          </p:cNvPr>
          <p:cNvSpPr/>
          <p:nvPr/>
        </p:nvSpPr>
        <p:spPr>
          <a:xfrm>
            <a:off x="0" y="1431508"/>
            <a:ext cx="948238" cy="251764"/>
          </a:xfrm>
          <a:prstGeom prst="homePlate">
            <a:avLst/>
          </a:prstGeom>
          <a:solidFill>
            <a:schemeClr val="accent2"/>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GB" b="1"/>
              <a:t>IA3</a:t>
            </a:r>
          </a:p>
        </p:txBody>
      </p:sp>
      <p:grpSp>
        <p:nvGrpSpPr>
          <p:cNvPr id="2" name="Group 1">
            <a:extLst>
              <a:ext uri="{FF2B5EF4-FFF2-40B4-BE49-F238E27FC236}">
                <a16:creationId xmlns:a16="http://schemas.microsoft.com/office/drawing/2014/main" id="{DF854DB0-EC5E-B06E-E826-45B91437893F}"/>
              </a:ext>
            </a:extLst>
          </p:cNvPr>
          <p:cNvGrpSpPr/>
          <p:nvPr/>
        </p:nvGrpSpPr>
        <p:grpSpPr>
          <a:xfrm>
            <a:off x="10371788" y="6441449"/>
            <a:ext cx="1087453" cy="276999"/>
            <a:chOff x="10643033" y="6091386"/>
            <a:chExt cx="1087453" cy="276999"/>
          </a:xfrm>
        </p:grpSpPr>
        <p:sp>
          <p:nvSpPr>
            <p:cNvPr id="5" name="TextBox 4">
              <a:extLst>
                <a:ext uri="{FF2B5EF4-FFF2-40B4-BE49-F238E27FC236}">
                  <a16:creationId xmlns:a16="http://schemas.microsoft.com/office/drawing/2014/main" id="{2290DCCB-BE2E-58C4-104B-34342C5859A1}"/>
                </a:ext>
              </a:extLst>
            </p:cNvPr>
            <p:cNvSpPr txBox="1"/>
            <p:nvPr/>
          </p:nvSpPr>
          <p:spPr>
            <a:xfrm>
              <a:off x="10643033" y="6091386"/>
              <a:ext cx="596638" cy="276999"/>
            </a:xfrm>
            <a:prstGeom prst="rect">
              <a:avLst/>
            </a:prstGeom>
            <a:noFill/>
          </p:spPr>
          <p:txBody>
            <a:bodyPr wrap="none" rtlCol="0">
              <a:spAutoFit/>
            </a:bodyPr>
            <a:lstStyle/>
            <a:p>
              <a:r>
                <a:rPr lang="en-GB" sz="1200">
                  <a:solidFill>
                    <a:srgbClr val="639F59"/>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GB PI</a:t>
              </a:r>
              <a:endParaRPr lang="en-GB" sz="1200">
                <a:solidFill>
                  <a:srgbClr val="639F59"/>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C578628-A574-4EE0-4FE3-D7B1AC53C911}"/>
                </a:ext>
              </a:extLst>
            </p:cNvPr>
            <p:cNvSpPr txBox="1"/>
            <p:nvPr/>
          </p:nvSpPr>
          <p:spPr>
            <a:xfrm>
              <a:off x="11202777" y="6091386"/>
              <a:ext cx="527709" cy="276999"/>
            </a:xfrm>
            <a:prstGeom prst="rect">
              <a:avLst/>
            </a:prstGeom>
            <a:noFill/>
          </p:spPr>
          <p:txBody>
            <a:bodyPr wrap="none" rtlCol="0">
              <a:spAutoFit/>
            </a:bodyPr>
            <a:lstStyle/>
            <a:p>
              <a:r>
                <a:rPr lang="en-GB" sz="1200">
                  <a:solidFill>
                    <a:srgbClr val="639F59"/>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NI PI</a:t>
              </a:r>
              <a:endParaRPr lang="en-GB" sz="1200">
                <a:solidFill>
                  <a:srgbClr val="639F59"/>
                </a:solidFill>
                <a:latin typeface="Arial" panose="020B0604020202020204" pitchFamily="34" charset="0"/>
                <a:cs typeface="Arial" panose="020B0604020202020204" pitchFamily="34" charset="0"/>
              </a:endParaRPr>
            </a:p>
          </p:txBody>
        </p:sp>
      </p:grpSp>
      <p:grpSp>
        <p:nvGrpSpPr>
          <p:cNvPr id="7" name="Group 6">
            <a:extLst>
              <a:ext uri="{FF2B5EF4-FFF2-40B4-BE49-F238E27FC236}">
                <a16:creationId xmlns:a16="http://schemas.microsoft.com/office/drawing/2014/main" id="{A6A405B5-CCAE-716B-0E45-85E395BCF830}"/>
              </a:ext>
            </a:extLst>
          </p:cNvPr>
          <p:cNvGrpSpPr/>
          <p:nvPr/>
        </p:nvGrpSpPr>
        <p:grpSpPr>
          <a:xfrm>
            <a:off x="11530941" y="6153449"/>
            <a:ext cx="576000" cy="576000"/>
            <a:chOff x="8680178" y="917741"/>
            <a:chExt cx="352645" cy="350678"/>
          </a:xfrm>
        </p:grpSpPr>
        <p:sp>
          <p:nvSpPr>
            <p:cNvPr id="8" name="Oval 7">
              <a:hlinkClick r:id="rId6" action="ppaction://hlinksldjump"/>
              <a:extLst>
                <a:ext uri="{FF2B5EF4-FFF2-40B4-BE49-F238E27FC236}">
                  <a16:creationId xmlns:a16="http://schemas.microsoft.com/office/drawing/2014/main" id="{A11D7D95-8E64-ED87-0048-7A14C89FFA8A}"/>
                </a:ext>
              </a:extLst>
            </p:cNvPr>
            <p:cNvSpPr/>
            <p:nvPr/>
          </p:nvSpPr>
          <p:spPr>
            <a:xfrm flipH="1">
              <a:off x="8680178" y="917741"/>
              <a:ext cx="352645" cy="350678"/>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267"/>
            </a:p>
          </p:txBody>
        </p:sp>
        <p:pic>
          <p:nvPicPr>
            <p:cNvPr id="10" name="Graphic 9" descr="Home">
              <a:hlinkClick r:id="rId6" action="ppaction://hlinksldjump"/>
              <a:extLst>
                <a:ext uri="{FF2B5EF4-FFF2-40B4-BE49-F238E27FC236}">
                  <a16:creationId xmlns:a16="http://schemas.microsoft.com/office/drawing/2014/main" id="{DDFAE8E2-9870-7F53-B028-B2BC74C0D31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721168" y="943594"/>
              <a:ext cx="270664" cy="270664"/>
            </a:xfrm>
            <a:prstGeom prst="rect">
              <a:avLst/>
            </a:prstGeom>
          </p:spPr>
        </p:pic>
      </p:grpSp>
    </p:spTree>
    <p:extLst>
      <p:ext uri="{BB962C8B-B14F-4D97-AF65-F5344CB8AC3E}">
        <p14:creationId xmlns:p14="http://schemas.microsoft.com/office/powerpoint/2010/main" val="2376198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CF8578-2D2E-175B-937E-3FC1C66A544D}"/>
              </a:ext>
            </a:extLst>
          </p:cNvPr>
          <p:cNvSpPr>
            <a:spLocks noGrp="1"/>
          </p:cNvSpPr>
          <p:nvPr>
            <p:ph type="title"/>
          </p:nvPr>
        </p:nvSpPr>
        <p:spPr/>
        <p:txBody>
          <a:bodyPr>
            <a:normAutofit/>
          </a:bodyPr>
          <a:lstStyle/>
          <a:p>
            <a:r>
              <a:rPr lang="en-GB" dirty="0"/>
              <a:t>KEYNOTE-811: OS in patients with PD-L1 CPS ≥1</a:t>
            </a:r>
            <a:endParaRPr lang="en-GB" baseline="30000" dirty="0"/>
          </a:p>
        </p:txBody>
      </p:sp>
      <p:sp>
        <p:nvSpPr>
          <p:cNvPr id="4" name="Footer Placeholder 3">
            <a:extLst>
              <a:ext uri="{FF2B5EF4-FFF2-40B4-BE49-F238E27FC236}">
                <a16:creationId xmlns:a16="http://schemas.microsoft.com/office/drawing/2014/main" id="{2229816A-DFEC-7935-7FFC-F555850FEEF4}"/>
              </a:ext>
            </a:extLst>
          </p:cNvPr>
          <p:cNvSpPr>
            <a:spLocks noGrp="1"/>
          </p:cNvSpPr>
          <p:nvPr>
            <p:ph type="ftr" sz="quarter" idx="10"/>
          </p:nvPr>
        </p:nvSpPr>
        <p:spPr>
          <a:xfrm>
            <a:off x="0" y="6083378"/>
            <a:ext cx="11076317" cy="762786"/>
          </a:xfrm>
        </p:spPr>
        <p:txBody>
          <a:bodyPr/>
          <a:lstStyle/>
          <a:p>
            <a:br>
              <a:rPr lang="en-GB" sz="900" b="1" dirty="0"/>
            </a:br>
            <a:r>
              <a:rPr lang="en-GB" sz="1000" b="1" dirty="0"/>
              <a:t>Analysis cut-off date: 29 March 2023. </a:t>
            </a:r>
            <a:br>
              <a:rPr lang="en-GB" sz="1000" b="1" dirty="0"/>
            </a:br>
            <a:r>
              <a:rPr lang="en-GB" sz="1000" b="1" baseline="30000" dirty="0" err="1"/>
              <a:t>a</a:t>
            </a:r>
            <a:r>
              <a:rPr lang="en-GB" sz="1000" b="1" dirty="0" err="1"/>
              <a:t>Non</a:t>
            </a:r>
            <a:r>
              <a:rPr lang="en-GB" sz="1000" b="1" dirty="0"/>
              <a:t>-stratified Cox proportional hazard model with </a:t>
            </a:r>
            <a:r>
              <a:rPr lang="en-GB" sz="1000" b="1" dirty="0" err="1"/>
              <a:t>Efron’s</a:t>
            </a:r>
            <a:r>
              <a:rPr lang="en-GB" sz="1000" b="1" dirty="0"/>
              <a:t> method of tie handling was used to estimate HRs and associated 95% CIs.</a:t>
            </a:r>
            <a:br>
              <a:rPr lang="en-GB" dirty="0"/>
            </a:br>
            <a:r>
              <a:rPr lang="en-GB" dirty="0"/>
              <a:t>CAPOX, capecitabine + oxaliplatin; CI, confidence interval; CPS, combined positive score; FP, 5-fluorouracil + cisplatin; HR, hazard ratio; IQR, interquartile range; OS, overall survival; PD-L1, programmed death ligand-1;</a:t>
            </a:r>
            <a:br>
              <a:rPr lang="en-GB" dirty="0"/>
            </a:br>
            <a:r>
              <a:rPr lang="en-GB" dirty="0"/>
              <a:t>PI, prescribing information.</a:t>
            </a:r>
            <a:br>
              <a:rPr lang="en-GB" dirty="0"/>
            </a:br>
            <a:r>
              <a:rPr lang="fr-FR" dirty="0" err="1">
                <a:latin typeface="Helvetica" panose="020B0604020202020204" pitchFamily="34" charset="0"/>
                <a:cs typeface="Helvetica" panose="020B0604020202020204" pitchFamily="34" charset="0"/>
              </a:rPr>
              <a:t>Janjigian</a:t>
            </a:r>
            <a:r>
              <a:rPr lang="fr-FR" dirty="0">
                <a:latin typeface="Helvetica" panose="020B0604020202020204" pitchFamily="34" charset="0"/>
                <a:cs typeface="Helvetica" panose="020B0604020202020204" pitchFamily="34" charset="0"/>
              </a:rPr>
              <a:t> YY et al. </a:t>
            </a:r>
            <a:r>
              <a:rPr lang="fr-FR" i="1" dirty="0">
                <a:latin typeface="Helvetica" panose="020B0604020202020204" pitchFamily="34" charset="0"/>
                <a:cs typeface="Helvetica" panose="020B0604020202020204" pitchFamily="34" charset="0"/>
              </a:rPr>
              <a:t>Lancet</a:t>
            </a:r>
            <a:r>
              <a:rPr lang="fr-FR" dirty="0">
                <a:latin typeface="Helvetica" panose="020B0604020202020204" pitchFamily="34" charset="0"/>
                <a:cs typeface="Helvetica" panose="020B0604020202020204" pitchFamily="34" charset="0"/>
              </a:rPr>
              <a:t> 2023;402:2197–2208.</a:t>
            </a:r>
            <a:endParaRPr lang="en-GB" dirty="0"/>
          </a:p>
        </p:txBody>
      </p:sp>
      <p:sp>
        <p:nvSpPr>
          <p:cNvPr id="212" name="Rectangle 211">
            <a:extLst>
              <a:ext uri="{FF2B5EF4-FFF2-40B4-BE49-F238E27FC236}">
                <a16:creationId xmlns:a16="http://schemas.microsoft.com/office/drawing/2014/main" id="{38D53E45-8B35-8340-C361-B853DE80E5C0}"/>
              </a:ext>
            </a:extLst>
          </p:cNvPr>
          <p:cNvSpPr/>
          <p:nvPr/>
        </p:nvSpPr>
        <p:spPr>
          <a:xfrm>
            <a:off x="0" y="6048370"/>
            <a:ext cx="5274708" cy="230832"/>
          </a:xfrm>
          <a:prstGeom prst="rect">
            <a:avLst/>
          </a:prstGeom>
        </p:spPr>
        <p:txBody>
          <a:bodyPr wrap="square">
            <a:spAutoFit/>
          </a:bodyPr>
          <a:lstStyle/>
          <a:p>
            <a:pPr algn="r"/>
            <a:r>
              <a:rPr lang="en-GB" sz="900">
                <a:solidFill>
                  <a:srgbClr val="58595B"/>
                </a:solidFill>
                <a:latin typeface="Arial  "/>
              </a:rPr>
              <a:t>Figure adapted from Janjigian YY et al. 2023.</a:t>
            </a:r>
          </a:p>
        </p:txBody>
      </p:sp>
      <p:graphicFrame>
        <p:nvGraphicFramePr>
          <p:cNvPr id="5" name="Table 4">
            <a:extLst>
              <a:ext uri="{FF2B5EF4-FFF2-40B4-BE49-F238E27FC236}">
                <a16:creationId xmlns:a16="http://schemas.microsoft.com/office/drawing/2014/main" id="{212F39A6-285C-F121-7481-B94C8B1E006A}"/>
              </a:ext>
            </a:extLst>
          </p:cNvPr>
          <p:cNvGraphicFramePr>
            <a:graphicFrameLocks noGrp="1"/>
          </p:cNvGraphicFramePr>
          <p:nvPr>
            <p:extLst>
              <p:ext uri="{D42A27DB-BD31-4B8C-83A1-F6EECF244321}">
                <p14:modId xmlns:p14="http://schemas.microsoft.com/office/powerpoint/2010/main" val="4064807168"/>
              </p:ext>
            </p:extLst>
          </p:nvPr>
        </p:nvGraphicFramePr>
        <p:xfrm>
          <a:off x="6645345" y="3171895"/>
          <a:ext cx="4430971" cy="1058936"/>
        </p:xfrm>
        <a:graphic>
          <a:graphicData uri="http://schemas.openxmlformats.org/drawingml/2006/table">
            <a:tbl>
              <a:tblPr firstRow="1" bandRow="1"/>
              <a:tblGrid>
                <a:gridCol w="1951353">
                  <a:extLst>
                    <a:ext uri="{9D8B030D-6E8A-4147-A177-3AD203B41FA5}">
                      <a16:colId xmlns:a16="http://schemas.microsoft.com/office/drawing/2014/main" val="20000"/>
                    </a:ext>
                  </a:extLst>
                </a:gridCol>
                <a:gridCol w="1239809">
                  <a:extLst>
                    <a:ext uri="{9D8B030D-6E8A-4147-A177-3AD203B41FA5}">
                      <a16:colId xmlns:a16="http://schemas.microsoft.com/office/drawing/2014/main" val="1249733497"/>
                    </a:ext>
                  </a:extLst>
                </a:gridCol>
                <a:gridCol w="1239809">
                  <a:extLst>
                    <a:ext uri="{9D8B030D-6E8A-4147-A177-3AD203B41FA5}">
                      <a16:colId xmlns:a16="http://schemas.microsoft.com/office/drawing/2014/main" val="578336078"/>
                    </a:ext>
                  </a:extLst>
                </a:gridCol>
              </a:tblGrid>
              <a:tr h="797696">
                <a:tc>
                  <a:txBody>
                    <a:bodyPr/>
                    <a:lstStyle>
                      <a:lvl1pPr marL="0" algn="l" defTabSz="609585" rtl="0" eaLnBrk="1" latinLnBrk="0" hangingPunct="1">
                        <a:defRPr sz="2400" b="1" kern="1200">
                          <a:solidFill>
                            <a:schemeClr val="lt1"/>
                          </a:solidFill>
                          <a:latin typeface="Arial"/>
                        </a:defRPr>
                      </a:lvl1pPr>
                      <a:lvl2pPr marL="609585" algn="l" defTabSz="609585" rtl="0" eaLnBrk="1" latinLnBrk="0" hangingPunct="1">
                        <a:defRPr sz="2400" b="1" kern="1200">
                          <a:solidFill>
                            <a:schemeClr val="lt1"/>
                          </a:solidFill>
                          <a:latin typeface="Arial"/>
                        </a:defRPr>
                      </a:lvl2pPr>
                      <a:lvl3pPr marL="1219170" algn="l" defTabSz="609585" rtl="0" eaLnBrk="1" latinLnBrk="0" hangingPunct="1">
                        <a:defRPr sz="2400" b="1" kern="1200">
                          <a:solidFill>
                            <a:schemeClr val="lt1"/>
                          </a:solidFill>
                          <a:latin typeface="Arial"/>
                        </a:defRPr>
                      </a:lvl3pPr>
                      <a:lvl4pPr marL="1828754" algn="l" defTabSz="609585" rtl="0" eaLnBrk="1" latinLnBrk="0" hangingPunct="1">
                        <a:defRPr sz="2400" b="1" kern="1200">
                          <a:solidFill>
                            <a:schemeClr val="lt1"/>
                          </a:solidFill>
                          <a:latin typeface="Arial"/>
                        </a:defRPr>
                      </a:lvl4pPr>
                      <a:lvl5pPr marL="2438339" algn="l" defTabSz="609585" rtl="0" eaLnBrk="1" latinLnBrk="0" hangingPunct="1">
                        <a:defRPr sz="2400" b="1" kern="1200">
                          <a:solidFill>
                            <a:schemeClr val="lt1"/>
                          </a:solidFill>
                          <a:latin typeface="Arial"/>
                        </a:defRPr>
                      </a:lvl5pPr>
                      <a:lvl6pPr marL="3047924" algn="l" defTabSz="609585" rtl="0" eaLnBrk="1" latinLnBrk="0" hangingPunct="1">
                        <a:defRPr sz="2400" b="1" kern="1200">
                          <a:solidFill>
                            <a:schemeClr val="lt1"/>
                          </a:solidFill>
                          <a:latin typeface="Arial"/>
                        </a:defRPr>
                      </a:lvl6pPr>
                      <a:lvl7pPr marL="3657509" algn="l" defTabSz="609585" rtl="0" eaLnBrk="1" latinLnBrk="0" hangingPunct="1">
                        <a:defRPr sz="2400" b="1" kern="1200">
                          <a:solidFill>
                            <a:schemeClr val="lt1"/>
                          </a:solidFill>
                          <a:latin typeface="Arial"/>
                        </a:defRPr>
                      </a:lvl7pPr>
                      <a:lvl8pPr marL="4267093" algn="l" defTabSz="609585" rtl="0" eaLnBrk="1" latinLnBrk="0" hangingPunct="1">
                        <a:defRPr sz="2400" b="1" kern="1200">
                          <a:solidFill>
                            <a:schemeClr val="lt1"/>
                          </a:solidFill>
                          <a:latin typeface="Arial"/>
                        </a:defRPr>
                      </a:lvl8pPr>
                      <a:lvl9pPr marL="4876678" algn="l" defTabSz="609585" rtl="0" eaLnBrk="1" latinLnBrk="0" hangingPunct="1">
                        <a:defRPr sz="2400" b="1" kern="1200">
                          <a:solidFill>
                            <a:schemeClr val="lt1"/>
                          </a:solidFill>
                          <a:latin typeface="Arial"/>
                        </a:defRPr>
                      </a:lvl9pPr>
                    </a:lstStyle>
                    <a:p>
                      <a:pPr algn="l">
                        <a:lnSpc>
                          <a:spcPct val="80000"/>
                        </a:lnSpc>
                      </a:pPr>
                      <a:r>
                        <a:rPr lang="en-GB" sz="1200" b="1">
                          <a:solidFill>
                            <a:srgbClr val="58595B"/>
                          </a:solidFill>
                          <a:latin typeface="Arial" panose="020B0604020202020204" pitchFamily="34" charset="0"/>
                          <a:cs typeface="Arial" panose="020B0604020202020204" pitchFamily="34" charset="0"/>
                        </a:rPr>
                        <a:t>OS, months</a:t>
                      </a:r>
                    </a:p>
                  </a:txBody>
                  <a:tcPr marL="66176" marR="66176" marT="33088" marB="33088"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09585" rtl="0" eaLnBrk="1" latinLnBrk="0" hangingPunct="1">
                        <a:defRPr sz="2400" b="1" kern="1200">
                          <a:solidFill>
                            <a:schemeClr val="lt1"/>
                          </a:solidFill>
                          <a:latin typeface="Arial"/>
                        </a:defRPr>
                      </a:lvl1pPr>
                      <a:lvl2pPr marL="609585" algn="l" defTabSz="609585" rtl="0" eaLnBrk="1" latinLnBrk="0" hangingPunct="1">
                        <a:defRPr sz="2400" b="1" kern="1200">
                          <a:solidFill>
                            <a:schemeClr val="lt1"/>
                          </a:solidFill>
                          <a:latin typeface="Arial"/>
                        </a:defRPr>
                      </a:lvl2pPr>
                      <a:lvl3pPr marL="1219170" algn="l" defTabSz="609585" rtl="0" eaLnBrk="1" latinLnBrk="0" hangingPunct="1">
                        <a:defRPr sz="2400" b="1" kern="1200">
                          <a:solidFill>
                            <a:schemeClr val="lt1"/>
                          </a:solidFill>
                          <a:latin typeface="Arial"/>
                        </a:defRPr>
                      </a:lvl3pPr>
                      <a:lvl4pPr marL="1828754" algn="l" defTabSz="609585" rtl="0" eaLnBrk="1" latinLnBrk="0" hangingPunct="1">
                        <a:defRPr sz="2400" b="1" kern="1200">
                          <a:solidFill>
                            <a:schemeClr val="lt1"/>
                          </a:solidFill>
                          <a:latin typeface="Arial"/>
                        </a:defRPr>
                      </a:lvl4pPr>
                      <a:lvl5pPr marL="2438339" algn="l" defTabSz="609585" rtl="0" eaLnBrk="1" latinLnBrk="0" hangingPunct="1">
                        <a:defRPr sz="2400" b="1" kern="1200">
                          <a:solidFill>
                            <a:schemeClr val="lt1"/>
                          </a:solidFill>
                          <a:latin typeface="Arial"/>
                        </a:defRPr>
                      </a:lvl5pPr>
                      <a:lvl6pPr marL="3047924" algn="l" defTabSz="609585" rtl="0" eaLnBrk="1" latinLnBrk="0" hangingPunct="1">
                        <a:defRPr sz="2400" b="1" kern="1200">
                          <a:solidFill>
                            <a:schemeClr val="lt1"/>
                          </a:solidFill>
                          <a:latin typeface="Arial"/>
                        </a:defRPr>
                      </a:lvl6pPr>
                      <a:lvl7pPr marL="3657509" algn="l" defTabSz="609585" rtl="0" eaLnBrk="1" latinLnBrk="0" hangingPunct="1">
                        <a:defRPr sz="2400" b="1" kern="1200">
                          <a:solidFill>
                            <a:schemeClr val="lt1"/>
                          </a:solidFill>
                          <a:latin typeface="Arial"/>
                        </a:defRPr>
                      </a:lvl7pPr>
                      <a:lvl8pPr marL="4267093" algn="l" defTabSz="609585" rtl="0" eaLnBrk="1" latinLnBrk="0" hangingPunct="1">
                        <a:defRPr sz="2400" b="1" kern="1200">
                          <a:solidFill>
                            <a:schemeClr val="lt1"/>
                          </a:solidFill>
                          <a:latin typeface="Arial"/>
                        </a:defRPr>
                      </a:lvl8pPr>
                      <a:lvl9pPr marL="4876678" algn="l" defTabSz="609585" rtl="0" eaLnBrk="1" latinLnBrk="0" hangingPunct="1">
                        <a:defRPr sz="2400" b="1" kern="1200">
                          <a:solidFill>
                            <a:schemeClr val="lt1"/>
                          </a:solidFill>
                          <a:latin typeface="Arial"/>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panose="020B0604020202020204" pitchFamily="34" charset="0"/>
                          <a:cs typeface="Arial" panose="020B0604020202020204" pitchFamily="34" charset="0"/>
                        </a:rPr>
                        <a:t>KEYTRUDA + trastuzumab + FP or CAPOX </a:t>
                      </a:r>
                      <a:br>
                        <a:rPr lang="en-GB" sz="1200" b="1" kern="1200">
                          <a:solidFill>
                            <a:schemeClr val="bg1"/>
                          </a:solidFill>
                          <a:latin typeface="Arial" panose="020B0604020202020204" pitchFamily="34" charset="0"/>
                          <a:cs typeface="Arial" panose="020B0604020202020204" pitchFamily="34" charset="0"/>
                        </a:rPr>
                      </a:br>
                      <a:r>
                        <a:rPr lang="en-GB" sz="1200" b="1" kern="1200">
                          <a:solidFill>
                            <a:schemeClr val="bg1"/>
                          </a:solidFill>
                          <a:latin typeface="Arial" panose="020B0604020202020204" pitchFamily="34" charset="0"/>
                          <a:cs typeface="Arial" panose="020B0604020202020204" pitchFamily="34" charset="0"/>
                        </a:rPr>
                        <a:t>(n=298)</a:t>
                      </a:r>
                      <a:endParaRPr lang="en-GB" sz="1200" b="1" kern="1200">
                        <a:solidFill>
                          <a:schemeClr val="bg1"/>
                        </a:solidFill>
                        <a:latin typeface="Arial" panose="020B0604020202020204" pitchFamily="34" charset="0"/>
                        <a:ea typeface="+mn-ea"/>
                        <a:cs typeface="Arial" panose="020B0604020202020204" pitchFamily="34" charset="0"/>
                      </a:endParaRPr>
                    </a:p>
                  </a:txBody>
                  <a:tcPr marL="66176" marR="66176" marT="33088" marB="33088"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CC04A"/>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panose="020B0604020202020204" pitchFamily="34" charset="0"/>
                          <a:ea typeface="+mn-ea"/>
                          <a:cs typeface="Arial" panose="020B0604020202020204" pitchFamily="34" charset="0"/>
                        </a:rPr>
                        <a:t>Placebo + trastuzumab + FP or CAPOX </a:t>
                      </a:r>
                      <a:br>
                        <a:rPr lang="en-GB" sz="1200" b="1" kern="1200">
                          <a:solidFill>
                            <a:schemeClr val="bg1"/>
                          </a:solidFill>
                          <a:latin typeface="Arial" panose="020B0604020202020204" pitchFamily="34" charset="0"/>
                          <a:ea typeface="+mn-ea"/>
                          <a:cs typeface="Arial" panose="020B0604020202020204" pitchFamily="34" charset="0"/>
                        </a:rPr>
                      </a:br>
                      <a:r>
                        <a:rPr lang="en-GB" sz="1200" b="1" kern="1200">
                          <a:solidFill>
                            <a:schemeClr val="bg1"/>
                          </a:solidFill>
                          <a:latin typeface="Arial" panose="020B0604020202020204" pitchFamily="34" charset="0"/>
                          <a:ea typeface="+mn-ea"/>
                          <a:cs typeface="Arial" panose="020B0604020202020204" pitchFamily="34" charset="0"/>
                        </a:rPr>
                        <a:t>(n=296)</a:t>
                      </a:r>
                    </a:p>
                  </a:txBody>
                  <a:tcPr marL="66176" marR="66176" marT="33088" marB="33088"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85858"/>
                    </a:solidFill>
                  </a:tcPr>
                </a:tc>
                <a:extLst>
                  <a:ext uri="{0D108BD9-81ED-4DB2-BD59-A6C34878D82A}">
                    <a16:rowId xmlns:a16="http://schemas.microsoft.com/office/drawing/2014/main" val="10000"/>
                  </a:ext>
                </a:extLst>
              </a:tr>
              <a:tr h="261240">
                <a:tc>
                  <a:txBody>
                    <a:bodyPr/>
                    <a:lstStyle>
                      <a:lvl1pPr marL="0" algn="l" defTabSz="609585" rtl="0" eaLnBrk="1" latinLnBrk="0" hangingPunct="1">
                        <a:defRPr sz="2400" kern="1200">
                          <a:solidFill>
                            <a:schemeClr val="dk1"/>
                          </a:solidFill>
                          <a:latin typeface="Arial"/>
                        </a:defRPr>
                      </a:lvl1pPr>
                      <a:lvl2pPr marL="609585" algn="l" defTabSz="609585" rtl="0" eaLnBrk="1" latinLnBrk="0" hangingPunct="1">
                        <a:defRPr sz="2400" kern="1200">
                          <a:solidFill>
                            <a:schemeClr val="dk1"/>
                          </a:solidFill>
                          <a:latin typeface="Arial"/>
                        </a:defRPr>
                      </a:lvl2pPr>
                      <a:lvl3pPr marL="1219170" algn="l" defTabSz="609585" rtl="0" eaLnBrk="1" latinLnBrk="0" hangingPunct="1">
                        <a:defRPr sz="2400" kern="1200">
                          <a:solidFill>
                            <a:schemeClr val="dk1"/>
                          </a:solidFill>
                          <a:latin typeface="Arial"/>
                        </a:defRPr>
                      </a:lvl3pPr>
                      <a:lvl4pPr marL="1828754" algn="l" defTabSz="609585" rtl="0" eaLnBrk="1" latinLnBrk="0" hangingPunct="1">
                        <a:defRPr sz="2400" kern="1200">
                          <a:solidFill>
                            <a:schemeClr val="dk1"/>
                          </a:solidFill>
                          <a:latin typeface="Arial"/>
                        </a:defRPr>
                      </a:lvl4pPr>
                      <a:lvl5pPr marL="2438339" algn="l" defTabSz="609585" rtl="0" eaLnBrk="1" latinLnBrk="0" hangingPunct="1">
                        <a:defRPr sz="2400" kern="1200">
                          <a:solidFill>
                            <a:schemeClr val="dk1"/>
                          </a:solidFill>
                          <a:latin typeface="Arial"/>
                        </a:defRPr>
                      </a:lvl5pPr>
                      <a:lvl6pPr marL="3047924" algn="l" defTabSz="609585" rtl="0" eaLnBrk="1" latinLnBrk="0" hangingPunct="1">
                        <a:defRPr sz="2400" kern="1200">
                          <a:solidFill>
                            <a:schemeClr val="dk1"/>
                          </a:solidFill>
                          <a:latin typeface="Arial"/>
                        </a:defRPr>
                      </a:lvl6pPr>
                      <a:lvl7pPr marL="3657509" algn="l" defTabSz="609585" rtl="0" eaLnBrk="1" latinLnBrk="0" hangingPunct="1">
                        <a:defRPr sz="2400" kern="1200">
                          <a:solidFill>
                            <a:schemeClr val="dk1"/>
                          </a:solidFill>
                          <a:latin typeface="Arial"/>
                        </a:defRPr>
                      </a:lvl7pPr>
                      <a:lvl8pPr marL="4267093" algn="l" defTabSz="609585" rtl="0" eaLnBrk="1" latinLnBrk="0" hangingPunct="1">
                        <a:defRPr sz="2400" kern="1200">
                          <a:solidFill>
                            <a:schemeClr val="dk1"/>
                          </a:solidFill>
                          <a:latin typeface="Arial"/>
                        </a:defRPr>
                      </a:lvl8pPr>
                      <a:lvl9pPr marL="4876678" algn="l" defTabSz="609585" rtl="0" eaLnBrk="1" latinLnBrk="0" hangingPunct="1">
                        <a:defRPr sz="2400" kern="1200">
                          <a:solidFill>
                            <a:schemeClr val="dk1"/>
                          </a:solidFill>
                          <a:latin typeface="Arial"/>
                        </a:defRPr>
                      </a:lvl9pPr>
                    </a:lstStyle>
                    <a:p>
                      <a:pPr marL="0" indent="0" algn="l" defTabSz="609585" rtl="0" eaLnBrk="1" latinLnBrk="0" hangingPunct="1">
                        <a:lnSpc>
                          <a:spcPct val="80000"/>
                        </a:lnSpc>
                      </a:pPr>
                      <a:r>
                        <a:rPr lang="en-GB" sz="1100" b="1" kern="1200">
                          <a:solidFill>
                            <a:srgbClr val="58595B"/>
                          </a:solidFill>
                          <a:latin typeface="Arial" panose="020B0604020202020204" pitchFamily="34" charset="0"/>
                          <a:ea typeface="+mn-ea"/>
                          <a:cs typeface="Arial" panose="020B0604020202020204" pitchFamily="34" charset="0"/>
                        </a:rPr>
                        <a:t>Median (95% CI)</a:t>
                      </a:r>
                    </a:p>
                  </a:txBody>
                  <a:tcPr marL="66176" marR="66176" marT="46800" marB="468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kern="1200">
                          <a:solidFill>
                            <a:srgbClr val="58595B"/>
                          </a:solidFill>
                          <a:latin typeface="Arial" panose="020B0604020202020204" pitchFamily="34" charset="0"/>
                          <a:ea typeface="+mn-ea"/>
                          <a:cs typeface="Arial" panose="020B0604020202020204" pitchFamily="34" charset="0"/>
                        </a:rPr>
                        <a:t>20.0 (17.9–22.7)</a:t>
                      </a:r>
                    </a:p>
                  </a:txBody>
                  <a:tcPr marL="68580" marR="68580" marT="46800" marB="46800" anchor="ctr" anchorCtr="1">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kern="1200">
                          <a:solidFill>
                            <a:srgbClr val="58595B"/>
                          </a:solidFill>
                          <a:latin typeface="Arial" panose="020B0604020202020204" pitchFamily="34" charset="0"/>
                          <a:ea typeface="+mn-ea"/>
                          <a:cs typeface="Arial" panose="020B0604020202020204" pitchFamily="34" charset="0"/>
                        </a:rPr>
                        <a:t>15.7 (13.5–18.5)</a:t>
                      </a:r>
                    </a:p>
                  </a:txBody>
                  <a:tcPr marL="68580" marR="68580" marT="46800" marB="46800" anchor="ctr">
                    <a:lnL w="12700" cmpd="sng">
                      <a:noFill/>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bl>
          </a:graphicData>
        </a:graphic>
      </p:graphicFrame>
      <p:pic>
        <p:nvPicPr>
          <p:cNvPr id="7" name="Picture 6" descr="A screen shot of a graph&#10;&#10;Description automatically generated">
            <a:extLst>
              <a:ext uri="{FF2B5EF4-FFF2-40B4-BE49-F238E27FC236}">
                <a16:creationId xmlns:a16="http://schemas.microsoft.com/office/drawing/2014/main" id="{1CEFDA71-EB57-2321-0D02-3D5839A14CFA}"/>
              </a:ext>
            </a:extLst>
          </p:cNvPr>
          <p:cNvPicPr>
            <a:picLocks noChangeAspect="1"/>
          </p:cNvPicPr>
          <p:nvPr/>
        </p:nvPicPr>
        <p:blipFill rotWithShape="1">
          <a:blip r:embed="rId3">
            <a:extLst>
              <a:ext uri="{28A0092B-C50C-407E-A947-70E740481C1C}">
                <a14:useLocalDpi xmlns:a14="http://schemas.microsoft.com/office/drawing/2010/main" val="0"/>
              </a:ext>
            </a:extLst>
          </a:blip>
          <a:srcRect l="2272" t="5301" r="1900" b="3301"/>
          <a:stretch/>
        </p:blipFill>
        <p:spPr>
          <a:xfrm>
            <a:off x="284704" y="2535734"/>
            <a:ext cx="4983811" cy="3512636"/>
          </a:xfrm>
          <a:prstGeom prst="rect">
            <a:avLst/>
          </a:prstGeom>
        </p:spPr>
      </p:pic>
      <p:sp>
        <p:nvSpPr>
          <p:cNvPr id="9" name="TextBox 8">
            <a:extLst>
              <a:ext uri="{FF2B5EF4-FFF2-40B4-BE49-F238E27FC236}">
                <a16:creationId xmlns:a16="http://schemas.microsoft.com/office/drawing/2014/main" id="{F31FC1FD-1A80-2808-FF21-D208A8FEA587}"/>
              </a:ext>
            </a:extLst>
          </p:cNvPr>
          <p:cNvSpPr txBox="1"/>
          <p:nvPr/>
        </p:nvSpPr>
        <p:spPr>
          <a:xfrm>
            <a:off x="0" y="1698633"/>
            <a:ext cx="10003180" cy="492383"/>
          </a:xfrm>
          <a:prstGeom prst="roundRect">
            <a:avLst/>
          </a:prstGeom>
          <a:solidFill>
            <a:srgbClr val="68BF45"/>
          </a:solidFill>
          <a:ln>
            <a:solidFill>
              <a:schemeClr val="tx1"/>
            </a:solidFill>
            <a:prstDash val="dashDot"/>
          </a:ln>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At IA2, median OS in patients with CPS ≥1 was 20.5 for KEYTRUDA + trastuzumab + FP or CAPOX vs 15.6 months for placebo + trastuzumab + FP or CAPOX (HR: 0.79 [95% CI: 0.64–0.98]).</a:t>
            </a:r>
            <a:endParaRPr lang="en-GB" sz="1200" baseline="30000" dirty="0">
              <a:solidFill>
                <a:schemeClr val="bg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CCD4EB5D-9665-DAB2-8388-BF13FB451D24}"/>
              </a:ext>
            </a:extLst>
          </p:cNvPr>
          <p:cNvSpPr/>
          <p:nvPr/>
        </p:nvSpPr>
        <p:spPr>
          <a:xfrm>
            <a:off x="6645346" y="4771588"/>
            <a:ext cx="4430971" cy="100168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solidFill>
                  <a:schemeClr val="tx1"/>
                </a:solidFill>
              </a:rPr>
              <a:t>LIMITATIONS</a:t>
            </a:r>
            <a:r>
              <a:rPr lang="en-GB" sz="1200" dirty="0">
                <a:solidFill>
                  <a:schemeClr val="tx1"/>
                </a:solidFill>
              </a:rPr>
              <a:t>: These results are from a subgroup exploratory analysis and should be interpreted with caution. Significance was not tested; therefore, no statistical conclusions can be drawn from this analysis.</a:t>
            </a:r>
          </a:p>
        </p:txBody>
      </p:sp>
      <p:sp>
        <p:nvSpPr>
          <p:cNvPr id="11" name="TextBox 10">
            <a:extLst>
              <a:ext uri="{FF2B5EF4-FFF2-40B4-BE49-F238E27FC236}">
                <a16:creationId xmlns:a16="http://schemas.microsoft.com/office/drawing/2014/main" id="{7DC5F68B-EA75-D713-C664-E9E640E618CA}"/>
              </a:ext>
            </a:extLst>
          </p:cNvPr>
          <p:cNvSpPr txBox="1"/>
          <p:nvPr/>
        </p:nvSpPr>
        <p:spPr>
          <a:xfrm>
            <a:off x="1045200" y="2267939"/>
            <a:ext cx="5050800" cy="492443"/>
          </a:xfrm>
          <a:prstGeom prst="rect">
            <a:avLst/>
          </a:prstGeom>
          <a:noFill/>
        </p:spPr>
        <p:txBody>
          <a:bodyPr wrap="square">
            <a:noAutofit/>
          </a:bodyPr>
          <a:lstStyle/>
          <a:p>
            <a:r>
              <a:rPr lang="en-GB" sz="1400" b="1">
                <a:solidFill>
                  <a:srgbClr val="58595B"/>
                </a:solidFill>
                <a:latin typeface="Arial  "/>
              </a:rPr>
              <a:t>Median (IQR) follow-up time: 38.5 (29.8–44.4) months</a:t>
            </a:r>
          </a:p>
        </p:txBody>
      </p:sp>
      <p:sp>
        <p:nvSpPr>
          <p:cNvPr id="12" name="Arrow: Pentagon 11">
            <a:extLst>
              <a:ext uri="{FF2B5EF4-FFF2-40B4-BE49-F238E27FC236}">
                <a16:creationId xmlns:a16="http://schemas.microsoft.com/office/drawing/2014/main" id="{2DD72CDF-F087-BA26-CEE1-6C38D1870A74}"/>
              </a:ext>
            </a:extLst>
          </p:cNvPr>
          <p:cNvSpPr/>
          <p:nvPr/>
        </p:nvSpPr>
        <p:spPr>
          <a:xfrm>
            <a:off x="0" y="2267939"/>
            <a:ext cx="948238" cy="251764"/>
          </a:xfrm>
          <a:prstGeom prst="homePlate">
            <a:avLst/>
          </a:prstGeom>
          <a:solidFill>
            <a:schemeClr val="accent2"/>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GB" b="1"/>
              <a:t>IA3</a:t>
            </a:r>
          </a:p>
        </p:txBody>
      </p:sp>
      <p:sp>
        <p:nvSpPr>
          <p:cNvPr id="2" name="Arrow: Pentagon 1">
            <a:extLst>
              <a:ext uri="{FF2B5EF4-FFF2-40B4-BE49-F238E27FC236}">
                <a16:creationId xmlns:a16="http://schemas.microsoft.com/office/drawing/2014/main" id="{3D5E47BB-F5A6-CF25-A505-05AB19216F72}"/>
              </a:ext>
            </a:extLst>
          </p:cNvPr>
          <p:cNvSpPr/>
          <p:nvPr/>
        </p:nvSpPr>
        <p:spPr>
          <a:xfrm>
            <a:off x="0" y="1431508"/>
            <a:ext cx="946800" cy="252000"/>
          </a:xfrm>
          <a:prstGeom prst="homePlate">
            <a:avLst/>
          </a:prstGeom>
          <a:solidFill>
            <a:schemeClr val="accent3"/>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GB" b="1"/>
              <a:t>IA2</a:t>
            </a:r>
          </a:p>
        </p:txBody>
      </p:sp>
      <p:grpSp>
        <p:nvGrpSpPr>
          <p:cNvPr id="6" name="Group 5">
            <a:extLst>
              <a:ext uri="{FF2B5EF4-FFF2-40B4-BE49-F238E27FC236}">
                <a16:creationId xmlns:a16="http://schemas.microsoft.com/office/drawing/2014/main" id="{1BAD33C7-2C64-DCCE-9630-6DCE962C12B1}"/>
              </a:ext>
            </a:extLst>
          </p:cNvPr>
          <p:cNvGrpSpPr/>
          <p:nvPr/>
        </p:nvGrpSpPr>
        <p:grpSpPr>
          <a:xfrm>
            <a:off x="10371788" y="6441449"/>
            <a:ext cx="1087453" cy="276999"/>
            <a:chOff x="10643033" y="6091386"/>
            <a:chExt cx="1087453" cy="276999"/>
          </a:xfrm>
        </p:grpSpPr>
        <p:sp>
          <p:nvSpPr>
            <p:cNvPr id="8" name="TextBox 7">
              <a:extLst>
                <a:ext uri="{FF2B5EF4-FFF2-40B4-BE49-F238E27FC236}">
                  <a16:creationId xmlns:a16="http://schemas.microsoft.com/office/drawing/2014/main" id="{3928C47A-57AC-0795-24AD-EE444D3133A9}"/>
                </a:ext>
              </a:extLst>
            </p:cNvPr>
            <p:cNvSpPr txBox="1"/>
            <p:nvPr/>
          </p:nvSpPr>
          <p:spPr>
            <a:xfrm>
              <a:off x="10643033" y="6091386"/>
              <a:ext cx="596638" cy="276999"/>
            </a:xfrm>
            <a:prstGeom prst="rect">
              <a:avLst/>
            </a:prstGeom>
            <a:noFill/>
          </p:spPr>
          <p:txBody>
            <a:bodyPr wrap="none" rtlCol="0">
              <a:spAutoFit/>
            </a:bodyPr>
            <a:lstStyle/>
            <a:p>
              <a:r>
                <a:rPr lang="en-GB" sz="1200">
                  <a:solidFill>
                    <a:srgbClr val="639F59"/>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GB PI</a:t>
              </a:r>
              <a:endParaRPr lang="en-GB" sz="1200">
                <a:solidFill>
                  <a:srgbClr val="639F59"/>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1CB88E05-3BED-86C5-DA70-A681D44E924E}"/>
                </a:ext>
              </a:extLst>
            </p:cNvPr>
            <p:cNvSpPr txBox="1"/>
            <p:nvPr/>
          </p:nvSpPr>
          <p:spPr>
            <a:xfrm>
              <a:off x="11202777" y="6091386"/>
              <a:ext cx="527709" cy="276999"/>
            </a:xfrm>
            <a:prstGeom prst="rect">
              <a:avLst/>
            </a:prstGeom>
            <a:noFill/>
          </p:spPr>
          <p:txBody>
            <a:bodyPr wrap="none" rtlCol="0">
              <a:spAutoFit/>
            </a:bodyPr>
            <a:lstStyle/>
            <a:p>
              <a:r>
                <a:rPr lang="en-GB" sz="1200">
                  <a:solidFill>
                    <a:srgbClr val="639F59"/>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NI PI</a:t>
              </a:r>
              <a:endParaRPr lang="en-GB" sz="1200">
                <a:solidFill>
                  <a:srgbClr val="639F59"/>
                </a:solidFill>
                <a:latin typeface="Arial" panose="020B0604020202020204" pitchFamily="34" charset="0"/>
                <a:cs typeface="Arial" panose="020B0604020202020204" pitchFamily="34" charset="0"/>
              </a:endParaRPr>
            </a:p>
          </p:txBody>
        </p:sp>
      </p:grpSp>
      <p:grpSp>
        <p:nvGrpSpPr>
          <p:cNvPr id="17" name="Group 16">
            <a:extLst>
              <a:ext uri="{FF2B5EF4-FFF2-40B4-BE49-F238E27FC236}">
                <a16:creationId xmlns:a16="http://schemas.microsoft.com/office/drawing/2014/main" id="{23D08872-0C93-ECAA-19B5-5ED1B2099BBB}"/>
              </a:ext>
            </a:extLst>
          </p:cNvPr>
          <p:cNvGrpSpPr/>
          <p:nvPr/>
        </p:nvGrpSpPr>
        <p:grpSpPr>
          <a:xfrm>
            <a:off x="11530941" y="6153449"/>
            <a:ext cx="576000" cy="576000"/>
            <a:chOff x="8680178" y="917741"/>
            <a:chExt cx="352645" cy="350678"/>
          </a:xfrm>
        </p:grpSpPr>
        <p:sp>
          <p:nvSpPr>
            <p:cNvPr id="18" name="Oval 17">
              <a:hlinkClick r:id="rId6" action="ppaction://hlinksldjump"/>
              <a:extLst>
                <a:ext uri="{FF2B5EF4-FFF2-40B4-BE49-F238E27FC236}">
                  <a16:creationId xmlns:a16="http://schemas.microsoft.com/office/drawing/2014/main" id="{DEFCD9E4-B46E-3799-7880-D4847B795ADF}"/>
                </a:ext>
              </a:extLst>
            </p:cNvPr>
            <p:cNvSpPr/>
            <p:nvPr/>
          </p:nvSpPr>
          <p:spPr>
            <a:xfrm flipH="1">
              <a:off x="8680178" y="917741"/>
              <a:ext cx="352645" cy="350678"/>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267"/>
            </a:p>
          </p:txBody>
        </p:sp>
        <p:pic>
          <p:nvPicPr>
            <p:cNvPr id="19" name="Graphic 18" descr="Home">
              <a:hlinkClick r:id="rId6" action="ppaction://hlinksldjump"/>
              <a:extLst>
                <a:ext uri="{FF2B5EF4-FFF2-40B4-BE49-F238E27FC236}">
                  <a16:creationId xmlns:a16="http://schemas.microsoft.com/office/drawing/2014/main" id="{081AE002-D429-111E-1371-2CE2113BEB5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721168" y="943594"/>
              <a:ext cx="270664" cy="270664"/>
            </a:xfrm>
            <a:prstGeom prst="rect">
              <a:avLst/>
            </a:prstGeom>
          </p:spPr>
        </p:pic>
      </p:grpSp>
    </p:spTree>
    <p:extLst>
      <p:ext uri="{BB962C8B-B14F-4D97-AF65-F5344CB8AC3E}">
        <p14:creationId xmlns:p14="http://schemas.microsoft.com/office/powerpoint/2010/main" val="3751902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95FCA8-18C7-98D6-45A8-51E4150ACE99}"/>
              </a:ext>
            </a:extLst>
          </p:cNvPr>
          <p:cNvSpPr>
            <a:spLocks noGrp="1"/>
          </p:cNvSpPr>
          <p:nvPr>
            <p:ph type="title"/>
          </p:nvPr>
        </p:nvSpPr>
        <p:spPr/>
        <p:txBody>
          <a:bodyPr>
            <a:noAutofit/>
          </a:bodyPr>
          <a:lstStyle/>
          <a:p>
            <a:r>
              <a:rPr lang="en-GB" dirty="0"/>
              <a:t>KEYNOTE-811: Secondary endpoint – ORR and DOR in patients with PD-L1 CPS ≥1</a:t>
            </a:r>
          </a:p>
        </p:txBody>
      </p:sp>
      <p:sp>
        <p:nvSpPr>
          <p:cNvPr id="4" name="Footer Placeholder 3">
            <a:extLst>
              <a:ext uri="{FF2B5EF4-FFF2-40B4-BE49-F238E27FC236}">
                <a16:creationId xmlns:a16="http://schemas.microsoft.com/office/drawing/2014/main" id="{27303CAB-DA2A-B597-6F12-CD7E54109F05}"/>
              </a:ext>
            </a:extLst>
          </p:cNvPr>
          <p:cNvSpPr>
            <a:spLocks noGrp="1"/>
          </p:cNvSpPr>
          <p:nvPr>
            <p:ph type="ftr" sz="quarter" idx="10"/>
          </p:nvPr>
        </p:nvSpPr>
        <p:spPr/>
        <p:txBody>
          <a:bodyPr/>
          <a:lstStyle/>
          <a:p>
            <a:r>
              <a:rPr lang="en-GB" sz="1000" b="1" dirty="0"/>
              <a:t>Analysis </a:t>
            </a:r>
            <a:r>
              <a:rPr lang="en-GB" sz="1000" b="1" dirty="0" err="1"/>
              <a:t>cutoff</a:t>
            </a:r>
            <a:r>
              <a:rPr lang="en-GB" sz="1000" b="1" dirty="0"/>
              <a:t> date: 29 March 2023.</a:t>
            </a:r>
            <a:br>
              <a:rPr lang="en-GB" sz="1000" dirty="0"/>
            </a:br>
            <a:r>
              <a:rPr lang="en-GB" dirty="0"/>
              <a:t>CAPOX, capecitabine + oxaliplatin; CI, confidence interval; CPS, combined positive score; CR, complete response; DOR, duration of response; FP, 5-fluorouracil + cisplatin, IA, interim analysis; ORR, objective response rate; </a:t>
            </a:r>
            <a:br>
              <a:rPr lang="en-GB" dirty="0"/>
            </a:br>
            <a:r>
              <a:rPr lang="en-GB" dirty="0"/>
              <a:t>PD-L1, programmed death ligand-1; </a:t>
            </a:r>
            <a:r>
              <a:rPr lang="en-GB" sz="800" dirty="0">
                <a:cs typeface="Helvetica" panose="020B0604020202020204" pitchFamily="34" charset="0"/>
              </a:rPr>
              <a:t>PI, prescribing information; PR, partial response.</a:t>
            </a:r>
            <a:br>
              <a:rPr lang="en-GB" dirty="0"/>
            </a:br>
            <a:r>
              <a:rPr lang="en-GB" dirty="0" err="1"/>
              <a:t>Janjigian</a:t>
            </a:r>
            <a:r>
              <a:rPr lang="en-GB" dirty="0"/>
              <a:t> YY et al. </a:t>
            </a:r>
            <a:r>
              <a:rPr lang="en-GB" i="1" dirty="0"/>
              <a:t>Lancet </a:t>
            </a:r>
            <a:r>
              <a:rPr lang="en-GB" dirty="0"/>
              <a:t>2023;402:2197–2208 (plus supplementary appendix).</a:t>
            </a:r>
          </a:p>
        </p:txBody>
      </p:sp>
      <p:sp>
        <p:nvSpPr>
          <p:cNvPr id="12" name="TextBox 11">
            <a:extLst>
              <a:ext uri="{FF2B5EF4-FFF2-40B4-BE49-F238E27FC236}">
                <a16:creationId xmlns:a16="http://schemas.microsoft.com/office/drawing/2014/main" id="{73AF76B0-7E70-5336-8C90-1DFC6E14AA78}"/>
              </a:ext>
            </a:extLst>
          </p:cNvPr>
          <p:cNvSpPr txBox="1"/>
          <p:nvPr/>
        </p:nvSpPr>
        <p:spPr>
          <a:xfrm>
            <a:off x="3496022" y="2454639"/>
            <a:ext cx="1890096" cy="461665"/>
          </a:xfrm>
          <a:prstGeom prst="rect">
            <a:avLst/>
          </a:prstGeom>
          <a:noFill/>
        </p:spPr>
        <p:txBody>
          <a:bodyPr wrap="square" rtlCol="0">
            <a:spAutoFit/>
          </a:bodyPr>
          <a:lstStyle>
            <a:defPPr>
              <a:defRPr lang="en-US"/>
            </a:defPPr>
            <a:lvl1pPr indent="0" algn="ctr">
              <a:buFont typeface="Arial" panose="020B0604020202020204" pitchFamily="34" charset="0"/>
              <a:buNone/>
              <a:defRPr sz="1200">
                <a:solidFill>
                  <a:srgbClr val="58595B"/>
                </a:solidFill>
                <a:latin typeface="Arial  "/>
              </a:defRPr>
            </a:lvl1pPr>
          </a:lstStyle>
          <a:p>
            <a:r>
              <a:rPr lang="en-GB" b="1">
                <a:solidFill>
                  <a:srgbClr val="475358"/>
                </a:solidFill>
              </a:rPr>
              <a:t>58.4% ORR</a:t>
            </a:r>
          </a:p>
          <a:p>
            <a:r>
              <a:rPr lang="en-GB">
                <a:solidFill>
                  <a:srgbClr val="475358"/>
                </a:solidFill>
              </a:rPr>
              <a:t>(95% CI: 52.6–64.1)</a:t>
            </a:r>
          </a:p>
        </p:txBody>
      </p:sp>
      <p:sp>
        <p:nvSpPr>
          <p:cNvPr id="13" name="TextBox 12">
            <a:extLst>
              <a:ext uri="{FF2B5EF4-FFF2-40B4-BE49-F238E27FC236}">
                <a16:creationId xmlns:a16="http://schemas.microsoft.com/office/drawing/2014/main" id="{36DD0C56-36EC-FEA3-8EFB-72D80F171407}"/>
              </a:ext>
            </a:extLst>
          </p:cNvPr>
          <p:cNvSpPr txBox="1"/>
          <p:nvPr/>
        </p:nvSpPr>
        <p:spPr>
          <a:xfrm>
            <a:off x="1244865" y="1751604"/>
            <a:ext cx="2024140" cy="461665"/>
          </a:xfrm>
          <a:prstGeom prst="rect">
            <a:avLst/>
          </a:prstGeom>
          <a:noFill/>
        </p:spPr>
        <p:txBody>
          <a:bodyPr wrap="square" rtlCol="0">
            <a:spAutoFit/>
          </a:bodyPr>
          <a:lstStyle>
            <a:defPPr>
              <a:defRPr lang="en-US"/>
            </a:defPPr>
            <a:lvl1pPr marL="285750" indent="-285750">
              <a:buFont typeface="Arial" panose="020B0604020202020204" pitchFamily="34" charset="0"/>
              <a:buChar char="•"/>
              <a:defRPr sz="1600">
                <a:solidFill>
                  <a:srgbClr val="58595B"/>
                </a:solidFill>
                <a:latin typeface="Arial  "/>
              </a:defRPr>
            </a:lvl1pPr>
          </a:lstStyle>
          <a:p>
            <a:pPr marL="0" indent="0" algn="ctr">
              <a:buNone/>
            </a:pPr>
            <a:r>
              <a:rPr lang="en-GB" sz="1200" b="1">
                <a:solidFill>
                  <a:srgbClr val="475358"/>
                </a:solidFill>
              </a:rPr>
              <a:t>73.2% ORR</a:t>
            </a:r>
            <a:br>
              <a:rPr lang="en-GB" sz="1200" b="1">
                <a:solidFill>
                  <a:srgbClr val="475358"/>
                </a:solidFill>
              </a:rPr>
            </a:br>
            <a:r>
              <a:rPr lang="en-GB" sz="1200">
                <a:solidFill>
                  <a:srgbClr val="475358"/>
                </a:solidFill>
              </a:rPr>
              <a:t>(95% CI: 67.7–78.1)</a:t>
            </a:r>
            <a:endParaRPr lang="en-GB" sz="1200" b="1">
              <a:solidFill>
                <a:srgbClr val="475358"/>
              </a:solidFill>
            </a:endParaRPr>
          </a:p>
        </p:txBody>
      </p:sp>
      <p:grpSp>
        <p:nvGrpSpPr>
          <p:cNvPr id="15" name="Group 14">
            <a:extLst>
              <a:ext uri="{FF2B5EF4-FFF2-40B4-BE49-F238E27FC236}">
                <a16:creationId xmlns:a16="http://schemas.microsoft.com/office/drawing/2014/main" id="{3395BC24-7399-CB60-00B2-79C6DF30E389}"/>
              </a:ext>
            </a:extLst>
          </p:cNvPr>
          <p:cNvGrpSpPr/>
          <p:nvPr/>
        </p:nvGrpSpPr>
        <p:grpSpPr>
          <a:xfrm>
            <a:off x="10371788" y="6441449"/>
            <a:ext cx="1087453" cy="276999"/>
            <a:chOff x="10643033" y="6091386"/>
            <a:chExt cx="1087453" cy="276999"/>
          </a:xfrm>
        </p:grpSpPr>
        <p:sp>
          <p:nvSpPr>
            <p:cNvPr id="16" name="TextBox 15">
              <a:extLst>
                <a:ext uri="{FF2B5EF4-FFF2-40B4-BE49-F238E27FC236}">
                  <a16:creationId xmlns:a16="http://schemas.microsoft.com/office/drawing/2014/main" id="{98E6F7E6-68AF-61CA-897B-837020D800C0}"/>
                </a:ext>
              </a:extLst>
            </p:cNvPr>
            <p:cNvSpPr txBox="1"/>
            <p:nvPr/>
          </p:nvSpPr>
          <p:spPr>
            <a:xfrm>
              <a:off x="10643033" y="6091386"/>
              <a:ext cx="596638" cy="276999"/>
            </a:xfrm>
            <a:prstGeom prst="rect">
              <a:avLst/>
            </a:prstGeom>
            <a:noFill/>
          </p:spPr>
          <p:txBody>
            <a:bodyPr wrap="none" rtlCol="0">
              <a:spAutoFit/>
            </a:bodyPr>
            <a:lstStyle/>
            <a:p>
              <a:r>
                <a:rPr lang="en-GB" sz="1200">
                  <a:solidFill>
                    <a:srgbClr val="639F59"/>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GB PI</a:t>
              </a:r>
              <a:endParaRPr lang="en-GB" sz="1200">
                <a:solidFill>
                  <a:srgbClr val="639F59"/>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53498F9A-591D-6E4A-3D3A-BCA9741C4EEE}"/>
                </a:ext>
              </a:extLst>
            </p:cNvPr>
            <p:cNvSpPr txBox="1"/>
            <p:nvPr/>
          </p:nvSpPr>
          <p:spPr>
            <a:xfrm>
              <a:off x="11202777" y="6091386"/>
              <a:ext cx="527709" cy="276999"/>
            </a:xfrm>
            <a:prstGeom prst="rect">
              <a:avLst/>
            </a:prstGeom>
            <a:noFill/>
          </p:spPr>
          <p:txBody>
            <a:bodyPr wrap="none" rtlCol="0">
              <a:spAutoFit/>
            </a:bodyPr>
            <a:lstStyle/>
            <a:p>
              <a:r>
                <a:rPr lang="en-GB" sz="1200">
                  <a:solidFill>
                    <a:srgbClr val="639F59"/>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NI PI</a:t>
              </a:r>
              <a:endParaRPr lang="en-GB" sz="1200">
                <a:solidFill>
                  <a:srgbClr val="639F59"/>
                </a:solidFill>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B3585717-3B48-D999-A884-06ECC20D2F05}"/>
              </a:ext>
            </a:extLst>
          </p:cNvPr>
          <p:cNvGrpSpPr/>
          <p:nvPr/>
        </p:nvGrpSpPr>
        <p:grpSpPr>
          <a:xfrm>
            <a:off x="11530941" y="6153449"/>
            <a:ext cx="576000" cy="576000"/>
            <a:chOff x="8680178" y="917741"/>
            <a:chExt cx="352645" cy="350678"/>
          </a:xfrm>
        </p:grpSpPr>
        <p:sp>
          <p:nvSpPr>
            <p:cNvPr id="19" name="Oval 18">
              <a:hlinkClick r:id="rId5" action="ppaction://hlinksldjump"/>
              <a:extLst>
                <a:ext uri="{FF2B5EF4-FFF2-40B4-BE49-F238E27FC236}">
                  <a16:creationId xmlns:a16="http://schemas.microsoft.com/office/drawing/2014/main" id="{59720C0B-4EA5-6AB6-113E-F42AC0A5A44F}"/>
                </a:ext>
              </a:extLst>
            </p:cNvPr>
            <p:cNvSpPr/>
            <p:nvPr/>
          </p:nvSpPr>
          <p:spPr>
            <a:xfrm flipH="1">
              <a:off x="8680178" y="917741"/>
              <a:ext cx="352645" cy="350678"/>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267"/>
            </a:p>
          </p:txBody>
        </p:sp>
        <p:pic>
          <p:nvPicPr>
            <p:cNvPr id="20" name="Graphic 19" descr="Home">
              <a:hlinkClick r:id="rId5" action="ppaction://hlinksldjump"/>
              <a:extLst>
                <a:ext uri="{FF2B5EF4-FFF2-40B4-BE49-F238E27FC236}">
                  <a16:creationId xmlns:a16="http://schemas.microsoft.com/office/drawing/2014/main" id="{3AC72CE2-A532-0D2A-5BD9-9EC2927ADFB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721168" y="943594"/>
              <a:ext cx="270664" cy="270664"/>
            </a:xfrm>
            <a:prstGeom prst="rect">
              <a:avLst/>
            </a:prstGeom>
          </p:spPr>
        </p:pic>
      </p:grpSp>
      <p:sp>
        <p:nvSpPr>
          <p:cNvPr id="21" name="Rectangle 20">
            <a:extLst>
              <a:ext uri="{FF2B5EF4-FFF2-40B4-BE49-F238E27FC236}">
                <a16:creationId xmlns:a16="http://schemas.microsoft.com/office/drawing/2014/main" id="{ABC44E2A-CEAC-F729-0037-B10791996F05}"/>
              </a:ext>
            </a:extLst>
          </p:cNvPr>
          <p:cNvSpPr/>
          <p:nvPr/>
        </p:nvSpPr>
        <p:spPr>
          <a:xfrm>
            <a:off x="3686659" y="6076926"/>
            <a:ext cx="2283373" cy="230832"/>
          </a:xfrm>
          <a:prstGeom prst="rect">
            <a:avLst/>
          </a:prstGeom>
        </p:spPr>
        <p:txBody>
          <a:bodyPr wrap="square">
            <a:spAutoFit/>
          </a:bodyPr>
          <a:lstStyle/>
          <a:p>
            <a:pPr algn="r"/>
            <a:r>
              <a:rPr lang="en-GB" sz="900" dirty="0">
                <a:solidFill>
                  <a:srgbClr val="475358"/>
                </a:solidFill>
                <a:latin typeface="Arial  "/>
              </a:rPr>
              <a:t>Adapted from </a:t>
            </a:r>
            <a:r>
              <a:rPr lang="en-GB" sz="900" dirty="0" err="1">
                <a:solidFill>
                  <a:srgbClr val="475358"/>
                </a:solidFill>
                <a:latin typeface="Arial  "/>
              </a:rPr>
              <a:t>Janjigian</a:t>
            </a:r>
            <a:r>
              <a:rPr lang="en-GB" sz="900" dirty="0">
                <a:solidFill>
                  <a:srgbClr val="475358"/>
                </a:solidFill>
                <a:latin typeface="Arial  "/>
              </a:rPr>
              <a:t> YY et al. 2023.</a:t>
            </a:r>
          </a:p>
        </p:txBody>
      </p:sp>
      <p:sp>
        <p:nvSpPr>
          <p:cNvPr id="11" name="TextBox 10">
            <a:extLst>
              <a:ext uri="{FF2B5EF4-FFF2-40B4-BE49-F238E27FC236}">
                <a16:creationId xmlns:a16="http://schemas.microsoft.com/office/drawing/2014/main" id="{657E6181-1225-FC7A-C8F1-79A4DCFE39C0}"/>
              </a:ext>
            </a:extLst>
          </p:cNvPr>
          <p:cNvSpPr txBox="1"/>
          <p:nvPr/>
        </p:nvSpPr>
        <p:spPr>
          <a:xfrm>
            <a:off x="1662520" y="4195358"/>
            <a:ext cx="2024140" cy="461665"/>
          </a:xfrm>
          <a:prstGeom prst="rect">
            <a:avLst/>
          </a:prstGeom>
          <a:noFill/>
        </p:spPr>
        <p:txBody>
          <a:bodyPr wrap="square" rtlCol="0">
            <a:spAutoFit/>
          </a:bodyPr>
          <a:lstStyle>
            <a:defPPr>
              <a:defRPr lang="en-US"/>
            </a:defPPr>
            <a:lvl1pPr marL="285750" indent="-285750">
              <a:buFont typeface="Arial" panose="020B0604020202020204" pitchFamily="34" charset="0"/>
              <a:buChar char="•"/>
              <a:defRPr sz="1600">
                <a:solidFill>
                  <a:srgbClr val="58595B"/>
                </a:solidFill>
                <a:latin typeface="Arial  "/>
              </a:defRPr>
            </a:lvl1pPr>
          </a:lstStyle>
          <a:p>
            <a:pPr marL="0" indent="0" algn="ctr">
              <a:buNone/>
            </a:pPr>
            <a:r>
              <a:rPr lang="en-GB" sz="1200" b="1">
                <a:solidFill>
                  <a:schemeClr val="bg1"/>
                </a:solidFill>
              </a:rPr>
              <a:t>56.7% PR</a:t>
            </a:r>
            <a:br>
              <a:rPr lang="en-GB" sz="1200" b="1">
                <a:solidFill>
                  <a:schemeClr val="bg1"/>
                </a:solidFill>
              </a:rPr>
            </a:br>
            <a:r>
              <a:rPr lang="en-GB" sz="1200">
                <a:solidFill>
                  <a:schemeClr val="bg1"/>
                </a:solidFill>
              </a:rPr>
              <a:t>(n=169)</a:t>
            </a:r>
          </a:p>
        </p:txBody>
      </p:sp>
      <p:sp>
        <p:nvSpPr>
          <p:cNvPr id="22" name="TextBox 21">
            <a:extLst>
              <a:ext uri="{FF2B5EF4-FFF2-40B4-BE49-F238E27FC236}">
                <a16:creationId xmlns:a16="http://schemas.microsoft.com/office/drawing/2014/main" id="{CF0A7C01-763F-4589-84FB-A10348B6B74C}"/>
              </a:ext>
            </a:extLst>
          </p:cNvPr>
          <p:cNvSpPr txBox="1"/>
          <p:nvPr/>
        </p:nvSpPr>
        <p:spPr>
          <a:xfrm>
            <a:off x="3361978" y="4195358"/>
            <a:ext cx="2024140" cy="461665"/>
          </a:xfrm>
          <a:prstGeom prst="rect">
            <a:avLst/>
          </a:prstGeom>
          <a:noFill/>
        </p:spPr>
        <p:txBody>
          <a:bodyPr wrap="square" rtlCol="0">
            <a:spAutoFit/>
          </a:bodyPr>
          <a:lstStyle>
            <a:defPPr>
              <a:defRPr lang="en-US"/>
            </a:defPPr>
            <a:lvl1pPr marL="285750" indent="-285750">
              <a:buFont typeface="Arial" panose="020B0604020202020204" pitchFamily="34" charset="0"/>
              <a:buChar char="•"/>
              <a:defRPr sz="1600">
                <a:solidFill>
                  <a:srgbClr val="58595B"/>
                </a:solidFill>
                <a:latin typeface="Arial  "/>
              </a:defRPr>
            </a:lvl1pPr>
          </a:lstStyle>
          <a:p>
            <a:pPr marL="0" indent="0" algn="ctr">
              <a:buNone/>
            </a:pPr>
            <a:r>
              <a:rPr lang="en-GB" sz="1200" b="1">
                <a:solidFill>
                  <a:schemeClr val="bg1"/>
                </a:solidFill>
              </a:rPr>
              <a:t>48.3% PR</a:t>
            </a:r>
            <a:br>
              <a:rPr lang="en-GB" sz="1200" b="1">
                <a:solidFill>
                  <a:schemeClr val="bg1"/>
                </a:solidFill>
              </a:rPr>
            </a:br>
            <a:r>
              <a:rPr lang="en-GB" sz="1200">
                <a:solidFill>
                  <a:schemeClr val="bg1"/>
                </a:solidFill>
              </a:rPr>
              <a:t>(n=143)</a:t>
            </a:r>
            <a:endParaRPr lang="en-GB" sz="1200" b="1">
              <a:solidFill>
                <a:schemeClr val="bg1"/>
              </a:solidFill>
            </a:endParaRPr>
          </a:p>
        </p:txBody>
      </p:sp>
      <p:graphicFrame>
        <p:nvGraphicFramePr>
          <p:cNvPr id="23" name="Chart 22">
            <a:extLst>
              <a:ext uri="{FF2B5EF4-FFF2-40B4-BE49-F238E27FC236}">
                <a16:creationId xmlns:a16="http://schemas.microsoft.com/office/drawing/2014/main" id="{D2C91F95-CC18-872F-5D33-22650101ED84}"/>
              </a:ext>
            </a:extLst>
          </p:cNvPr>
          <p:cNvGraphicFramePr/>
          <p:nvPr>
            <p:extLst>
              <p:ext uri="{D42A27DB-BD31-4B8C-83A1-F6EECF244321}">
                <p14:modId xmlns:p14="http://schemas.microsoft.com/office/powerpoint/2010/main" val="3229321578"/>
              </p:ext>
            </p:extLst>
          </p:nvPr>
        </p:nvGraphicFramePr>
        <p:xfrm>
          <a:off x="794280" y="1742171"/>
          <a:ext cx="4906433" cy="4286565"/>
        </p:xfrm>
        <a:graphic>
          <a:graphicData uri="http://schemas.openxmlformats.org/drawingml/2006/chart">
            <c:chart xmlns:c="http://schemas.openxmlformats.org/drawingml/2006/chart" xmlns:r="http://schemas.openxmlformats.org/officeDocument/2006/relationships" r:id="rId8"/>
          </a:graphicData>
        </a:graphic>
      </p:graphicFrame>
      <p:sp>
        <p:nvSpPr>
          <p:cNvPr id="28" name="TextBox 27">
            <a:extLst>
              <a:ext uri="{FF2B5EF4-FFF2-40B4-BE49-F238E27FC236}">
                <a16:creationId xmlns:a16="http://schemas.microsoft.com/office/drawing/2014/main" id="{7E6EFD16-1771-3B24-49FD-6D5A6A24B806}"/>
              </a:ext>
            </a:extLst>
          </p:cNvPr>
          <p:cNvSpPr txBox="1"/>
          <p:nvPr/>
        </p:nvSpPr>
        <p:spPr>
          <a:xfrm>
            <a:off x="1521113" y="2349143"/>
            <a:ext cx="1490611" cy="461665"/>
          </a:xfrm>
          <a:prstGeom prst="rect">
            <a:avLst/>
          </a:prstGeom>
          <a:noFill/>
        </p:spPr>
        <p:txBody>
          <a:bodyPr wrap="square" rtlCol="0">
            <a:spAutoFit/>
          </a:bodyPr>
          <a:lstStyle>
            <a:defPPr>
              <a:defRPr lang="en-US"/>
            </a:defPPr>
            <a:lvl1pPr indent="0" algn="ctr">
              <a:buFont typeface="Arial" panose="020B0604020202020204" pitchFamily="34" charset="0"/>
              <a:buNone/>
              <a:defRPr sz="1200" b="1">
                <a:solidFill>
                  <a:srgbClr val="475358"/>
                </a:solidFill>
                <a:latin typeface="Arial  "/>
              </a:defRPr>
            </a:lvl1pPr>
          </a:lstStyle>
          <a:p>
            <a:r>
              <a:rPr lang="en-GB">
                <a:solidFill>
                  <a:schemeClr val="bg1"/>
                </a:solidFill>
              </a:rPr>
              <a:t>16.4% CR</a:t>
            </a:r>
          </a:p>
          <a:p>
            <a:r>
              <a:rPr lang="en-GB">
                <a:solidFill>
                  <a:schemeClr val="bg1"/>
                </a:solidFill>
              </a:rPr>
              <a:t> (n=49)</a:t>
            </a:r>
          </a:p>
        </p:txBody>
      </p:sp>
      <p:sp>
        <p:nvSpPr>
          <p:cNvPr id="30" name="TextBox 29">
            <a:extLst>
              <a:ext uri="{FF2B5EF4-FFF2-40B4-BE49-F238E27FC236}">
                <a16:creationId xmlns:a16="http://schemas.microsoft.com/office/drawing/2014/main" id="{33E61E37-F20E-AE79-A310-F631A72A09D3}"/>
              </a:ext>
            </a:extLst>
          </p:cNvPr>
          <p:cNvSpPr txBox="1"/>
          <p:nvPr/>
        </p:nvSpPr>
        <p:spPr>
          <a:xfrm>
            <a:off x="3686660" y="2876922"/>
            <a:ext cx="1472482" cy="461665"/>
          </a:xfrm>
          <a:prstGeom prst="rect">
            <a:avLst/>
          </a:prstGeom>
          <a:noFill/>
        </p:spPr>
        <p:txBody>
          <a:bodyPr wrap="square" rtlCol="0">
            <a:spAutoFit/>
          </a:bodyPr>
          <a:lstStyle>
            <a:defPPr>
              <a:defRPr lang="en-US"/>
            </a:defPPr>
            <a:lvl1pPr indent="0" algn="ctr">
              <a:buFont typeface="Arial" panose="020B0604020202020204" pitchFamily="34" charset="0"/>
              <a:buNone/>
              <a:defRPr sz="1200" b="1">
                <a:solidFill>
                  <a:srgbClr val="475358"/>
                </a:solidFill>
                <a:latin typeface="Arial  "/>
              </a:defRPr>
            </a:lvl1pPr>
          </a:lstStyle>
          <a:p>
            <a:r>
              <a:rPr lang="en-GB">
                <a:solidFill>
                  <a:schemeClr val="bg1"/>
                </a:solidFill>
              </a:rPr>
              <a:t>10.1% CR</a:t>
            </a:r>
          </a:p>
          <a:p>
            <a:r>
              <a:rPr lang="en-GB">
                <a:solidFill>
                  <a:schemeClr val="bg1"/>
                </a:solidFill>
              </a:rPr>
              <a:t> (n=30)</a:t>
            </a:r>
          </a:p>
        </p:txBody>
      </p:sp>
      <p:sp>
        <p:nvSpPr>
          <p:cNvPr id="31" name="TextBox 30">
            <a:extLst>
              <a:ext uri="{FF2B5EF4-FFF2-40B4-BE49-F238E27FC236}">
                <a16:creationId xmlns:a16="http://schemas.microsoft.com/office/drawing/2014/main" id="{C157B5FA-1165-AC45-EC0F-5A030653E64E}"/>
              </a:ext>
            </a:extLst>
          </p:cNvPr>
          <p:cNvSpPr txBox="1"/>
          <p:nvPr/>
        </p:nvSpPr>
        <p:spPr>
          <a:xfrm>
            <a:off x="1254349" y="4117737"/>
            <a:ext cx="2024140" cy="461665"/>
          </a:xfrm>
          <a:prstGeom prst="rect">
            <a:avLst/>
          </a:prstGeom>
          <a:noFill/>
        </p:spPr>
        <p:txBody>
          <a:bodyPr wrap="square" rtlCol="0">
            <a:spAutoFit/>
          </a:bodyPr>
          <a:lstStyle>
            <a:defPPr>
              <a:defRPr lang="en-US"/>
            </a:defPPr>
            <a:lvl1pPr marL="285750" indent="-285750">
              <a:buFont typeface="Arial" panose="020B0604020202020204" pitchFamily="34" charset="0"/>
              <a:buChar char="•"/>
              <a:defRPr sz="1600">
                <a:solidFill>
                  <a:srgbClr val="58595B"/>
                </a:solidFill>
                <a:latin typeface="Arial  "/>
              </a:defRPr>
            </a:lvl1pPr>
          </a:lstStyle>
          <a:p>
            <a:pPr marL="0" indent="0" algn="ctr">
              <a:buNone/>
            </a:pPr>
            <a:r>
              <a:rPr lang="en-GB" sz="1200" b="1">
                <a:solidFill>
                  <a:schemeClr val="bg1"/>
                </a:solidFill>
              </a:rPr>
              <a:t>56.7% PR</a:t>
            </a:r>
            <a:br>
              <a:rPr lang="en-GB" sz="1200" b="1">
                <a:solidFill>
                  <a:schemeClr val="bg1"/>
                </a:solidFill>
              </a:rPr>
            </a:br>
            <a:r>
              <a:rPr lang="en-GB" sz="1200">
                <a:solidFill>
                  <a:schemeClr val="bg1"/>
                </a:solidFill>
              </a:rPr>
              <a:t>(n=169)</a:t>
            </a:r>
          </a:p>
        </p:txBody>
      </p:sp>
      <p:sp>
        <p:nvSpPr>
          <p:cNvPr id="32" name="TextBox 31">
            <a:extLst>
              <a:ext uri="{FF2B5EF4-FFF2-40B4-BE49-F238E27FC236}">
                <a16:creationId xmlns:a16="http://schemas.microsoft.com/office/drawing/2014/main" id="{AB4EF32E-8960-A14B-7095-5A794882F057}"/>
              </a:ext>
            </a:extLst>
          </p:cNvPr>
          <p:cNvSpPr txBox="1"/>
          <p:nvPr/>
        </p:nvSpPr>
        <p:spPr>
          <a:xfrm>
            <a:off x="3429000" y="4171477"/>
            <a:ext cx="2024140" cy="461665"/>
          </a:xfrm>
          <a:prstGeom prst="rect">
            <a:avLst/>
          </a:prstGeom>
          <a:noFill/>
        </p:spPr>
        <p:txBody>
          <a:bodyPr wrap="square" rtlCol="0">
            <a:spAutoFit/>
          </a:bodyPr>
          <a:lstStyle>
            <a:defPPr>
              <a:defRPr lang="en-US"/>
            </a:defPPr>
            <a:lvl1pPr marL="285750" indent="-285750">
              <a:buFont typeface="Arial" panose="020B0604020202020204" pitchFamily="34" charset="0"/>
              <a:buChar char="•"/>
              <a:defRPr sz="1600">
                <a:solidFill>
                  <a:srgbClr val="58595B"/>
                </a:solidFill>
                <a:latin typeface="Arial  "/>
              </a:defRPr>
            </a:lvl1pPr>
          </a:lstStyle>
          <a:p>
            <a:pPr marL="0" indent="0" algn="ctr">
              <a:buNone/>
            </a:pPr>
            <a:r>
              <a:rPr lang="en-GB" sz="1200" b="1">
                <a:solidFill>
                  <a:schemeClr val="bg1"/>
                </a:solidFill>
              </a:rPr>
              <a:t>48.3% PR</a:t>
            </a:r>
            <a:br>
              <a:rPr lang="en-GB" sz="1200" b="1">
                <a:solidFill>
                  <a:schemeClr val="bg1"/>
                </a:solidFill>
              </a:rPr>
            </a:br>
            <a:r>
              <a:rPr lang="en-GB" sz="1200">
                <a:solidFill>
                  <a:schemeClr val="bg1"/>
                </a:solidFill>
              </a:rPr>
              <a:t>(n=143)</a:t>
            </a:r>
            <a:endParaRPr lang="en-GB" sz="1200" b="1">
              <a:solidFill>
                <a:schemeClr val="bg1"/>
              </a:solidFill>
            </a:endParaRPr>
          </a:p>
        </p:txBody>
      </p:sp>
      <p:sp>
        <p:nvSpPr>
          <p:cNvPr id="5" name="TextBox 4">
            <a:extLst>
              <a:ext uri="{FF2B5EF4-FFF2-40B4-BE49-F238E27FC236}">
                <a16:creationId xmlns:a16="http://schemas.microsoft.com/office/drawing/2014/main" id="{75B8B2EE-1128-57BE-18FD-2A70C763F9CE}"/>
              </a:ext>
            </a:extLst>
          </p:cNvPr>
          <p:cNvSpPr txBox="1"/>
          <p:nvPr/>
        </p:nvSpPr>
        <p:spPr>
          <a:xfrm>
            <a:off x="1823656" y="5882896"/>
            <a:ext cx="885524" cy="276999"/>
          </a:xfrm>
          <a:prstGeom prst="rect">
            <a:avLst/>
          </a:prstGeom>
          <a:noFill/>
        </p:spPr>
        <p:txBody>
          <a:bodyPr wrap="square" rtlCol="0">
            <a:spAutoFit/>
          </a:bodyPr>
          <a:lstStyle/>
          <a:p>
            <a:r>
              <a:rPr lang="en-GB" sz="1200">
                <a:solidFill>
                  <a:schemeClr val="bg2">
                    <a:lumMod val="50000"/>
                  </a:schemeClr>
                </a:solidFill>
              </a:rPr>
              <a:t>n=298</a:t>
            </a:r>
          </a:p>
        </p:txBody>
      </p:sp>
      <p:sp>
        <p:nvSpPr>
          <p:cNvPr id="6" name="TextBox 5">
            <a:extLst>
              <a:ext uri="{FF2B5EF4-FFF2-40B4-BE49-F238E27FC236}">
                <a16:creationId xmlns:a16="http://schemas.microsoft.com/office/drawing/2014/main" id="{2049B466-329A-95A5-0FEB-C3CCB021C1B8}"/>
              </a:ext>
            </a:extLst>
          </p:cNvPr>
          <p:cNvSpPr txBox="1"/>
          <p:nvPr/>
        </p:nvSpPr>
        <p:spPr>
          <a:xfrm>
            <a:off x="4099182" y="5879356"/>
            <a:ext cx="885524" cy="276999"/>
          </a:xfrm>
          <a:prstGeom prst="rect">
            <a:avLst/>
          </a:prstGeom>
          <a:noFill/>
        </p:spPr>
        <p:txBody>
          <a:bodyPr wrap="square" rtlCol="0">
            <a:spAutoFit/>
          </a:bodyPr>
          <a:lstStyle/>
          <a:p>
            <a:r>
              <a:rPr lang="en-GB" sz="1200">
                <a:solidFill>
                  <a:schemeClr val="bg2">
                    <a:lumMod val="50000"/>
                  </a:schemeClr>
                </a:solidFill>
              </a:rPr>
              <a:t>n=296</a:t>
            </a:r>
          </a:p>
        </p:txBody>
      </p:sp>
      <p:graphicFrame>
        <p:nvGraphicFramePr>
          <p:cNvPr id="7" name="Table 6">
            <a:extLst>
              <a:ext uri="{FF2B5EF4-FFF2-40B4-BE49-F238E27FC236}">
                <a16:creationId xmlns:a16="http://schemas.microsoft.com/office/drawing/2014/main" id="{A5915AFF-9821-26B1-D8A5-7371A821B818}"/>
              </a:ext>
            </a:extLst>
          </p:cNvPr>
          <p:cNvGraphicFramePr>
            <a:graphicFrameLocks noGrp="1"/>
          </p:cNvGraphicFramePr>
          <p:nvPr>
            <p:extLst>
              <p:ext uri="{D42A27DB-BD31-4B8C-83A1-F6EECF244321}">
                <p14:modId xmlns:p14="http://schemas.microsoft.com/office/powerpoint/2010/main" val="3381310757"/>
              </p:ext>
            </p:extLst>
          </p:nvPr>
        </p:nvGraphicFramePr>
        <p:xfrm>
          <a:off x="5920681" y="2218700"/>
          <a:ext cx="5274705" cy="1225228"/>
        </p:xfrm>
        <a:graphic>
          <a:graphicData uri="http://schemas.openxmlformats.org/drawingml/2006/table">
            <a:tbl>
              <a:tblPr firstRow="1" bandRow="1"/>
              <a:tblGrid>
                <a:gridCol w="2322923">
                  <a:extLst>
                    <a:ext uri="{9D8B030D-6E8A-4147-A177-3AD203B41FA5}">
                      <a16:colId xmlns:a16="http://schemas.microsoft.com/office/drawing/2014/main" val="20000"/>
                    </a:ext>
                  </a:extLst>
                </a:gridCol>
                <a:gridCol w="1475891">
                  <a:extLst>
                    <a:ext uri="{9D8B030D-6E8A-4147-A177-3AD203B41FA5}">
                      <a16:colId xmlns:a16="http://schemas.microsoft.com/office/drawing/2014/main" val="1249733497"/>
                    </a:ext>
                  </a:extLst>
                </a:gridCol>
                <a:gridCol w="1475891">
                  <a:extLst>
                    <a:ext uri="{9D8B030D-6E8A-4147-A177-3AD203B41FA5}">
                      <a16:colId xmlns:a16="http://schemas.microsoft.com/office/drawing/2014/main" val="578336078"/>
                    </a:ext>
                  </a:extLst>
                </a:gridCol>
              </a:tblGrid>
              <a:tr h="613653">
                <a:tc>
                  <a:txBody>
                    <a:bodyPr/>
                    <a:lstStyle>
                      <a:lvl1pPr marL="0" algn="l" defTabSz="609585" rtl="0" eaLnBrk="1" latinLnBrk="0" hangingPunct="1">
                        <a:defRPr sz="2400" b="1" kern="1200">
                          <a:solidFill>
                            <a:schemeClr val="lt1"/>
                          </a:solidFill>
                          <a:latin typeface="Arial"/>
                        </a:defRPr>
                      </a:lvl1pPr>
                      <a:lvl2pPr marL="609585" algn="l" defTabSz="609585" rtl="0" eaLnBrk="1" latinLnBrk="0" hangingPunct="1">
                        <a:defRPr sz="2400" b="1" kern="1200">
                          <a:solidFill>
                            <a:schemeClr val="lt1"/>
                          </a:solidFill>
                          <a:latin typeface="Arial"/>
                        </a:defRPr>
                      </a:lvl2pPr>
                      <a:lvl3pPr marL="1219170" algn="l" defTabSz="609585" rtl="0" eaLnBrk="1" latinLnBrk="0" hangingPunct="1">
                        <a:defRPr sz="2400" b="1" kern="1200">
                          <a:solidFill>
                            <a:schemeClr val="lt1"/>
                          </a:solidFill>
                          <a:latin typeface="Arial"/>
                        </a:defRPr>
                      </a:lvl3pPr>
                      <a:lvl4pPr marL="1828754" algn="l" defTabSz="609585" rtl="0" eaLnBrk="1" latinLnBrk="0" hangingPunct="1">
                        <a:defRPr sz="2400" b="1" kern="1200">
                          <a:solidFill>
                            <a:schemeClr val="lt1"/>
                          </a:solidFill>
                          <a:latin typeface="Arial"/>
                        </a:defRPr>
                      </a:lvl4pPr>
                      <a:lvl5pPr marL="2438339" algn="l" defTabSz="609585" rtl="0" eaLnBrk="1" latinLnBrk="0" hangingPunct="1">
                        <a:defRPr sz="2400" b="1" kern="1200">
                          <a:solidFill>
                            <a:schemeClr val="lt1"/>
                          </a:solidFill>
                          <a:latin typeface="Arial"/>
                        </a:defRPr>
                      </a:lvl5pPr>
                      <a:lvl6pPr marL="3047924" algn="l" defTabSz="609585" rtl="0" eaLnBrk="1" latinLnBrk="0" hangingPunct="1">
                        <a:defRPr sz="2400" b="1" kern="1200">
                          <a:solidFill>
                            <a:schemeClr val="lt1"/>
                          </a:solidFill>
                          <a:latin typeface="Arial"/>
                        </a:defRPr>
                      </a:lvl6pPr>
                      <a:lvl7pPr marL="3657509" algn="l" defTabSz="609585" rtl="0" eaLnBrk="1" latinLnBrk="0" hangingPunct="1">
                        <a:defRPr sz="2400" b="1" kern="1200">
                          <a:solidFill>
                            <a:schemeClr val="lt1"/>
                          </a:solidFill>
                          <a:latin typeface="Arial"/>
                        </a:defRPr>
                      </a:lvl7pPr>
                      <a:lvl8pPr marL="4267093" algn="l" defTabSz="609585" rtl="0" eaLnBrk="1" latinLnBrk="0" hangingPunct="1">
                        <a:defRPr sz="2400" b="1" kern="1200">
                          <a:solidFill>
                            <a:schemeClr val="lt1"/>
                          </a:solidFill>
                          <a:latin typeface="Arial"/>
                        </a:defRPr>
                      </a:lvl8pPr>
                      <a:lvl9pPr marL="4876678" algn="l" defTabSz="609585" rtl="0" eaLnBrk="1" latinLnBrk="0" hangingPunct="1">
                        <a:defRPr sz="2400" b="1" kern="1200">
                          <a:solidFill>
                            <a:schemeClr val="lt1"/>
                          </a:solidFill>
                          <a:latin typeface="Arial"/>
                        </a:defRPr>
                      </a:lvl9pPr>
                    </a:lstStyle>
                    <a:p>
                      <a:pPr algn="l">
                        <a:lnSpc>
                          <a:spcPct val="80000"/>
                        </a:lnSpc>
                      </a:pPr>
                      <a:r>
                        <a:rPr lang="en-GB" sz="1200" b="1" kern="1200" baseline="0">
                          <a:solidFill>
                            <a:srgbClr val="58595B"/>
                          </a:solidFill>
                          <a:latin typeface="Arial" panose="020B0604020202020204" pitchFamily="34" charset="0"/>
                          <a:ea typeface="+mn-ea"/>
                          <a:cs typeface="Arial" panose="020B0604020202020204" pitchFamily="34" charset="0"/>
                        </a:rPr>
                        <a:t>Response duration</a:t>
                      </a:r>
                      <a:endParaRPr lang="en-GB" sz="1000" b="1" baseline="30000">
                        <a:solidFill>
                          <a:srgbClr val="404040"/>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09585" rtl="0" eaLnBrk="1" latinLnBrk="0" hangingPunct="1">
                        <a:defRPr sz="2400" b="1" kern="1200">
                          <a:solidFill>
                            <a:schemeClr val="lt1"/>
                          </a:solidFill>
                          <a:latin typeface="Arial"/>
                        </a:defRPr>
                      </a:lvl1pPr>
                      <a:lvl2pPr marL="609585" algn="l" defTabSz="609585" rtl="0" eaLnBrk="1" latinLnBrk="0" hangingPunct="1">
                        <a:defRPr sz="2400" b="1" kern="1200">
                          <a:solidFill>
                            <a:schemeClr val="lt1"/>
                          </a:solidFill>
                          <a:latin typeface="Arial"/>
                        </a:defRPr>
                      </a:lvl2pPr>
                      <a:lvl3pPr marL="1219170" algn="l" defTabSz="609585" rtl="0" eaLnBrk="1" latinLnBrk="0" hangingPunct="1">
                        <a:defRPr sz="2400" b="1" kern="1200">
                          <a:solidFill>
                            <a:schemeClr val="lt1"/>
                          </a:solidFill>
                          <a:latin typeface="Arial"/>
                        </a:defRPr>
                      </a:lvl3pPr>
                      <a:lvl4pPr marL="1828754" algn="l" defTabSz="609585" rtl="0" eaLnBrk="1" latinLnBrk="0" hangingPunct="1">
                        <a:defRPr sz="2400" b="1" kern="1200">
                          <a:solidFill>
                            <a:schemeClr val="lt1"/>
                          </a:solidFill>
                          <a:latin typeface="Arial"/>
                        </a:defRPr>
                      </a:lvl4pPr>
                      <a:lvl5pPr marL="2438339" algn="l" defTabSz="609585" rtl="0" eaLnBrk="1" latinLnBrk="0" hangingPunct="1">
                        <a:defRPr sz="2400" b="1" kern="1200">
                          <a:solidFill>
                            <a:schemeClr val="lt1"/>
                          </a:solidFill>
                          <a:latin typeface="Arial"/>
                        </a:defRPr>
                      </a:lvl5pPr>
                      <a:lvl6pPr marL="3047924" algn="l" defTabSz="609585" rtl="0" eaLnBrk="1" latinLnBrk="0" hangingPunct="1">
                        <a:defRPr sz="2400" b="1" kern="1200">
                          <a:solidFill>
                            <a:schemeClr val="lt1"/>
                          </a:solidFill>
                          <a:latin typeface="Arial"/>
                        </a:defRPr>
                      </a:lvl6pPr>
                      <a:lvl7pPr marL="3657509" algn="l" defTabSz="609585" rtl="0" eaLnBrk="1" latinLnBrk="0" hangingPunct="1">
                        <a:defRPr sz="2400" b="1" kern="1200">
                          <a:solidFill>
                            <a:schemeClr val="lt1"/>
                          </a:solidFill>
                          <a:latin typeface="Arial"/>
                        </a:defRPr>
                      </a:lvl7pPr>
                      <a:lvl8pPr marL="4267093" algn="l" defTabSz="609585" rtl="0" eaLnBrk="1" latinLnBrk="0" hangingPunct="1">
                        <a:defRPr sz="2400" b="1" kern="1200">
                          <a:solidFill>
                            <a:schemeClr val="lt1"/>
                          </a:solidFill>
                          <a:latin typeface="Arial"/>
                        </a:defRPr>
                      </a:lvl8pPr>
                      <a:lvl9pPr marL="4876678" algn="l" defTabSz="609585" rtl="0" eaLnBrk="1" latinLnBrk="0" hangingPunct="1">
                        <a:defRPr sz="2400" b="1" kern="1200">
                          <a:solidFill>
                            <a:schemeClr val="lt1"/>
                          </a:solidFill>
                          <a:latin typeface="Arial"/>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panose="020B0604020202020204" pitchFamily="34" charset="0"/>
                          <a:cs typeface="Arial" panose="020B0604020202020204" pitchFamily="34" charset="0"/>
                        </a:rPr>
                        <a:t>KEYTRUDA + FP or CAPOX </a:t>
                      </a:r>
                      <a:br>
                        <a:rPr lang="en-GB" sz="1200" b="1" kern="1200">
                          <a:solidFill>
                            <a:schemeClr val="bg1"/>
                          </a:solidFill>
                          <a:latin typeface="Arial" panose="020B0604020202020204" pitchFamily="34" charset="0"/>
                          <a:cs typeface="Arial" panose="020B0604020202020204" pitchFamily="34" charset="0"/>
                        </a:rPr>
                      </a:br>
                      <a:r>
                        <a:rPr lang="en-GB" sz="1200" b="1" kern="1200">
                          <a:solidFill>
                            <a:schemeClr val="bg1"/>
                          </a:solidFill>
                          <a:latin typeface="Arial" panose="020B0604020202020204" pitchFamily="34" charset="0"/>
                          <a:cs typeface="Arial" panose="020B0604020202020204" pitchFamily="34" charset="0"/>
                        </a:rPr>
                        <a:t>(n=298)</a:t>
                      </a:r>
                      <a:endParaRPr lang="en-GB" sz="1200" b="1" kern="1200">
                        <a:solidFill>
                          <a:schemeClr val="bg1"/>
                        </a:solidFill>
                        <a:latin typeface="Arial" panose="020B0604020202020204" pitchFamily="34" charset="0"/>
                        <a:ea typeface="+mn-ea"/>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CC04A"/>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panose="020B0604020202020204" pitchFamily="34" charset="0"/>
                          <a:ea typeface="+mn-ea"/>
                          <a:cs typeface="Arial" panose="020B0604020202020204" pitchFamily="34" charset="0"/>
                        </a:rPr>
                        <a:t>Placebo + FP </a:t>
                      </a:r>
                      <a:br>
                        <a:rPr lang="en-GB" sz="1200" b="1" kern="1200">
                          <a:solidFill>
                            <a:schemeClr val="bg1"/>
                          </a:solidFill>
                          <a:latin typeface="Arial" panose="020B0604020202020204" pitchFamily="34" charset="0"/>
                          <a:ea typeface="+mn-ea"/>
                          <a:cs typeface="Arial" panose="020B0604020202020204" pitchFamily="34" charset="0"/>
                        </a:rPr>
                      </a:br>
                      <a:r>
                        <a:rPr lang="en-GB" sz="1200" b="1" kern="1200">
                          <a:solidFill>
                            <a:schemeClr val="bg1"/>
                          </a:solidFill>
                          <a:latin typeface="Arial" panose="020B0604020202020204" pitchFamily="34" charset="0"/>
                          <a:ea typeface="+mn-ea"/>
                          <a:cs typeface="Arial" panose="020B0604020202020204" pitchFamily="34" charset="0"/>
                        </a:rPr>
                        <a:t>or CAPOX </a:t>
                      </a:r>
                      <a:br>
                        <a:rPr lang="en-GB" sz="1200" b="1" kern="1200">
                          <a:solidFill>
                            <a:schemeClr val="bg1"/>
                          </a:solidFill>
                          <a:latin typeface="Arial" panose="020B0604020202020204" pitchFamily="34" charset="0"/>
                          <a:ea typeface="+mn-ea"/>
                          <a:cs typeface="Arial" panose="020B0604020202020204" pitchFamily="34" charset="0"/>
                        </a:rPr>
                      </a:br>
                      <a:r>
                        <a:rPr lang="en-GB" sz="1200" b="1" kern="1200">
                          <a:solidFill>
                            <a:schemeClr val="bg1"/>
                          </a:solidFill>
                          <a:latin typeface="Arial" panose="020B0604020202020204" pitchFamily="34" charset="0"/>
                          <a:ea typeface="+mn-ea"/>
                          <a:cs typeface="Arial" panose="020B0604020202020204" pitchFamily="34" charset="0"/>
                        </a:rPr>
                        <a:t>(n=296)</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85858"/>
                    </a:solidFill>
                  </a:tcPr>
                </a:tc>
                <a:extLst>
                  <a:ext uri="{0D108BD9-81ED-4DB2-BD59-A6C34878D82A}">
                    <a16:rowId xmlns:a16="http://schemas.microsoft.com/office/drawing/2014/main" val="10000"/>
                  </a:ext>
                </a:extLst>
              </a:tr>
              <a:tr h="292574">
                <a:tc>
                  <a:txBody>
                    <a:bodyPr/>
                    <a:lstStyle>
                      <a:lvl1pPr marL="0" algn="l" defTabSz="609585" rtl="0" eaLnBrk="1" latinLnBrk="0" hangingPunct="1">
                        <a:defRPr sz="2400" kern="1200">
                          <a:solidFill>
                            <a:schemeClr val="dk1"/>
                          </a:solidFill>
                          <a:latin typeface="Arial"/>
                        </a:defRPr>
                      </a:lvl1pPr>
                      <a:lvl2pPr marL="609585" algn="l" defTabSz="609585" rtl="0" eaLnBrk="1" latinLnBrk="0" hangingPunct="1">
                        <a:defRPr sz="2400" kern="1200">
                          <a:solidFill>
                            <a:schemeClr val="dk1"/>
                          </a:solidFill>
                          <a:latin typeface="Arial"/>
                        </a:defRPr>
                      </a:lvl2pPr>
                      <a:lvl3pPr marL="1219170" algn="l" defTabSz="609585" rtl="0" eaLnBrk="1" latinLnBrk="0" hangingPunct="1">
                        <a:defRPr sz="2400" kern="1200">
                          <a:solidFill>
                            <a:schemeClr val="dk1"/>
                          </a:solidFill>
                          <a:latin typeface="Arial"/>
                        </a:defRPr>
                      </a:lvl3pPr>
                      <a:lvl4pPr marL="1828754" algn="l" defTabSz="609585" rtl="0" eaLnBrk="1" latinLnBrk="0" hangingPunct="1">
                        <a:defRPr sz="2400" kern="1200">
                          <a:solidFill>
                            <a:schemeClr val="dk1"/>
                          </a:solidFill>
                          <a:latin typeface="Arial"/>
                        </a:defRPr>
                      </a:lvl4pPr>
                      <a:lvl5pPr marL="2438339" algn="l" defTabSz="609585" rtl="0" eaLnBrk="1" latinLnBrk="0" hangingPunct="1">
                        <a:defRPr sz="2400" kern="1200">
                          <a:solidFill>
                            <a:schemeClr val="dk1"/>
                          </a:solidFill>
                          <a:latin typeface="Arial"/>
                        </a:defRPr>
                      </a:lvl5pPr>
                      <a:lvl6pPr marL="3047924" algn="l" defTabSz="609585" rtl="0" eaLnBrk="1" latinLnBrk="0" hangingPunct="1">
                        <a:defRPr sz="2400" kern="1200">
                          <a:solidFill>
                            <a:schemeClr val="dk1"/>
                          </a:solidFill>
                          <a:latin typeface="Arial"/>
                        </a:defRPr>
                      </a:lvl6pPr>
                      <a:lvl7pPr marL="3657509" algn="l" defTabSz="609585" rtl="0" eaLnBrk="1" latinLnBrk="0" hangingPunct="1">
                        <a:defRPr sz="2400" kern="1200">
                          <a:solidFill>
                            <a:schemeClr val="dk1"/>
                          </a:solidFill>
                          <a:latin typeface="Arial"/>
                        </a:defRPr>
                      </a:lvl7pPr>
                      <a:lvl8pPr marL="4267093" algn="l" defTabSz="609585" rtl="0" eaLnBrk="1" latinLnBrk="0" hangingPunct="1">
                        <a:defRPr sz="2400" kern="1200">
                          <a:solidFill>
                            <a:schemeClr val="dk1"/>
                          </a:solidFill>
                          <a:latin typeface="Arial"/>
                        </a:defRPr>
                      </a:lvl8pPr>
                      <a:lvl9pPr marL="4876678" algn="l" defTabSz="609585" rtl="0" eaLnBrk="1" latinLnBrk="0" hangingPunct="1">
                        <a:defRPr sz="2400" kern="1200">
                          <a:solidFill>
                            <a:schemeClr val="dk1"/>
                          </a:solidFill>
                          <a:latin typeface="Arial"/>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GB" sz="1100" b="1" baseline="0">
                          <a:solidFill>
                            <a:srgbClr val="58595B"/>
                          </a:solidFill>
                          <a:latin typeface="Arial" panose="020B0604020202020204" pitchFamily="34" charset="0"/>
                          <a:cs typeface="Arial" panose="020B0604020202020204" pitchFamily="34" charset="0"/>
                        </a:rPr>
                        <a:t>Median DOR,</a:t>
                      </a:r>
                      <a:r>
                        <a:rPr lang="en-GB" sz="1100" b="1" baseline="30000">
                          <a:solidFill>
                            <a:srgbClr val="58595B"/>
                          </a:solidFill>
                          <a:latin typeface="Arial" panose="020B0604020202020204" pitchFamily="34" charset="0"/>
                          <a:cs typeface="Arial" panose="020B0604020202020204" pitchFamily="34" charset="0"/>
                        </a:rPr>
                        <a:t> </a:t>
                      </a:r>
                      <a:r>
                        <a:rPr lang="en-GB" sz="1100" b="1" baseline="0">
                          <a:solidFill>
                            <a:srgbClr val="58595B"/>
                          </a:solidFill>
                          <a:latin typeface="Arial" panose="020B0604020202020204" pitchFamily="34" charset="0"/>
                          <a:cs typeface="Arial" panose="020B0604020202020204" pitchFamily="34" charset="0"/>
                        </a:rPr>
                        <a:t>months (95% CI)</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kern="1200">
                          <a:solidFill>
                            <a:srgbClr val="475358"/>
                          </a:solidFill>
                          <a:latin typeface="+mn-lt"/>
                          <a:ea typeface="+mn-ea"/>
                          <a:cs typeface="+mn-cs"/>
                        </a:rPr>
                        <a:t>11.3 (9.9–13.7)</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09585" rtl="0" eaLnBrk="1" latinLnBrk="0" hangingPunct="1"/>
                      <a:r>
                        <a:rPr lang="en-US" sz="1200" kern="1200">
                          <a:solidFill>
                            <a:srgbClr val="475358"/>
                          </a:solidFill>
                          <a:latin typeface="+mn-lt"/>
                          <a:ea typeface="+mn-ea"/>
                          <a:cs typeface="+mn-cs"/>
                        </a:rPr>
                        <a:t>9.6 (7.1–11.2)</a:t>
                      </a:r>
                    </a:p>
                  </a:txBody>
                  <a:tcPr anchor="ctr">
                    <a:lnL w="12700" cmpd="sng">
                      <a:noFill/>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92574">
                <a:tc>
                  <a:txBody>
                    <a:bodyPr/>
                    <a:lstStyle>
                      <a:lvl1pPr marL="0" algn="l" defTabSz="609585" rtl="0" eaLnBrk="1" latinLnBrk="0" hangingPunct="1">
                        <a:defRPr sz="2400" kern="1200">
                          <a:solidFill>
                            <a:schemeClr val="dk1"/>
                          </a:solidFill>
                          <a:latin typeface="Arial"/>
                        </a:defRPr>
                      </a:lvl1pPr>
                      <a:lvl2pPr marL="609585" algn="l" defTabSz="609585" rtl="0" eaLnBrk="1" latinLnBrk="0" hangingPunct="1">
                        <a:defRPr sz="2400" kern="1200">
                          <a:solidFill>
                            <a:schemeClr val="dk1"/>
                          </a:solidFill>
                          <a:latin typeface="Arial"/>
                        </a:defRPr>
                      </a:lvl2pPr>
                      <a:lvl3pPr marL="1219170" algn="l" defTabSz="609585" rtl="0" eaLnBrk="1" latinLnBrk="0" hangingPunct="1">
                        <a:defRPr sz="2400" kern="1200">
                          <a:solidFill>
                            <a:schemeClr val="dk1"/>
                          </a:solidFill>
                          <a:latin typeface="Arial"/>
                        </a:defRPr>
                      </a:lvl3pPr>
                      <a:lvl4pPr marL="1828754" algn="l" defTabSz="609585" rtl="0" eaLnBrk="1" latinLnBrk="0" hangingPunct="1">
                        <a:defRPr sz="2400" kern="1200">
                          <a:solidFill>
                            <a:schemeClr val="dk1"/>
                          </a:solidFill>
                          <a:latin typeface="Arial"/>
                        </a:defRPr>
                      </a:lvl4pPr>
                      <a:lvl5pPr marL="2438339" algn="l" defTabSz="609585" rtl="0" eaLnBrk="1" latinLnBrk="0" hangingPunct="1">
                        <a:defRPr sz="2400" kern="1200">
                          <a:solidFill>
                            <a:schemeClr val="dk1"/>
                          </a:solidFill>
                          <a:latin typeface="Arial"/>
                        </a:defRPr>
                      </a:lvl5pPr>
                      <a:lvl6pPr marL="3047924" algn="l" defTabSz="609585" rtl="0" eaLnBrk="1" latinLnBrk="0" hangingPunct="1">
                        <a:defRPr sz="2400" kern="1200">
                          <a:solidFill>
                            <a:schemeClr val="dk1"/>
                          </a:solidFill>
                          <a:latin typeface="Arial"/>
                        </a:defRPr>
                      </a:lvl6pPr>
                      <a:lvl7pPr marL="3657509" algn="l" defTabSz="609585" rtl="0" eaLnBrk="1" latinLnBrk="0" hangingPunct="1">
                        <a:defRPr sz="2400" kern="1200">
                          <a:solidFill>
                            <a:schemeClr val="dk1"/>
                          </a:solidFill>
                          <a:latin typeface="Arial"/>
                        </a:defRPr>
                      </a:lvl7pPr>
                      <a:lvl8pPr marL="4267093" algn="l" defTabSz="609585" rtl="0" eaLnBrk="1" latinLnBrk="0" hangingPunct="1">
                        <a:defRPr sz="2400" kern="1200">
                          <a:solidFill>
                            <a:schemeClr val="dk1"/>
                          </a:solidFill>
                          <a:latin typeface="Arial"/>
                        </a:defRPr>
                      </a:lvl8pPr>
                      <a:lvl9pPr marL="4876678" algn="l" defTabSz="609585" rtl="0" eaLnBrk="1" latinLnBrk="0" hangingPunct="1">
                        <a:defRPr sz="2400" kern="1200">
                          <a:solidFill>
                            <a:schemeClr val="dk1"/>
                          </a:solidFill>
                          <a:latin typeface="Arial"/>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GB" sz="1100" b="1" kern="1200" baseline="0">
                          <a:solidFill>
                            <a:srgbClr val="58595B"/>
                          </a:solidFill>
                          <a:latin typeface="Arial" panose="020B0604020202020204" pitchFamily="34" charset="0"/>
                          <a:ea typeface="+mn-ea"/>
                          <a:cs typeface="Arial" panose="020B0604020202020204" pitchFamily="34" charset="0"/>
                        </a:rPr>
                        <a:t>% with duration ≥24 months</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GB" sz="1200" kern="1200">
                          <a:solidFill>
                            <a:srgbClr val="58595B"/>
                          </a:solidFill>
                          <a:effectLst/>
                          <a:latin typeface="+mn-lt"/>
                          <a:ea typeface="+mn-ea"/>
                          <a:cs typeface="Arial" panose="020B0604020202020204" pitchFamily="34" charset="0"/>
                        </a:rPr>
                        <a:t>30.0</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GB" sz="1200" kern="1200">
                          <a:solidFill>
                            <a:srgbClr val="58595B"/>
                          </a:solidFill>
                          <a:effectLst/>
                          <a:latin typeface="+mn-lt"/>
                          <a:ea typeface="+mn-ea"/>
                          <a:cs typeface="Arial" panose="020B0604020202020204" pitchFamily="34" charset="0"/>
                        </a:rPr>
                        <a:t>18.0</a:t>
                      </a:r>
                    </a:p>
                  </a:txBody>
                  <a:tcPr anchor="ctr">
                    <a:lnL w="12700" cmpd="sng">
                      <a:noFill/>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512430501"/>
                  </a:ext>
                </a:extLst>
              </a:tr>
            </a:tbl>
          </a:graphicData>
        </a:graphic>
      </p:graphicFrame>
      <p:sp>
        <p:nvSpPr>
          <p:cNvPr id="2" name="Arrow: Pentagon 1">
            <a:extLst>
              <a:ext uri="{FF2B5EF4-FFF2-40B4-BE49-F238E27FC236}">
                <a16:creationId xmlns:a16="http://schemas.microsoft.com/office/drawing/2014/main" id="{36EFB519-B132-0BDD-C969-99F126C333AD}"/>
              </a:ext>
            </a:extLst>
          </p:cNvPr>
          <p:cNvSpPr/>
          <p:nvPr/>
        </p:nvSpPr>
        <p:spPr>
          <a:xfrm>
            <a:off x="0" y="1431508"/>
            <a:ext cx="948238" cy="251764"/>
          </a:xfrm>
          <a:prstGeom prst="homePlate">
            <a:avLst/>
          </a:prstGeom>
          <a:solidFill>
            <a:schemeClr val="accent2"/>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GB" b="1"/>
              <a:t>IA3</a:t>
            </a:r>
          </a:p>
        </p:txBody>
      </p:sp>
      <p:sp>
        <p:nvSpPr>
          <p:cNvPr id="8" name="TextBox 7">
            <a:extLst>
              <a:ext uri="{FF2B5EF4-FFF2-40B4-BE49-F238E27FC236}">
                <a16:creationId xmlns:a16="http://schemas.microsoft.com/office/drawing/2014/main" id="{F4924018-67BD-ACAF-A3A1-04E9000FEF19}"/>
              </a:ext>
            </a:extLst>
          </p:cNvPr>
          <p:cNvSpPr txBox="1"/>
          <p:nvPr/>
        </p:nvSpPr>
        <p:spPr>
          <a:xfrm rot="16200000">
            <a:off x="144781" y="3408444"/>
            <a:ext cx="1018227" cy="338554"/>
          </a:xfrm>
          <a:prstGeom prst="rect">
            <a:avLst/>
          </a:prstGeom>
          <a:noFill/>
        </p:spPr>
        <p:txBody>
          <a:bodyPr wrap="none" rtlCol="0">
            <a:spAutoFit/>
          </a:bodyPr>
          <a:lstStyle/>
          <a:p>
            <a:r>
              <a:rPr lang="en-GB" sz="1600" dirty="0"/>
              <a:t>ORR (%)</a:t>
            </a:r>
          </a:p>
        </p:txBody>
      </p:sp>
    </p:spTree>
    <p:extLst>
      <p:ext uri="{BB962C8B-B14F-4D97-AF65-F5344CB8AC3E}">
        <p14:creationId xmlns:p14="http://schemas.microsoft.com/office/powerpoint/2010/main" val="1400464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8E2882-4771-8BD4-9CE4-7E4C6D759B3C}"/>
              </a:ext>
            </a:extLst>
          </p:cNvPr>
          <p:cNvSpPr>
            <a:spLocks noGrp="1"/>
          </p:cNvSpPr>
          <p:nvPr>
            <p:ph type="title"/>
          </p:nvPr>
        </p:nvSpPr>
        <p:spPr/>
        <p:txBody>
          <a:bodyPr/>
          <a:lstStyle/>
          <a:p>
            <a:r>
              <a:rPr lang="en-GB" dirty="0"/>
              <a:t>KEYNOTE-811: Safety – AEs in the as-treated population</a:t>
            </a:r>
          </a:p>
        </p:txBody>
      </p:sp>
      <p:sp>
        <p:nvSpPr>
          <p:cNvPr id="4" name="Footer Placeholder 3">
            <a:extLst>
              <a:ext uri="{FF2B5EF4-FFF2-40B4-BE49-F238E27FC236}">
                <a16:creationId xmlns:a16="http://schemas.microsoft.com/office/drawing/2014/main" id="{302689AF-740D-35AE-0686-323EBF462E4B}"/>
              </a:ext>
            </a:extLst>
          </p:cNvPr>
          <p:cNvSpPr>
            <a:spLocks noGrp="1"/>
          </p:cNvSpPr>
          <p:nvPr>
            <p:ph type="ftr" sz="quarter" idx="10"/>
          </p:nvPr>
        </p:nvSpPr>
        <p:spPr/>
        <p:txBody>
          <a:bodyPr/>
          <a:lstStyle/>
          <a:p>
            <a:br>
              <a:rPr lang="en-GB" dirty="0"/>
            </a:br>
            <a:br>
              <a:rPr lang="en-GB" dirty="0"/>
            </a:br>
            <a:br>
              <a:rPr lang="en-GB" dirty="0"/>
            </a:br>
            <a:br>
              <a:rPr lang="en-GB" dirty="0"/>
            </a:br>
            <a:br>
              <a:rPr lang="en-GB" dirty="0"/>
            </a:br>
            <a:br>
              <a:rPr lang="en-GB" dirty="0"/>
            </a:br>
            <a:br>
              <a:rPr lang="en-GB" dirty="0"/>
            </a:br>
            <a:endParaRPr lang="en-GB" dirty="0"/>
          </a:p>
          <a:p>
            <a:r>
              <a:rPr lang="en-GB" sz="1000" b="1" dirty="0"/>
              <a:t>Analysis </a:t>
            </a:r>
            <a:r>
              <a:rPr lang="en-GB" sz="1000" b="1" dirty="0" err="1"/>
              <a:t>cutoff</a:t>
            </a:r>
            <a:r>
              <a:rPr lang="en-GB" sz="1000" b="1" dirty="0"/>
              <a:t> date: 25 May 2022. The as-treated population included all patients who were randomised and received study treatment.</a:t>
            </a:r>
            <a:br>
              <a:rPr lang="en-GB" dirty="0"/>
            </a:br>
            <a:r>
              <a:rPr lang="en-GB" baseline="30000" dirty="0" err="1"/>
              <a:t>a</a:t>
            </a:r>
            <a:r>
              <a:rPr lang="en-GB" dirty="0" err="1"/>
              <a:t>TRAEs</a:t>
            </a:r>
            <a:r>
              <a:rPr lang="en-GB" dirty="0"/>
              <a:t> were attributed to study treatment by the investigator; </a:t>
            </a:r>
            <a:r>
              <a:rPr lang="en-GB" baseline="30000" dirty="0" err="1"/>
              <a:t>b</a:t>
            </a:r>
            <a:r>
              <a:rPr lang="en-GB" dirty="0" err="1"/>
              <a:t>AEs</a:t>
            </a:r>
            <a:r>
              <a:rPr lang="en-GB" dirty="0"/>
              <a:t> of interest were based on a list of terms specified by the funder, regardless of attribution to any study treatment by an investigator.</a:t>
            </a:r>
            <a:br>
              <a:rPr lang="en-GB" dirty="0"/>
            </a:br>
            <a:r>
              <a:rPr lang="en-GB" dirty="0"/>
              <a:t>Grade 5 AEs of interest in the pembrolizumab group were hepatitis (n=1) and pneumonitis (n=2), which occurred in three (1%) patients; Grade 5 AEs of interest in the placebo group were</a:t>
            </a:r>
            <a:br>
              <a:rPr lang="en-GB" dirty="0"/>
            </a:br>
            <a:r>
              <a:rPr lang="en-GB" dirty="0"/>
              <a:t>myocarditis (n=1), which occurred in one (&lt;1%) patient.</a:t>
            </a:r>
            <a:br>
              <a:rPr lang="en-GB" dirty="0"/>
            </a:br>
            <a:r>
              <a:rPr lang="en-GB" dirty="0"/>
              <a:t>AE, adverse event; CAPOX, capecitabine + oxaliplatin; FP, 5-fluorouracil + cisplatin; IA, interim analysis; IQR, interquartile range; PI, prescribing information; TRAE, treatment-related adverse event.</a:t>
            </a:r>
            <a:br>
              <a:rPr lang="en-GB" dirty="0"/>
            </a:br>
            <a:r>
              <a:rPr lang="en-GB" dirty="0" err="1"/>
              <a:t>Janjigian</a:t>
            </a:r>
            <a:r>
              <a:rPr lang="en-GB" dirty="0"/>
              <a:t> YY et al. Lancet 2023;402:2197–2208.</a:t>
            </a:r>
          </a:p>
        </p:txBody>
      </p:sp>
      <p:graphicFrame>
        <p:nvGraphicFramePr>
          <p:cNvPr id="5" name="Table 4">
            <a:extLst>
              <a:ext uri="{FF2B5EF4-FFF2-40B4-BE49-F238E27FC236}">
                <a16:creationId xmlns:a16="http://schemas.microsoft.com/office/drawing/2014/main" id="{55E50F00-F905-C692-7359-18FC5E9FE871}"/>
              </a:ext>
            </a:extLst>
          </p:cNvPr>
          <p:cNvGraphicFramePr>
            <a:graphicFrameLocks noGrp="1"/>
          </p:cNvGraphicFramePr>
          <p:nvPr>
            <p:extLst>
              <p:ext uri="{D42A27DB-BD31-4B8C-83A1-F6EECF244321}">
                <p14:modId xmlns:p14="http://schemas.microsoft.com/office/powerpoint/2010/main" val="2193778163"/>
              </p:ext>
            </p:extLst>
          </p:nvPr>
        </p:nvGraphicFramePr>
        <p:xfrm>
          <a:off x="2516975" y="2150240"/>
          <a:ext cx="7158051" cy="3174538"/>
        </p:xfrm>
        <a:graphic>
          <a:graphicData uri="http://schemas.openxmlformats.org/drawingml/2006/table">
            <a:tbl>
              <a:tblPr firstRow="1" bandRow="1"/>
              <a:tblGrid>
                <a:gridCol w="3152331">
                  <a:extLst>
                    <a:ext uri="{9D8B030D-6E8A-4147-A177-3AD203B41FA5}">
                      <a16:colId xmlns:a16="http://schemas.microsoft.com/office/drawing/2014/main" val="20000"/>
                    </a:ext>
                  </a:extLst>
                </a:gridCol>
                <a:gridCol w="2002860">
                  <a:extLst>
                    <a:ext uri="{9D8B030D-6E8A-4147-A177-3AD203B41FA5}">
                      <a16:colId xmlns:a16="http://schemas.microsoft.com/office/drawing/2014/main" val="1249733497"/>
                    </a:ext>
                  </a:extLst>
                </a:gridCol>
                <a:gridCol w="2002860">
                  <a:extLst>
                    <a:ext uri="{9D8B030D-6E8A-4147-A177-3AD203B41FA5}">
                      <a16:colId xmlns:a16="http://schemas.microsoft.com/office/drawing/2014/main" val="578336078"/>
                    </a:ext>
                  </a:extLst>
                </a:gridCol>
              </a:tblGrid>
              <a:tr h="831085">
                <a:tc>
                  <a:txBody>
                    <a:bodyPr/>
                    <a:lstStyle>
                      <a:lvl1pPr marL="0" algn="l" defTabSz="609585" rtl="0" eaLnBrk="1" latinLnBrk="0" hangingPunct="1">
                        <a:defRPr sz="2400" b="1" kern="1200">
                          <a:solidFill>
                            <a:schemeClr val="lt1"/>
                          </a:solidFill>
                          <a:latin typeface="Arial"/>
                        </a:defRPr>
                      </a:lvl1pPr>
                      <a:lvl2pPr marL="609585" algn="l" defTabSz="609585" rtl="0" eaLnBrk="1" latinLnBrk="0" hangingPunct="1">
                        <a:defRPr sz="2400" b="1" kern="1200">
                          <a:solidFill>
                            <a:schemeClr val="lt1"/>
                          </a:solidFill>
                          <a:latin typeface="Arial"/>
                        </a:defRPr>
                      </a:lvl2pPr>
                      <a:lvl3pPr marL="1219170" algn="l" defTabSz="609585" rtl="0" eaLnBrk="1" latinLnBrk="0" hangingPunct="1">
                        <a:defRPr sz="2400" b="1" kern="1200">
                          <a:solidFill>
                            <a:schemeClr val="lt1"/>
                          </a:solidFill>
                          <a:latin typeface="Arial"/>
                        </a:defRPr>
                      </a:lvl3pPr>
                      <a:lvl4pPr marL="1828754" algn="l" defTabSz="609585" rtl="0" eaLnBrk="1" latinLnBrk="0" hangingPunct="1">
                        <a:defRPr sz="2400" b="1" kern="1200">
                          <a:solidFill>
                            <a:schemeClr val="lt1"/>
                          </a:solidFill>
                          <a:latin typeface="Arial"/>
                        </a:defRPr>
                      </a:lvl4pPr>
                      <a:lvl5pPr marL="2438339" algn="l" defTabSz="609585" rtl="0" eaLnBrk="1" latinLnBrk="0" hangingPunct="1">
                        <a:defRPr sz="2400" b="1" kern="1200">
                          <a:solidFill>
                            <a:schemeClr val="lt1"/>
                          </a:solidFill>
                          <a:latin typeface="Arial"/>
                        </a:defRPr>
                      </a:lvl5pPr>
                      <a:lvl6pPr marL="3047924" algn="l" defTabSz="609585" rtl="0" eaLnBrk="1" latinLnBrk="0" hangingPunct="1">
                        <a:defRPr sz="2400" b="1" kern="1200">
                          <a:solidFill>
                            <a:schemeClr val="lt1"/>
                          </a:solidFill>
                          <a:latin typeface="Arial"/>
                        </a:defRPr>
                      </a:lvl6pPr>
                      <a:lvl7pPr marL="3657509" algn="l" defTabSz="609585" rtl="0" eaLnBrk="1" latinLnBrk="0" hangingPunct="1">
                        <a:defRPr sz="2400" b="1" kern="1200">
                          <a:solidFill>
                            <a:schemeClr val="lt1"/>
                          </a:solidFill>
                          <a:latin typeface="Arial"/>
                        </a:defRPr>
                      </a:lvl7pPr>
                      <a:lvl8pPr marL="4267093" algn="l" defTabSz="609585" rtl="0" eaLnBrk="1" latinLnBrk="0" hangingPunct="1">
                        <a:defRPr sz="2400" b="1" kern="1200">
                          <a:solidFill>
                            <a:schemeClr val="lt1"/>
                          </a:solidFill>
                          <a:latin typeface="Arial"/>
                        </a:defRPr>
                      </a:lvl8pPr>
                      <a:lvl9pPr marL="4876678" algn="l" defTabSz="609585" rtl="0" eaLnBrk="1" latinLnBrk="0" hangingPunct="1">
                        <a:defRPr sz="2400" b="1" kern="1200">
                          <a:solidFill>
                            <a:schemeClr val="lt1"/>
                          </a:solidFill>
                          <a:latin typeface="Arial"/>
                        </a:defRPr>
                      </a:lvl9pPr>
                    </a:lstStyle>
                    <a:p>
                      <a:pPr marL="0" algn="l" defTabSz="609585" rtl="0" eaLnBrk="1" latinLnBrk="0" hangingPunct="1">
                        <a:lnSpc>
                          <a:spcPct val="80000"/>
                        </a:lnSpc>
                      </a:pPr>
                      <a:r>
                        <a:rPr lang="en-GB" sz="1300" b="1" kern="1200">
                          <a:solidFill>
                            <a:srgbClr val="475358"/>
                          </a:solidFill>
                          <a:latin typeface="Arial" panose="020B0604020202020204" pitchFamily="34" charset="0"/>
                          <a:ea typeface="+mn-ea"/>
                          <a:cs typeface="Arial" panose="020B0604020202020204" pitchFamily="34" charset="0"/>
                        </a:rPr>
                        <a:t>AE, n (%)</a:t>
                      </a:r>
                    </a:p>
                  </a:txBody>
                  <a:tcPr marL="66176" marR="66176" marT="33088" marB="33088"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09585" rtl="0" eaLnBrk="1" latinLnBrk="0" hangingPunct="1">
                        <a:defRPr sz="2400" b="1" kern="1200">
                          <a:solidFill>
                            <a:schemeClr val="lt1"/>
                          </a:solidFill>
                          <a:latin typeface="Arial"/>
                        </a:defRPr>
                      </a:lvl1pPr>
                      <a:lvl2pPr marL="609585" algn="l" defTabSz="609585" rtl="0" eaLnBrk="1" latinLnBrk="0" hangingPunct="1">
                        <a:defRPr sz="2400" b="1" kern="1200">
                          <a:solidFill>
                            <a:schemeClr val="lt1"/>
                          </a:solidFill>
                          <a:latin typeface="Arial"/>
                        </a:defRPr>
                      </a:lvl2pPr>
                      <a:lvl3pPr marL="1219170" algn="l" defTabSz="609585" rtl="0" eaLnBrk="1" latinLnBrk="0" hangingPunct="1">
                        <a:defRPr sz="2400" b="1" kern="1200">
                          <a:solidFill>
                            <a:schemeClr val="lt1"/>
                          </a:solidFill>
                          <a:latin typeface="Arial"/>
                        </a:defRPr>
                      </a:lvl3pPr>
                      <a:lvl4pPr marL="1828754" algn="l" defTabSz="609585" rtl="0" eaLnBrk="1" latinLnBrk="0" hangingPunct="1">
                        <a:defRPr sz="2400" b="1" kern="1200">
                          <a:solidFill>
                            <a:schemeClr val="lt1"/>
                          </a:solidFill>
                          <a:latin typeface="Arial"/>
                        </a:defRPr>
                      </a:lvl4pPr>
                      <a:lvl5pPr marL="2438339" algn="l" defTabSz="609585" rtl="0" eaLnBrk="1" latinLnBrk="0" hangingPunct="1">
                        <a:defRPr sz="2400" b="1" kern="1200">
                          <a:solidFill>
                            <a:schemeClr val="lt1"/>
                          </a:solidFill>
                          <a:latin typeface="Arial"/>
                        </a:defRPr>
                      </a:lvl5pPr>
                      <a:lvl6pPr marL="3047924" algn="l" defTabSz="609585" rtl="0" eaLnBrk="1" latinLnBrk="0" hangingPunct="1">
                        <a:defRPr sz="2400" b="1" kern="1200">
                          <a:solidFill>
                            <a:schemeClr val="lt1"/>
                          </a:solidFill>
                          <a:latin typeface="Arial"/>
                        </a:defRPr>
                      </a:lvl6pPr>
                      <a:lvl7pPr marL="3657509" algn="l" defTabSz="609585" rtl="0" eaLnBrk="1" latinLnBrk="0" hangingPunct="1">
                        <a:defRPr sz="2400" b="1" kern="1200">
                          <a:solidFill>
                            <a:schemeClr val="lt1"/>
                          </a:solidFill>
                          <a:latin typeface="Arial"/>
                        </a:defRPr>
                      </a:lvl7pPr>
                      <a:lvl8pPr marL="4267093" algn="l" defTabSz="609585" rtl="0" eaLnBrk="1" latinLnBrk="0" hangingPunct="1">
                        <a:defRPr sz="2400" b="1" kern="1200">
                          <a:solidFill>
                            <a:schemeClr val="lt1"/>
                          </a:solidFill>
                          <a:latin typeface="Arial"/>
                        </a:defRPr>
                      </a:lvl8pPr>
                      <a:lvl9pPr marL="4876678" algn="l" defTabSz="609585" rtl="0" eaLnBrk="1" latinLnBrk="0" hangingPunct="1">
                        <a:defRPr sz="2400" b="1" kern="1200">
                          <a:solidFill>
                            <a:schemeClr val="lt1"/>
                          </a:solidFill>
                          <a:latin typeface="Arial"/>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00" b="1" kern="1200">
                          <a:solidFill>
                            <a:schemeClr val="bg1"/>
                          </a:solidFill>
                          <a:latin typeface="Arial" panose="020B0604020202020204" pitchFamily="34" charset="0"/>
                          <a:cs typeface="Arial" panose="020B0604020202020204" pitchFamily="34" charset="0"/>
                        </a:rPr>
                        <a:t>KEYTRUDA + trastuzumab + FP </a:t>
                      </a:r>
                      <a:br>
                        <a:rPr lang="en-GB" sz="1300" b="1" kern="1200">
                          <a:solidFill>
                            <a:schemeClr val="bg1"/>
                          </a:solidFill>
                          <a:latin typeface="Arial" panose="020B0604020202020204" pitchFamily="34" charset="0"/>
                          <a:cs typeface="Arial" panose="020B0604020202020204" pitchFamily="34" charset="0"/>
                        </a:rPr>
                      </a:br>
                      <a:r>
                        <a:rPr lang="en-GB" sz="1300" b="1" kern="1200">
                          <a:solidFill>
                            <a:schemeClr val="bg1"/>
                          </a:solidFill>
                          <a:latin typeface="Arial" panose="020B0604020202020204" pitchFamily="34" charset="0"/>
                          <a:cs typeface="Arial" panose="020B0604020202020204" pitchFamily="34" charset="0"/>
                        </a:rPr>
                        <a:t>or CAPOX (n=350)</a:t>
                      </a:r>
                      <a:endParaRPr lang="en-GB" sz="1300" b="1" kern="1200">
                        <a:solidFill>
                          <a:schemeClr val="bg1"/>
                        </a:solidFill>
                        <a:latin typeface="Arial" panose="020B0604020202020204" pitchFamily="34" charset="0"/>
                        <a:ea typeface="+mn-ea"/>
                        <a:cs typeface="Arial" panose="020B0604020202020204" pitchFamily="34" charset="0"/>
                      </a:endParaRPr>
                    </a:p>
                  </a:txBody>
                  <a:tcPr marL="66176" marR="66176" marT="33088" marB="33088"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CC04A"/>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00" b="1" kern="1200">
                          <a:solidFill>
                            <a:schemeClr val="bg1"/>
                          </a:solidFill>
                          <a:latin typeface="Arial" panose="020B0604020202020204" pitchFamily="34" charset="0"/>
                          <a:ea typeface="+mn-ea"/>
                          <a:cs typeface="Arial" panose="020B0604020202020204" pitchFamily="34" charset="0"/>
                        </a:rPr>
                        <a:t>Placebo + trastuzumab + FP or CAPOX </a:t>
                      </a:r>
                      <a:br>
                        <a:rPr lang="en-GB" sz="1300" b="1" kern="1200">
                          <a:solidFill>
                            <a:schemeClr val="bg1"/>
                          </a:solidFill>
                          <a:latin typeface="Arial" panose="020B0604020202020204" pitchFamily="34" charset="0"/>
                          <a:ea typeface="+mn-ea"/>
                          <a:cs typeface="Arial" panose="020B0604020202020204" pitchFamily="34" charset="0"/>
                        </a:rPr>
                      </a:br>
                      <a:r>
                        <a:rPr lang="en-GB" sz="1300" b="1" kern="1200">
                          <a:solidFill>
                            <a:schemeClr val="bg1"/>
                          </a:solidFill>
                          <a:latin typeface="Arial" panose="020B0604020202020204" pitchFamily="34" charset="0"/>
                          <a:ea typeface="+mn-ea"/>
                          <a:cs typeface="Arial" panose="020B0604020202020204" pitchFamily="34" charset="0"/>
                        </a:rPr>
                        <a:t>(n=346)</a:t>
                      </a:r>
                    </a:p>
                  </a:txBody>
                  <a:tcPr marL="66176" marR="66176" marT="33088" marB="33088"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85858"/>
                    </a:solidFill>
                  </a:tcPr>
                </a:tc>
                <a:extLst>
                  <a:ext uri="{0D108BD9-81ED-4DB2-BD59-A6C34878D82A}">
                    <a16:rowId xmlns:a16="http://schemas.microsoft.com/office/drawing/2014/main" val="10000"/>
                  </a:ext>
                </a:extLst>
              </a:tr>
              <a:tr h="334779">
                <a:tc>
                  <a:txBody>
                    <a:bodyPr/>
                    <a:lstStyle/>
                    <a:p>
                      <a:pPr marL="52388" marR="0" lvl="0" indent="0" algn="l" defTabSz="914400" rtl="0" eaLnBrk="1" fontAlgn="auto" latinLnBrk="0" hangingPunct="1">
                        <a:lnSpc>
                          <a:spcPct val="100000"/>
                        </a:lnSpc>
                        <a:spcBef>
                          <a:spcPts val="0"/>
                        </a:spcBef>
                        <a:spcAft>
                          <a:spcPts val="0"/>
                        </a:spcAft>
                        <a:buClrTx/>
                        <a:buSzTx/>
                        <a:buFontTx/>
                        <a:buNone/>
                        <a:tabLst/>
                        <a:defRPr/>
                      </a:pPr>
                      <a:r>
                        <a:rPr lang="en-GB" sz="1200" b="1" kern="1200" baseline="0">
                          <a:solidFill>
                            <a:srgbClr val="475358"/>
                          </a:solidFill>
                          <a:latin typeface="Arial" panose="020B0604020202020204" pitchFamily="34" charset="0"/>
                          <a:ea typeface="+mn-ea"/>
                          <a:cs typeface="Arial" panose="020B0604020202020204" pitchFamily="34" charset="0"/>
                        </a:rPr>
                        <a:t>Any grade</a:t>
                      </a:r>
                    </a:p>
                  </a:txBody>
                  <a:tcPr marL="68580" marR="68580" marT="46800" marB="468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tc>
                  <a:txBody>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lang="en-GB" sz="1200" kern="1200">
                          <a:solidFill>
                            <a:srgbClr val="475358"/>
                          </a:solidFill>
                          <a:latin typeface="Arial" panose="020B0604020202020204" pitchFamily="34" charset="0"/>
                          <a:ea typeface="+mn-ea"/>
                          <a:cs typeface="Arial" panose="020B0604020202020204" pitchFamily="34" charset="0"/>
                        </a:rPr>
                        <a:t>347 (99)</a:t>
                      </a:r>
                    </a:p>
                  </a:txBody>
                  <a:tcPr marL="68580" marR="68580" marT="46800" marB="4680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tc>
                  <a:txBody>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lang="en-GB" sz="1200" kern="1200">
                          <a:solidFill>
                            <a:srgbClr val="475358"/>
                          </a:solidFill>
                          <a:latin typeface="Arial" panose="020B0604020202020204" pitchFamily="34" charset="0"/>
                          <a:ea typeface="+mn-ea"/>
                          <a:cs typeface="Arial" panose="020B0604020202020204" pitchFamily="34" charset="0"/>
                        </a:rPr>
                        <a:t>346 (100)</a:t>
                      </a:r>
                    </a:p>
                  </a:txBody>
                  <a:tcPr marL="68580" marR="68580" marT="46800" marB="46800" anchor="ctr">
                    <a:lnL w="12700" cmpd="sng">
                      <a:noFill/>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34779">
                <a:tc>
                  <a:txBody>
                    <a:bodyPr/>
                    <a:lstStyle/>
                    <a:p>
                      <a:pPr marL="52388" marR="0" lvl="0" indent="0" algn="l" defTabSz="914400" rtl="0" eaLnBrk="1" fontAlgn="auto" latinLnBrk="0" hangingPunct="1">
                        <a:lnSpc>
                          <a:spcPct val="100000"/>
                        </a:lnSpc>
                        <a:spcBef>
                          <a:spcPts val="0"/>
                        </a:spcBef>
                        <a:spcAft>
                          <a:spcPts val="0"/>
                        </a:spcAft>
                        <a:buClrTx/>
                        <a:buSzTx/>
                        <a:buFontTx/>
                        <a:buNone/>
                        <a:tabLst/>
                        <a:defRPr/>
                      </a:pPr>
                      <a:r>
                        <a:rPr lang="en-GB" sz="1200" b="1" kern="1200" baseline="0">
                          <a:solidFill>
                            <a:srgbClr val="475358"/>
                          </a:solidFill>
                          <a:latin typeface="Arial" panose="020B0604020202020204" pitchFamily="34" charset="0"/>
                          <a:ea typeface="+mn-ea"/>
                          <a:cs typeface="Arial" panose="020B0604020202020204" pitchFamily="34" charset="0"/>
                        </a:rPr>
                        <a:t>Grade 3–5</a:t>
                      </a:r>
                    </a:p>
                  </a:txBody>
                  <a:tcPr marL="68580" marR="6858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lang="en-GB" sz="1200" kern="1200">
                          <a:solidFill>
                            <a:srgbClr val="475358"/>
                          </a:solidFill>
                          <a:latin typeface="Arial" panose="020B0604020202020204" pitchFamily="34" charset="0"/>
                          <a:ea typeface="+mn-ea"/>
                          <a:cs typeface="Arial" panose="020B0604020202020204" pitchFamily="34" charset="0"/>
                        </a:rPr>
                        <a:t>248 (71)</a:t>
                      </a:r>
                    </a:p>
                  </a:txBody>
                  <a:tcPr marL="68580" marR="68580" marT="46800" marB="468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lang="en-GB" sz="1200" kern="1200">
                          <a:solidFill>
                            <a:srgbClr val="475358"/>
                          </a:solidFill>
                          <a:latin typeface="Arial" panose="020B0604020202020204" pitchFamily="34" charset="0"/>
                          <a:ea typeface="+mn-ea"/>
                          <a:cs typeface="Arial" panose="020B0604020202020204" pitchFamily="34" charset="0"/>
                        </a:rPr>
                        <a:t>225 (65)</a:t>
                      </a:r>
                    </a:p>
                  </a:txBody>
                  <a:tcPr marL="68580" marR="68580" marT="46800" marB="46800" anchor="ctr">
                    <a:lnL w="12700" cmpd="sng">
                      <a:noFill/>
                    </a:lnL>
                    <a:lnR w="127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956793264"/>
                  </a:ext>
                </a:extLst>
              </a:tr>
              <a:tr h="334779">
                <a:tc>
                  <a:txBody>
                    <a:bodyPr/>
                    <a:lstStyle/>
                    <a:p>
                      <a:pPr marL="52388" marR="0" lvl="0" indent="0" algn="l" defTabSz="914400" rtl="0" eaLnBrk="1" fontAlgn="auto" latinLnBrk="0" hangingPunct="1">
                        <a:lnSpc>
                          <a:spcPct val="100000"/>
                        </a:lnSpc>
                        <a:spcBef>
                          <a:spcPts val="0"/>
                        </a:spcBef>
                        <a:spcAft>
                          <a:spcPts val="0"/>
                        </a:spcAft>
                        <a:buClrTx/>
                        <a:buSzTx/>
                        <a:buFontTx/>
                        <a:buNone/>
                        <a:tabLst/>
                        <a:defRPr/>
                      </a:pPr>
                      <a:r>
                        <a:rPr lang="en-GB" sz="1200" b="1" kern="1200" baseline="0">
                          <a:solidFill>
                            <a:srgbClr val="475358"/>
                          </a:solidFill>
                          <a:latin typeface="Arial" panose="020B0604020202020204" pitchFamily="34" charset="0"/>
                          <a:ea typeface="+mn-ea"/>
                          <a:cs typeface="Arial" panose="020B0604020202020204" pitchFamily="34" charset="0"/>
                        </a:rPr>
                        <a:t>TRAEs</a:t>
                      </a:r>
                      <a:r>
                        <a:rPr lang="en-GB" sz="1200" b="1" kern="1200" baseline="30000">
                          <a:solidFill>
                            <a:srgbClr val="475358"/>
                          </a:solidFill>
                          <a:latin typeface="Arial" panose="020B0604020202020204" pitchFamily="34" charset="0"/>
                          <a:ea typeface="+mn-ea"/>
                          <a:cs typeface="Arial" panose="020B0604020202020204" pitchFamily="34" charset="0"/>
                        </a:rPr>
                        <a:t>a</a:t>
                      </a:r>
                    </a:p>
                  </a:txBody>
                  <a:tcPr marL="68580" marR="6858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lang="en-GB" sz="1200" kern="1200">
                          <a:solidFill>
                            <a:srgbClr val="475358"/>
                          </a:solidFill>
                          <a:latin typeface="Arial" panose="020B0604020202020204" pitchFamily="34" charset="0"/>
                          <a:ea typeface="+mn-ea"/>
                          <a:cs typeface="Arial" panose="020B0604020202020204" pitchFamily="34" charset="0"/>
                        </a:rPr>
                        <a:t>341 (97)</a:t>
                      </a:r>
                    </a:p>
                  </a:txBody>
                  <a:tcPr marL="68580" marR="68580" marT="46800" marB="468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lang="en-GB" sz="1200" kern="1200">
                          <a:solidFill>
                            <a:srgbClr val="475358"/>
                          </a:solidFill>
                          <a:latin typeface="Arial" panose="020B0604020202020204" pitchFamily="34" charset="0"/>
                          <a:ea typeface="+mn-ea"/>
                          <a:cs typeface="Arial" panose="020B0604020202020204" pitchFamily="34" charset="0"/>
                        </a:rPr>
                        <a:t>334 (97)</a:t>
                      </a:r>
                    </a:p>
                  </a:txBody>
                  <a:tcPr marL="68580" marR="68580" marT="46800" marB="46800" anchor="ctr">
                    <a:lnL w="12700" cmpd="sng">
                      <a:noFill/>
                    </a:lnL>
                    <a:lnR w="127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73980647"/>
                  </a:ext>
                </a:extLst>
              </a:tr>
              <a:tr h="334779">
                <a:tc>
                  <a:txBody>
                    <a:bodyPr/>
                    <a:lstStyle/>
                    <a:p>
                      <a:pPr marL="180000" marR="0" lvl="0" indent="0" algn="l" defTabSz="457200" rtl="0" eaLnBrk="1" fontAlgn="auto" latinLnBrk="0" hangingPunct="1">
                        <a:lnSpc>
                          <a:spcPct val="85000"/>
                        </a:lnSpc>
                        <a:spcBef>
                          <a:spcPts val="0"/>
                        </a:spcBef>
                        <a:spcAft>
                          <a:spcPts val="0"/>
                        </a:spcAft>
                        <a:buClrTx/>
                        <a:buSzTx/>
                        <a:buFontTx/>
                        <a:buNone/>
                        <a:tabLst/>
                        <a:defRPr/>
                      </a:pPr>
                      <a:r>
                        <a:rPr lang="en-GB" sz="1200" kern="1200">
                          <a:solidFill>
                            <a:srgbClr val="475358"/>
                          </a:solidFill>
                          <a:latin typeface="Arial" panose="020B0604020202020204" pitchFamily="34" charset="0"/>
                          <a:ea typeface="+mn-ea"/>
                          <a:cs typeface="Arial" panose="020B0604020202020204" pitchFamily="34" charset="0"/>
                        </a:rPr>
                        <a:t>Serious</a:t>
                      </a:r>
                    </a:p>
                  </a:txBody>
                  <a:tcPr marL="68580" marR="6858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lang="en-GB" sz="1200" kern="1200">
                          <a:solidFill>
                            <a:srgbClr val="475358"/>
                          </a:solidFill>
                          <a:latin typeface="Arial" panose="020B0604020202020204" pitchFamily="34" charset="0"/>
                          <a:ea typeface="+mn-ea"/>
                          <a:cs typeface="Arial" panose="020B0604020202020204" pitchFamily="34" charset="0"/>
                        </a:rPr>
                        <a:t>88 (25)</a:t>
                      </a:r>
                    </a:p>
                  </a:txBody>
                  <a:tcPr marL="68580" marR="68580" marT="46800" marB="468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lang="en-GB" sz="1200" kern="1200">
                          <a:solidFill>
                            <a:srgbClr val="475358"/>
                          </a:solidFill>
                          <a:latin typeface="Arial" panose="020B0604020202020204" pitchFamily="34" charset="0"/>
                          <a:ea typeface="+mn-ea"/>
                          <a:cs typeface="Arial" panose="020B0604020202020204" pitchFamily="34" charset="0"/>
                        </a:rPr>
                        <a:t>79 (23)</a:t>
                      </a:r>
                    </a:p>
                  </a:txBody>
                  <a:tcPr marL="68580" marR="68580" marT="46800" marB="46800" anchor="ctr">
                    <a:lnL w="12700" cmpd="sng">
                      <a:noFill/>
                    </a:lnL>
                    <a:lnR w="127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314498834"/>
                  </a:ext>
                </a:extLst>
              </a:tr>
              <a:tr h="334779">
                <a:tc>
                  <a:txBody>
                    <a:bodyPr/>
                    <a:lstStyle/>
                    <a:p>
                      <a:pPr marL="180000" marR="0" lvl="0" indent="0" algn="l" defTabSz="457200" rtl="0" eaLnBrk="1" fontAlgn="auto" latinLnBrk="0" hangingPunct="1">
                        <a:lnSpc>
                          <a:spcPct val="85000"/>
                        </a:lnSpc>
                        <a:spcBef>
                          <a:spcPts val="0"/>
                        </a:spcBef>
                        <a:spcAft>
                          <a:spcPts val="0"/>
                        </a:spcAft>
                        <a:buClrTx/>
                        <a:buSzTx/>
                        <a:buFontTx/>
                        <a:buNone/>
                        <a:tabLst/>
                        <a:defRPr/>
                      </a:pPr>
                      <a:r>
                        <a:rPr lang="en-GB" sz="1200" kern="1200">
                          <a:solidFill>
                            <a:srgbClr val="475358"/>
                          </a:solidFill>
                          <a:latin typeface="Arial" panose="020B0604020202020204" pitchFamily="34" charset="0"/>
                          <a:ea typeface="+mn-ea"/>
                          <a:cs typeface="Arial" panose="020B0604020202020204" pitchFamily="34" charset="0"/>
                        </a:rPr>
                        <a:t>Led to death</a:t>
                      </a:r>
                    </a:p>
                  </a:txBody>
                  <a:tcPr marL="68580" marR="6858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lang="en-GB" sz="1200" kern="1200">
                          <a:solidFill>
                            <a:srgbClr val="475358"/>
                          </a:solidFill>
                          <a:latin typeface="Arial" panose="020B0604020202020204" pitchFamily="34" charset="0"/>
                          <a:ea typeface="+mn-ea"/>
                          <a:cs typeface="Arial" panose="020B0604020202020204" pitchFamily="34" charset="0"/>
                        </a:rPr>
                        <a:t>4 (1)</a:t>
                      </a:r>
                    </a:p>
                  </a:txBody>
                  <a:tcPr marL="68580" marR="68580" marT="46800" marB="468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lang="en-GB" sz="1200" kern="1200">
                          <a:solidFill>
                            <a:srgbClr val="475358"/>
                          </a:solidFill>
                          <a:latin typeface="Arial" panose="020B0604020202020204" pitchFamily="34" charset="0"/>
                          <a:ea typeface="+mn-ea"/>
                          <a:cs typeface="Arial" panose="020B0604020202020204" pitchFamily="34" charset="0"/>
                        </a:rPr>
                        <a:t>3 (1)</a:t>
                      </a:r>
                    </a:p>
                  </a:txBody>
                  <a:tcPr marL="68580" marR="68580" marT="46800" marB="46800" anchor="ctr">
                    <a:lnL w="12700" cmpd="sng">
                      <a:noFill/>
                    </a:lnL>
                    <a:lnR w="127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1832947"/>
                  </a:ext>
                </a:extLst>
              </a:tr>
              <a:tr h="334779">
                <a:tc>
                  <a:txBody>
                    <a:bodyPr/>
                    <a:lstStyle/>
                    <a:p>
                      <a:pPr marL="180000" marR="0" lvl="0" indent="0" algn="l" defTabSz="457200" rtl="0" eaLnBrk="1" fontAlgn="auto" latinLnBrk="0" hangingPunct="1">
                        <a:lnSpc>
                          <a:spcPct val="85000"/>
                        </a:lnSpc>
                        <a:spcBef>
                          <a:spcPts val="0"/>
                        </a:spcBef>
                        <a:spcAft>
                          <a:spcPts val="0"/>
                        </a:spcAft>
                        <a:buClrTx/>
                        <a:buSzTx/>
                        <a:buFontTx/>
                        <a:buNone/>
                        <a:tabLst/>
                        <a:defRPr/>
                      </a:pPr>
                      <a:r>
                        <a:rPr lang="en-GB" sz="1200" kern="1200">
                          <a:solidFill>
                            <a:srgbClr val="475358"/>
                          </a:solidFill>
                          <a:latin typeface="Arial" panose="020B0604020202020204" pitchFamily="34" charset="0"/>
                          <a:ea typeface="+mn-ea"/>
                          <a:cs typeface="Arial" panose="020B0604020202020204" pitchFamily="34" charset="0"/>
                        </a:rPr>
                        <a:t>Led to discontinuation of any drug</a:t>
                      </a:r>
                    </a:p>
                  </a:txBody>
                  <a:tcPr marL="68580" marR="6858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lang="en-GB" sz="1200" kern="1200">
                          <a:solidFill>
                            <a:srgbClr val="475358"/>
                          </a:solidFill>
                          <a:latin typeface="Arial" panose="020B0604020202020204" pitchFamily="34" charset="0"/>
                          <a:ea typeface="+mn-ea"/>
                          <a:cs typeface="Arial" panose="020B0604020202020204" pitchFamily="34" charset="0"/>
                        </a:rPr>
                        <a:t>124 (35)</a:t>
                      </a:r>
                    </a:p>
                  </a:txBody>
                  <a:tcPr marL="68580" marR="68580" marT="46800" marB="468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lang="en-GB" sz="1200" kern="1200">
                          <a:solidFill>
                            <a:srgbClr val="475358"/>
                          </a:solidFill>
                          <a:latin typeface="Arial" panose="020B0604020202020204" pitchFamily="34" charset="0"/>
                          <a:ea typeface="+mn-ea"/>
                          <a:cs typeface="Arial" panose="020B0604020202020204" pitchFamily="34" charset="0"/>
                        </a:rPr>
                        <a:t>108 (31)</a:t>
                      </a:r>
                    </a:p>
                  </a:txBody>
                  <a:tcPr marL="68580" marR="68580" marT="46800" marB="46800" anchor="ctr">
                    <a:lnL w="12700" cmpd="sng">
                      <a:noFill/>
                    </a:lnL>
                    <a:lnR w="127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71973855"/>
                  </a:ext>
                </a:extLst>
              </a:tr>
              <a:tr h="334779">
                <a:tc>
                  <a:txBody>
                    <a:bodyPr/>
                    <a:lstStyle/>
                    <a:p>
                      <a:pPr marL="52388" marR="0" lvl="0" indent="0" algn="l" defTabSz="914400" rtl="0" eaLnBrk="1" fontAlgn="auto" latinLnBrk="0" hangingPunct="1">
                        <a:lnSpc>
                          <a:spcPct val="100000"/>
                        </a:lnSpc>
                        <a:spcBef>
                          <a:spcPts val="0"/>
                        </a:spcBef>
                        <a:spcAft>
                          <a:spcPts val="0"/>
                        </a:spcAft>
                        <a:buClrTx/>
                        <a:buSzTx/>
                        <a:buFontTx/>
                        <a:buNone/>
                        <a:tabLst/>
                        <a:defRPr/>
                      </a:pPr>
                      <a:r>
                        <a:rPr lang="en-GB" sz="1200" b="1" kern="1200" baseline="0">
                          <a:solidFill>
                            <a:srgbClr val="475358"/>
                          </a:solidFill>
                          <a:latin typeface="Arial" panose="020B0604020202020204" pitchFamily="34" charset="0"/>
                          <a:ea typeface="+mn-ea"/>
                          <a:cs typeface="Arial" panose="020B0604020202020204" pitchFamily="34" charset="0"/>
                        </a:rPr>
                        <a:t>All AEs of interest</a:t>
                      </a:r>
                      <a:r>
                        <a:rPr lang="en-GB" sz="1200" b="1" kern="1200" baseline="30000">
                          <a:solidFill>
                            <a:srgbClr val="475358"/>
                          </a:solidFill>
                          <a:latin typeface="Arial" panose="020B0604020202020204" pitchFamily="34" charset="0"/>
                          <a:ea typeface="+mn-ea"/>
                          <a:cs typeface="Arial" panose="020B0604020202020204" pitchFamily="34" charset="0"/>
                        </a:rPr>
                        <a:t>b</a:t>
                      </a:r>
                    </a:p>
                  </a:txBody>
                  <a:tcPr marL="68580" marR="6858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lang="en-GB" sz="1200" kern="1200">
                          <a:solidFill>
                            <a:srgbClr val="475358"/>
                          </a:solidFill>
                          <a:latin typeface="Arial" panose="020B0604020202020204" pitchFamily="34" charset="0"/>
                          <a:ea typeface="+mn-ea"/>
                          <a:cs typeface="Arial" panose="020B0604020202020204" pitchFamily="34" charset="0"/>
                        </a:rPr>
                        <a:t>132 (38)</a:t>
                      </a:r>
                    </a:p>
                  </a:txBody>
                  <a:tcPr marL="68580" marR="68580" marT="46800" marB="468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lang="en-GB" sz="1200" kern="1200">
                          <a:solidFill>
                            <a:srgbClr val="475358"/>
                          </a:solidFill>
                          <a:latin typeface="Arial" panose="020B0604020202020204" pitchFamily="34" charset="0"/>
                          <a:ea typeface="+mn-ea"/>
                          <a:cs typeface="Arial" panose="020B0604020202020204" pitchFamily="34" charset="0"/>
                        </a:rPr>
                        <a:t>83 (24)</a:t>
                      </a:r>
                    </a:p>
                  </a:txBody>
                  <a:tcPr marL="68580" marR="68580" marT="46800" marB="46800" anchor="ctr">
                    <a:lnL w="12700" cmpd="sng">
                      <a:noFill/>
                    </a:lnL>
                    <a:lnR w="127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2795307"/>
                  </a:ext>
                </a:extLst>
              </a:tr>
            </a:tbl>
          </a:graphicData>
        </a:graphic>
      </p:graphicFrame>
      <p:sp>
        <p:nvSpPr>
          <p:cNvPr id="10" name="Rectangle 9">
            <a:extLst>
              <a:ext uri="{FF2B5EF4-FFF2-40B4-BE49-F238E27FC236}">
                <a16:creationId xmlns:a16="http://schemas.microsoft.com/office/drawing/2014/main" id="{77741F53-6F1B-66F5-229D-20374E82CDE6}"/>
              </a:ext>
            </a:extLst>
          </p:cNvPr>
          <p:cNvSpPr/>
          <p:nvPr/>
        </p:nvSpPr>
        <p:spPr>
          <a:xfrm>
            <a:off x="4400317" y="5631843"/>
            <a:ext cx="5274708" cy="230832"/>
          </a:xfrm>
          <a:prstGeom prst="rect">
            <a:avLst/>
          </a:prstGeom>
        </p:spPr>
        <p:txBody>
          <a:bodyPr wrap="square">
            <a:spAutoFit/>
          </a:bodyPr>
          <a:lstStyle/>
          <a:p>
            <a:pPr algn="r"/>
            <a:r>
              <a:rPr lang="en-GB" sz="900">
                <a:solidFill>
                  <a:srgbClr val="475358"/>
                </a:solidFill>
                <a:latin typeface="Arial  "/>
              </a:rPr>
              <a:t>Adapted from Janjigian YY et al. 2023. </a:t>
            </a:r>
          </a:p>
        </p:txBody>
      </p:sp>
      <p:sp>
        <p:nvSpPr>
          <p:cNvPr id="2" name="TextBox 1">
            <a:extLst>
              <a:ext uri="{FF2B5EF4-FFF2-40B4-BE49-F238E27FC236}">
                <a16:creationId xmlns:a16="http://schemas.microsoft.com/office/drawing/2014/main" id="{64AC2DD2-1DA4-E9C6-CDFD-00B109F43721}"/>
              </a:ext>
            </a:extLst>
          </p:cNvPr>
          <p:cNvSpPr txBox="1"/>
          <p:nvPr/>
        </p:nvSpPr>
        <p:spPr>
          <a:xfrm>
            <a:off x="579967" y="1667040"/>
            <a:ext cx="5050800" cy="492443"/>
          </a:xfrm>
          <a:prstGeom prst="rect">
            <a:avLst/>
          </a:prstGeom>
          <a:noFill/>
        </p:spPr>
        <p:txBody>
          <a:bodyPr wrap="square" rtlCol="0">
            <a:noAutofit/>
          </a:bodyPr>
          <a:lstStyle/>
          <a:p>
            <a:r>
              <a:rPr lang="en-GB" sz="1400" b="1">
                <a:solidFill>
                  <a:srgbClr val="475358"/>
                </a:solidFill>
                <a:latin typeface="Arial  "/>
              </a:rPr>
              <a:t>Median (IQR) follow-up time: 28.4 (19.7–34.3) months</a:t>
            </a:r>
            <a:endParaRPr lang="en-GB" sz="1200" b="1">
              <a:solidFill>
                <a:srgbClr val="475358"/>
              </a:solidFill>
              <a:latin typeface="Arial  "/>
            </a:endParaRPr>
          </a:p>
        </p:txBody>
      </p:sp>
      <p:grpSp>
        <p:nvGrpSpPr>
          <p:cNvPr id="6" name="Group 5">
            <a:extLst>
              <a:ext uri="{FF2B5EF4-FFF2-40B4-BE49-F238E27FC236}">
                <a16:creationId xmlns:a16="http://schemas.microsoft.com/office/drawing/2014/main" id="{93F36A9E-EE16-2D8C-7EB9-502B31C706A1}"/>
              </a:ext>
            </a:extLst>
          </p:cNvPr>
          <p:cNvGrpSpPr/>
          <p:nvPr/>
        </p:nvGrpSpPr>
        <p:grpSpPr>
          <a:xfrm>
            <a:off x="10371788" y="6441449"/>
            <a:ext cx="1087453" cy="276999"/>
            <a:chOff x="10643033" y="6091386"/>
            <a:chExt cx="1087453" cy="276999"/>
          </a:xfrm>
        </p:grpSpPr>
        <p:sp>
          <p:nvSpPr>
            <p:cNvPr id="11" name="TextBox 10">
              <a:extLst>
                <a:ext uri="{FF2B5EF4-FFF2-40B4-BE49-F238E27FC236}">
                  <a16:creationId xmlns:a16="http://schemas.microsoft.com/office/drawing/2014/main" id="{49DE1E1A-C21A-43EC-DA35-907F098F1EE0}"/>
                </a:ext>
              </a:extLst>
            </p:cNvPr>
            <p:cNvSpPr txBox="1"/>
            <p:nvPr/>
          </p:nvSpPr>
          <p:spPr>
            <a:xfrm>
              <a:off x="10643033" y="6091386"/>
              <a:ext cx="596638" cy="276999"/>
            </a:xfrm>
            <a:prstGeom prst="rect">
              <a:avLst/>
            </a:prstGeom>
            <a:noFill/>
          </p:spPr>
          <p:txBody>
            <a:bodyPr wrap="none" rtlCol="0">
              <a:spAutoFit/>
            </a:bodyPr>
            <a:lstStyle/>
            <a:p>
              <a:r>
                <a:rPr lang="en-GB" sz="1200">
                  <a:solidFill>
                    <a:srgbClr val="639F59"/>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GB PI</a:t>
              </a:r>
              <a:endParaRPr lang="en-GB" sz="1200">
                <a:solidFill>
                  <a:srgbClr val="639F59"/>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D06F66B-2402-8141-CE1E-D39A940C6543}"/>
                </a:ext>
              </a:extLst>
            </p:cNvPr>
            <p:cNvSpPr txBox="1"/>
            <p:nvPr/>
          </p:nvSpPr>
          <p:spPr>
            <a:xfrm>
              <a:off x="11202777" y="6091386"/>
              <a:ext cx="527709" cy="276999"/>
            </a:xfrm>
            <a:prstGeom prst="rect">
              <a:avLst/>
            </a:prstGeom>
            <a:noFill/>
          </p:spPr>
          <p:txBody>
            <a:bodyPr wrap="none" rtlCol="0">
              <a:spAutoFit/>
            </a:bodyPr>
            <a:lstStyle/>
            <a:p>
              <a:r>
                <a:rPr lang="en-GB" sz="1200">
                  <a:solidFill>
                    <a:srgbClr val="639F59"/>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NI PI</a:t>
              </a:r>
              <a:endParaRPr lang="en-GB" sz="1200">
                <a:solidFill>
                  <a:srgbClr val="639F59"/>
                </a:solidFill>
                <a:latin typeface="Arial" panose="020B060402020202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id="{EFA36EC1-E50E-F5DC-D828-D976557AEA6C}"/>
              </a:ext>
            </a:extLst>
          </p:cNvPr>
          <p:cNvGrpSpPr/>
          <p:nvPr/>
        </p:nvGrpSpPr>
        <p:grpSpPr>
          <a:xfrm>
            <a:off x="11530941" y="6153449"/>
            <a:ext cx="576000" cy="576000"/>
            <a:chOff x="8680178" y="917741"/>
            <a:chExt cx="352645" cy="350678"/>
          </a:xfrm>
        </p:grpSpPr>
        <p:sp>
          <p:nvSpPr>
            <p:cNvPr id="14" name="Oval 13">
              <a:hlinkClick r:id="rId5" action="ppaction://hlinksldjump"/>
              <a:extLst>
                <a:ext uri="{FF2B5EF4-FFF2-40B4-BE49-F238E27FC236}">
                  <a16:creationId xmlns:a16="http://schemas.microsoft.com/office/drawing/2014/main" id="{2EDC9DC2-5782-4CFB-9B10-078EF05009F9}"/>
                </a:ext>
              </a:extLst>
            </p:cNvPr>
            <p:cNvSpPr/>
            <p:nvPr/>
          </p:nvSpPr>
          <p:spPr>
            <a:xfrm flipH="1">
              <a:off x="8680178" y="917741"/>
              <a:ext cx="352645" cy="350678"/>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267"/>
            </a:p>
          </p:txBody>
        </p:sp>
        <p:pic>
          <p:nvPicPr>
            <p:cNvPr id="15" name="Graphic 14" descr="Home">
              <a:hlinkClick r:id="rId5" action="ppaction://hlinksldjump"/>
              <a:extLst>
                <a:ext uri="{FF2B5EF4-FFF2-40B4-BE49-F238E27FC236}">
                  <a16:creationId xmlns:a16="http://schemas.microsoft.com/office/drawing/2014/main" id="{875DF6E7-8D65-E785-DCAE-C42CB519692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721168" y="943594"/>
              <a:ext cx="270664" cy="270664"/>
            </a:xfrm>
            <a:prstGeom prst="rect">
              <a:avLst/>
            </a:prstGeom>
          </p:spPr>
        </p:pic>
      </p:grpSp>
      <p:sp>
        <p:nvSpPr>
          <p:cNvPr id="7" name="Arrow: Pentagon 6">
            <a:extLst>
              <a:ext uri="{FF2B5EF4-FFF2-40B4-BE49-F238E27FC236}">
                <a16:creationId xmlns:a16="http://schemas.microsoft.com/office/drawing/2014/main" id="{77CBEDC7-747F-1943-ABBD-C09FDEF1619B}"/>
              </a:ext>
            </a:extLst>
          </p:cNvPr>
          <p:cNvSpPr/>
          <p:nvPr/>
        </p:nvSpPr>
        <p:spPr>
          <a:xfrm>
            <a:off x="0" y="1431508"/>
            <a:ext cx="946800" cy="252000"/>
          </a:xfrm>
          <a:prstGeom prst="homePlate">
            <a:avLst/>
          </a:prstGeom>
          <a:solidFill>
            <a:schemeClr val="accent3"/>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GB" b="1"/>
              <a:t>IA2</a:t>
            </a:r>
          </a:p>
        </p:txBody>
      </p:sp>
    </p:spTree>
    <p:extLst>
      <p:ext uri="{BB962C8B-B14F-4D97-AF65-F5344CB8AC3E}">
        <p14:creationId xmlns:p14="http://schemas.microsoft.com/office/powerpoint/2010/main" val="1859580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936EF9-65A9-7B6F-701E-4E819B47A712}"/>
              </a:ext>
            </a:extLst>
          </p:cNvPr>
          <p:cNvSpPr>
            <a:spLocks noGrp="1"/>
          </p:cNvSpPr>
          <p:nvPr>
            <p:ph type="title"/>
          </p:nvPr>
        </p:nvSpPr>
        <p:spPr/>
        <p:txBody>
          <a:bodyPr>
            <a:noAutofit/>
          </a:bodyPr>
          <a:lstStyle/>
          <a:p>
            <a:r>
              <a:rPr lang="en-GB" dirty="0"/>
              <a:t>KEYNOTE-811: Safety – TRAEs in ≥10% of patients in the</a:t>
            </a:r>
            <a:br>
              <a:rPr lang="en-GB" dirty="0"/>
            </a:br>
            <a:r>
              <a:rPr lang="en-GB" dirty="0"/>
              <a:t>as-treated population</a:t>
            </a:r>
            <a:r>
              <a:rPr lang="en-GB" baseline="30000" dirty="0"/>
              <a:t>1</a:t>
            </a:r>
          </a:p>
        </p:txBody>
      </p:sp>
      <p:sp>
        <p:nvSpPr>
          <p:cNvPr id="4" name="Footer Placeholder 3">
            <a:extLst>
              <a:ext uri="{FF2B5EF4-FFF2-40B4-BE49-F238E27FC236}">
                <a16:creationId xmlns:a16="http://schemas.microsoft.com/office/drawing/2014/main" id="{1DAF7037-D06F-F20D-8551-58DAE4811E44}"/>
              </a:ext>
            </a:extLst>
          </p:cNvPr>
          <p:cNvSpPr>
            <a:spLocks noGrp="1"/>
          </p:cNvSpPr>
          <p:nvPr>
            <p:ph type="ftr" sz="quarter" idx="10"/>
          </p:nvPr>
        </p:nvSpPr>
        <p:spPr>
          <a:xfrm>
            <a:off x="0" y="6208054"/>
            <a:ext cx="10371787" cy="638110"/>
          </a:xfrm>
        </p:spPr>
        <p:txBody>
          <a:bodyPr/>
          <a:lstStyle/>
          <a:p>
            <a:r>
              <a:rPr lang="en-GB" sz="1000" b="1" dirty="0"/>
              <a:t>Analysis </a:t>
            </a:r>
            <a:r>
              <a:rPr lang="en-GB" sz="1000" b="1" dirty="0" err="1"/>
              <a:t>cutoff</a:t>
            </a:r>
            <a:r>
              <a:rPr lang="en-GB" sz="1000" b="1" dirty="0"/>
              <a:t> date: 25 May 2022. The as-treated population included all patients who were randomised and received study treatment.</a:t>
            </a:r>
            <a:br>
              <a:rPr lang="en-GB" sz="1000" b="1" dirty="0"/>
            </a:br>
            <a:r>
              <a:rPr lang="en-GB" sz="1000" b="1" baseline="30000" dirty="0" err="1"/>
              <a:t>a</a:t>
            </a:r>
            <a:r>
              <a:rPr lang="en-GB" sz="1000" b="1" dirty="0" err="1"/>
              <a:t>TRAEs</a:t>
            </a:r>
            <a:r>
              <a:rPr lang="en-GB" sz="1000" b="1" dirty="0"/>
              <a:t> were attributed to study treatment by the investigator.</a:t>
            </a:r>
            <a:br>
              <a:rPr lang="en-GB" dirty="0"/>
            </a:br>
            <a:r>
              <a:rPr lang="en-GB" dirty="0"/>
              <a:t>ALT, alanine aminotransferase; AST, aspartate aminotransferase; CAPOX, capecitabine + oxaliplatin; FP, 5-fluorouracil + cisplatin; IA, interim analysis; IQR, interquartile range; </a:t>
            </a:r>
            <a:r>
              <a:rPr lang="en-GB" sz="800" dirty="0">
                <a:cs typeface="Helvetica" panose="020B0604020202020204" pitchFamily="34" charset="0"/>
              </a:rPr>
              <a:t>PI, prescribing information; </a:t>
            </a:r>
            <a:br>
              <a:rPr lang="en-GB" sz="800" dirty="0">
                <a:cs typeface="Helvetica" panose="020B0604020202020204" pitchFamily="34" charset="0"/>
              </a:rPr>
            </a:br>
            <a:r>
              <a:rPr lang="en-GB" dirty="0"/>
              <a:t>TRAE, treatment-related adverse event; WBC, white blood cell.</a:t>
            </a:r>
            <a:br>
              <a:rPr lang="en-GB" dirty="0"/>
            </a:br>
            <a:r>
              <a:rPr lang="en-GB" dirty="0"/>
              <a:t>1. </a:t>
            </a:r>
            <a:r>
              <a:rPr lang="en-GB" dirty="0" err="1"/>
              <a:t>Janjigian</a:t>
            </a:r>
            <a:r>
              <a:rPr lang="en-GB" dirty="0"/>
              <a:t> YY et al. </a:t>
            </a:r>
            <a:r>
              <a:rPr lang="en-GB" i="1" dirty="0"/>
              <a:t>Lancet </a:t>
            </a:r>
            <a:r>
              <a:rPr lang="en-GB" dirty="0"/>
              <a:t>2023;402:2197–2208; 2. </a:t>
            </a:r>
            <a:r>
              <a:rPr lang="en-GB" dirty="0" err="1"/>
              <a:t>Janjigian</a:t>
            </a:r>
            <a:r>
              <a:rPr lang="en-GB" dirty="0"/>
              <a:t> YY et al. </a:t>
            </a:r>
            <a:r>
              <a:rPr lang="en-GB" i="1" dirty="0"/>
              <a:t>Nature</a:t>
            </a:r>
            <a:r>
              <a:rPr lang="en-GB" dirty="0"/>
              <a:t> 2021;600:727–730.</a:t>
            </a:r>
          </a:p>
        </p:txBody>
      </p:sp>
      <p:graphicFrame>
        <p:nvGraphicFramePr>
          <p:cNvPr id="5" name="Table 4">
            <a:extLst>
              <a:ext uri="{FF2B5EF4-FFF2-40B4-BE49-F238E27FC236}">
                <a16:creationId xmlns:a16="http://schemas.microsoft.com/office/drawing/2014/main" id="{1635ED84-DD6E-01FF-D806-7F566A7AA51C}"/>
              </a:ext>
            </a:extLst>
          </p:cNvPr>
          <p:cNvGraphicFramePr>
            <a:graphicFrameLocks noGrp="1"/>
          </p:cNvGraphicFramePr>
          <p:nvPr>
            <p:extLst>
              <p:ext uri="{D42A27DB-BD31-4B8C-83A1-F6EECF244321}">
                <p14:modId xmlns:p14="http://schemas.microsoft.com/office/powerpoint/2010/main" val="3857319834"/>
              </p:ext>
            </p:extLst>
          </p:nvPr>
        </p:nvGraphicFramePr>
        <p:xfrm>
          <a:off x="171741" y="1877766"/>
          <a:ext cx="5757421" cy="3527998"/>
        </p:xfrm>
        <a:graphic>
          <a:graphicData uri="http://schemas.openxmlformats.org/drawingml/2006/table">
            <a:tbl>
              <a:tblPr firstRow="1" bandRow="1"/>
              <a:tblGrid>
                <a:gridCol w="1884413">
                  <a:extLst>
                    <a:ext uri="{9D8B030D-6E8A-4147-A177-3AD203B41FA5}">
                      <a16:colId xmlns:a16="http://schemas.microsoft.com/office/drawing/2014/main" val="20000"/>
                    </a:ext>
                  </a:extLst>
                </a:gridCol>
                <a:gridCol w="968252">
                  <a:extLst>
                    <a:ext uri="{9D8B030D-6E8A-4147-A177-3AD203B41FA5}">
                      <a16:colId xmlns:a16="http://schemas.microsoft.com/office/drawing/2014/main" val="1249733497"/>
                    </a:ext>
                  </a:extLst>
                </a:gridCol>
                <a:gridCol w="968252">
                  <a:extLst>
                    <a:ext uri="{9D8B030D-6E8A-4147-A177-3AD203B41FA5}">
                      <a16:colId xmlns:a16="http://schemas.microsoft.com/office/drawing/2014/main" val="3290913232"/>
                    </a:ext>
                  </a:extLst>
                </a:gridCol>
                <a:gridCol w="968252">
                  <a:extLst>
                    <a:ext uri="{9D8B030D-6E8A-4147-A177-3AD203B41FA5}">
                      <a16:colId xmlns:a16="http://schemas.microsoft.com/office/drawing/2014/main" val="578336078"/>
                    </a:ext>
                  </a:extLst>
                </a:gridCol>
                <a:gridCol w="968252">
                  <a:extLst>
                    <a:ext uri="{9D8B030D-6E8A-4147-A177-3AD203B41FA5}">
                      <a16:colId xmlns:a16="http://schemas.microsoft.com/office/drawing/2014/main" val="725142708"/>
                    </a:ext>
                  </a:extLst>
                </a:gridCol>
              </a:tblGrid>
              <a:tr h="525643">
                <a:tc rowSpan="2">
                  <a:txBody>
                    <a:bodyPr/>
                    <a:lstStyle>
                      <a:lvl1pPr marL="0" algn="l" defTabSz="609585" rtl="0" eaLnBrk="1" latinLnBrk="0" hangingPunct="1">
                        <a:defRPr sz="2400" b="1" kern="1200">
                          <a:solidFill>
                            <a:schemeClr val="lt1"/>
                          </a:solidFill>
                          <a:latin typeface="Arial"/>
                        </a:defRPr>
                      </a:lvl1pPr>
                      <a:lvl2pPr marL="609585" algn="l" defTabSz="609585" rtl="0" eaLnBrk="1" latinLnBrk="0" hangingPunct="1">
                        <a:defRPr sz="2400" b="1" kern="1200">
                          <a:solidFill>
                            <a:schemeClr val="lt1"/>
                          </a:solidFill>
                          <a:latin typeface="Arial"/>
                        </a:defRPr>
                      </a:lvl2pPr>
                      <a:lvl3pPr marL="1219170" algn="l" defTabSz="609585" rtl="0" eaLnBrk="1" latinLnBrk="0" hangingPunct="1">
                        <a:defRPr sz="2400" b="1" kern="1200">
                          <a:solidFill>
                            <a:schemeClr val="lt1"/>
                          </a:solidFill>
                          <a:latin typeface="Arial"/>
                        </a:defRPr>
                      </a:lvl3pPr>
                      <a:lvl4pPr marL="1828754" algn="l" defTabSz="609585" rtl="0" eaLnBrk="1" latinLnBrk="0" hangingPunct="1">
                        <a:defRPr sz="2400" b="1" kern="1200">
                          <a:solidFill>
                            <a:schemeClr val="lt1"/>
                          </a:solidFill>
                          <a:latin typeface="Arial"/>
                        </a:defRPr>
                      </a:lvl4pPr>
                      <a:lvl5pPr marL="2438339" algn="l" defTabSz="609585" rtl="0" eaLnBrk="1" latinLnBrk="0" hangingPunct="1">
                        <a:defRPr sz="2400" b="1" kern="1200">
                          <a:solidFill>
                            <a:schemeClr val="lt1"/>
                          </a:solidFill>
                          <a:latin typeface="Arial"/>
                        </a:defRPr>
                      </a:lvl5pPr>
                      <a:lvl6pPr marL="3047924" algn="l" defTabSz="609585" rtl="0" eaLnBrk="1" latinLnBrk="0" hangingPunct="1">
                        <a:defRPr sz="2400" b="1" kern="1200">
                          <a:solidFill>
                            <a:schemeClr val="lt1"/>
                          </a:solidFill>
                          <a:latin typeface="Arial"/>
                        </a:defRPr>
                      </a:lvl6pPr>
                      <a:lvl7pPr marL="3657509" algn="l" defTabSz="609585" rtl="0" eaLnBrk="1" latinLnBrk="0" hangingPunct="1">
                        <a:defRPr sz="2400" b="1" kern="1200">
                          <a:solidFill>
                            <a:schemeClr val="lt1"/>
                          </a:solidFill>
                          <a:latin typeface="Arial"/>
                        </a:defRPr>
                      </a:lvl7pPr>
                      <a:lvl8pPr marL="4267093" algn="l" defTabSz="609585" rtl="0" eaLnBrk="1" latinLnBrk="0" hangingPunct="1">
                        <a:defRPr sz="2400" b="1" kern="1200">
                          <a:solidFill>
                            <a:schemeClr val="lt1"/>
                          </a:solidFill>
                          <a:latin typeface="Arial"/>
                        </a:defRPr>
                      </a:lvl8pPr>
                      <a:lvl9pPr marL="4876678" algn="l" defTabSz="609585" rtl="0" eaLnBrk="1" latinLnBrk="0" hangingPunct="1">
                        <a:defRPr sz="2400" b="1" kern="1200">
                          <a:solidFill>
                            <a:schemeClr val="lt1"/>
                          </a:solidFill>
                          <a:latin typeface="Arial"/>
                        </a:defRPr>
                      </a:lvl9pPr>
                    </a:lstStyle>
                    <a:p>
                      <a:pPr marL="0" indent="0" algn="l" defTabSz="609585" rtl="0" eaLnBrk="1" latinLnBrk="0" hangingPunct="1">
                        <a:lnSpc>
                          <a:spcPct val="80000"/>
                        </a:lnSpc>
                      </a:pPr>
                      <a:r>
                        <a:rPr lang="en-GB" sz="1000" b="1" kern="1200">
                          <a:solidFill>
                            <a:srgbClr val="475358"/>
                          </a:solidFill>
                          <a:latin typeface="Arial" panose="020B0604020202020204" pitchFamily="34" charset="0"/>
                          <a:ea typeface="+mn-ea"/>
                          <a:cs typeface="Arial" panose="020B0604020202020204" pitchFamily="34" charset="0"/>
                        </a:rPr>
                        <a:t>TRAE,</a:t>
                      </a:r>
                      <a:r>
                        <a:rPr lang="en-GB" sz="1000" b="1" kern="1200" baseline="30000">
                          <a:solidFill>
                            <a:srgbClr val="475358"/>
                          </a:solidFill>
                          <a:latin typeface="Arial" panose="020B0604020202020204" pitchFamily="34" charset="0"/>
                          <a:ea typeface="+mn-ea"/>
                          <a:cs typeface="Arial" panose="020B0604020202020204" pitchFamily="34" charset="0"/>
                        </a:rPr>
                        <a:t>a</a:t>
                      </a:r>
                      <a:r>
                        <a:rPr lang="en-GB" sz="1000" b="1" kern="1200">
                          <a:solidFill>
                            <a:srgbClr val="475358"/>
                          </a:solidFill>
                          <a:latin typeface="Arial" panose="020B0604020202020204" pitchFamily="34" charset="0"/>
                          <a:ea typeface="+mn-ea"/>
                          <a:cs typeface="Arial" panose="020B0604020202020204" pitchFamily="34" charset="0"/>
                        </a:rPr>
                        <a:t> n (%)</a:t>
                      </a:r>
                    </a:p>
                  </a:txBody>
                  <a:tcPr marL="66176" marR="66176" marT="33088" marB="33088"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609585" rtl="0" eaLnBrk="1" latinLnBrk="0" hangingPunct="1">
                        <a:defRPr sz="2400" b="1" kern="1200">
                          <a:solidFill>
                            <a:schemeClr val="lt1"/>
                          </a:solidFill>
                          <a:latin typeface="Arial"/>
                        </a:defRPr>
                      </a:lvl1pPr>
                      <a:lvl2pPr marL="609585" algn="l" defTabSz="609585" rtl="0" eaLnBrk="1" latinLnBrk="0" hangingPunct="1">
                        <a:defRPr sz="2400" b="1" kern="1200">
                          <a:solidFill>
                            <a:schemeClr val="lt1"/>
                          </a:solidFill>
                          <a:latin typeface="Arial"/>
                        </a:defRPr>
                      </a:lvl2pPr>
                      <a:lvl3pPr marL="1219170" algn="l" defTabSz="609585" rtl="0" eaLnBrk="1" latinLnBrk="0" hangingPunct="1">
                        <a:defRPr sz="2400" b="1" kern="1200">
                          <a:solidFill>
                            <a:schemeClr val="lt1"/>
                          </a:solidFill>
                          <a:latin typeface="Arial"/>
                        </a:defRPr>
                      </a:lvl3pPr>
                      <a:lvl4pPr marL="1828754" algn="l" defTabSz="609585" rtl="0" eaLnBrk="1" latinLnBrk="0" hangingPunct="1">
                        <a:defRPr sz="2400" b="1" kern="1200">
                          <a:solidFill>
                            <a:schemeClr val="lt1"/>
                          </a:solidFill>
                          <a:latin typeface="Arial"/>
                        </a:defRPr>
                      </a:lvl4pPr>
                      <a:lvl5pPr marL="2438339" algn="l" defTabSz="609585" rtl="0" eaLnBrk="1" latinLnBrk="0" hangingPunct="1">
                        <a:defRPr sz="2400" b="1" kern="1200">
                          <a:solidFill>
                            <a:schemeClr val="lt1"/>
                          </a:solidFill>
                          <a:latin typeface="Arial"/>
                        </a:defRPr>
                      </a:lvl5pPr>
                      <a:lvl6pPr marL="3047924" algn="l" defTabSz="609585" rtl="0" eaLnBrk="1" latinLnBrk="0" hangingPunct="1">
                        <a:defRPr sz="2400" b="1" kern="1200">
                          <a:solidFill>
                            <a:schemeClr val="lt1"/>
                          </a:solidFill>
                          <a:latin typeface="Arial"/>
                        </a:defRPr>
                      </a:lvl6pPr>
                      <a:lvl7pPr marL="3657509" algn="l" defTabSz="609585" rtl="0" eaLnBrk="1" latinLnBrk="0" hangingPunct="1">
                        <a:defRPr sz="2400" b="1" kern="1200">
                          <a:solidFill>
                            <a:schemeClr val="lt1"/>
                          </a:solidFill>
                          <a:latin typeface="Arial"/>
                        </a:defRPr>
                      </a:lvl7pPr>
                      <a:lvl8pPr marL="4267093" algn="l" defTabSz="609585" rtl="0" eaLnBrk="1" latinLnBrk="0" hangingPunct="1">
                        <a:defRPr sz="2400" b="1" kern="1200">
                          <a:solidFill>
                            <a:schemeClr val="lt1"/>
                          </a:solidFill>
                          <a:latin typeface="Arial"/>
                        </a:defRPr>
                      </a:lvl8pPr>
                      <a:lvl9pPr marL="4876678" algn="l" defTabSz="609585" rtl="0" eaLnBrk="1" latinLnBrk="0" hangingPunct="1">
                        <a:defRPr sz="2400" b="1" kern="1200">
                          <a:solidFill>
                            <a:schemeClr val="lt1"/>
                          </a:solidFill>
                          <a:latin typeface="Arial"/>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000" b="1" kern="1200">
                          <a:solidFill>
                            <a:schemeClr val="bg1"/>
                          </a:solidFill>
                          <a:latin typeface="Arial" panose="020B0604020202020204" pitchFamily="34" charset="0"/>
                          <a:cs typeface="Arial" panose="020B0604020202020204" pitchFamily="34" charset="0"/>
                        </a:rPr>
                        <a:t>KEYTRUDA + trastuzumab + FP or CAPOX (n=350)</a:t>
                      </a:r>
                      <a:endParaRPr lang="en-GB" sz="1000" b="1" kern="1200">
                        <a:solidFill>
                          <a:schemeClr val="bg1"/>
                        </a:solidFill>
                        <a:latin typeface="Arial" panose="020B0604020202020204" pitchFamily="34" charset="0"/>
                        <a:ea typeface="+mn-ea"/>
                        <a:cs typeface="Arial" panose="020B0604020202020204" pitchFamily="34" charset="0"/>
                      </a:endParaRPr>
                    </a:p>
                  </a:txBody>
                  <a:tcPr marL="66176" marR="66176" marT="33088" marB="33088"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CC04A"/>
                    </a:solidFill>
                  </a:tcPr>
                </a:tc>
                <a:tc hMerge="1">
                  <a:txBody>
                    <a:bodyPr/>
                    <a:lstStyle/>
                    <a:p>
                      <a:pPr marL="0" marR="0" lvl="0" indent="0" algn="ctr" defTabSz="685800" rtl="0" eaLnBrk="1" fontAlgn="auto" latinLnBrk="0" hangingPunct="1">
                        <a:lnSpc>
                          <a:spcPct val="80000"/>
                        </a:lnSpc>
                        <a:spcBef>
                          <a:spcPts val="0"/>
                        </a:spcBef>
                        <a:spcAft>
                          <a:spcPts val="0"/>
                        </a:spcAft>
                        <a:buClrTx/>
                        <a:buSzTx/>
                        <a:buFontTx/>
                        <a:buNone/>
                        <a:tabLst/>
                        <a:defRPr/>
                      </a:pPr>
                      <a:endParaRPr lang="en-US" sz="1000" b="1" kern="1200">
                        <a:solidFill>
                          <a:schemeClr val="bg1"/>
                        </a:solidFill>
                        <a:latin typeface="Arial" panose="020B0604020202020204" pitchFamily="34" charset="0"/>
                        <a:ea typeface="+mn-ea"/>
                        <a:cs typeface="Arial" panose="020B0604020202020204" pitchFamily="34" charset="0"/>
                      </a:endParaRPr>
                    </a:p>
                  </a:txBody>
                  <a:tcPr marL="66176" marR="66176" marT="33088" marB="33088" anchor="ctr">
                    <a:lnL w="12700" cmpd="sng">
                      <a:noFill/>
                    </a:lnL>
                    <a:lnR w="12700" cmpd="sng">
                      <a:noFill/>
                    </a:lnR>
                    <a:lnT w="12700" cap="flat" cmpd="sng" algn="ctr">
                      <a:solidFill>
                        <a:srgbClr val="6CC04A"/>
                      </a:solidFill>
                      <a:prstDash val="solid"/>
                      <a:round/>
                      <a:headEnd type="none" w="med" len="med"/>
                      <a:tailEnd type="none" w="med" len="med"/>
                    </a:lnT>
                    <a:lnB w="12700" cap="flat" cmpd="sng" algn="ctr">
                      <a:solidFill>
                        <a:srgbClr val="6ABF5D"/>
                      </a:solidFill>
                      <a:prstDash val="solid"/>
                      <a:round/>
                      <a:headEnd type="none" w="med" len="med"/>
                      <a:tailEnd type="none" w="med" len="med"/>
                    </a:lnB>
                    <a:lnTlToBr w="12700" cmpd="sng">
                      <a:noFill/>
                      <a:prstDash val="solid"/>
                    </a:lnTlToBr>
                    <a:lnBlToTr w="12700" cmpd="sng">
                      <a:noFill/>
                      <a:prstDash val="solid"/>
                    </a:lnBlToTr>
                    <a:solidFill>
                      <a:srgbClr val="6CC04A"/>
                    </a:solidFill>
                  </a:tcPr>
                </a:tc>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000" b="1" kern="1200">
                          <a:solidFill>
                            <a:schemeClr val="bg1"/>
                          </a:solidFill>
                          <a:latin typeface="Arial" panose="020B0604020202020204" pitchFamily="34" charset="0"/>
                          <a:ea typeface="+mn-ea"/>
                          <a:cs typeface="Arial" panose="020B0604020202020204" pitchFamily="34" charset="0"/>
                        </a:rPr>
                        <a:t>Placebo + trastuzumab + FP or CAPOX (n=346)</a:t>
                      </a:r>
                    </a:p>
                  </a:txBody>
                  <a:tcPr marL="66176" marR="66176" marT="33088" marB="33088"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85858"/>
                    </a:solidFill>
                  </a:tcPr>
                </a:tc>
                <a:tc hMerge="1">
                  <a:txBody>
                    <a:bodyPr/>
                    <a:lstStyle/>
                    <a:p>
                      <a:pPr marL="0" marR="0" lvl="0" indent="0" algn="ctr" defTabSz="685800" rtl="0" eaLnBrk="1" fontAlgn="auto" latinLnBrk="0" hangingPunct="1">
                        <a:lnSpc>
                          <a:spcPct val="80000"/>
                        </a:lnSpc>
                        <a:spcBef>
                          <a:spcPts val="0"/>
                        </a:spcBef>
                        <a:spcAft>
                          <a:spcPts val="0"/>
                        </a:spcAft>
                        <a:buClrTx/>
                        <a:buSzTx/>
                        <a:buFontTx/>
                        <a:buNone/>
                        <a:tabLst/>
                        <a:defRPr/>
                      </a:pPr>
                      <a:endParaRPr lang="en-US" sz="1000" b="1" kern="1200">
                        <a:solidFill>
                          <a:schemeClr val="bg1"/>
                        </a:solidFill>
                        <a:latin typeface="Arial" panose="020B0604020202020204" pitchFamily="34" charset="0"/>
                        <a:ea typeface="+mn-ea"/>
                        <a:cs typeface="Arial" panose="020B0604020202020204" pitchFamily="34" charset="0"/>
                      </a:endParaRPr>
                    </a:p>
                  </a:txBody>
                  <a:tcPr marL="66176" marR="66176" marT="33088" marB="33088" anchor="ctr">
                    <a:lnL w="12700" cmpd="sng">
                      <a:noFill/>
                    </a:lnL>
                    <a:lnR w="12700" cmpd="sng">
                      <a:noFill/>
                    </a:lnR>
                    <a:lnT w="12700" cap="flat" cmpd="sng" algn="ctr">
                      <a:solidFill>
                        <a:srgbClr val="6CC04A"/>
                      </a:solidFill>
                      <a:prstDash val="solid"/>
                      <a:round/>
                      <a:headEnd type="none" w="med" len="med"/>
                      <a:tailEnd type="none" w="med" len="med"/>
                    </a:lnT>
                    <a:lnB w="12700" cap="flat" cmpd="sng" algn="ctr">
                      <a:solidFill>
                        <a:srgbClr val="6ABF5D"/>
                      </a:solidFill>
                      <a:prstDash val="solid"/>
                      <a:round/>
                      <a:headEnd type="none" w="med" len="med"/>
                      <a:tailEnd type="none" w="med" len="med"/>
                    </a:lnB>
                    <a:lnTlToBr w="12700" cmpd="sng">
                      <a:noFill/>
                      <a:prstDash val="solid"/>
                    </a:lnTlToBr>
                    <a:lnBlToTr w="12700" cmpd="sng">
                      <a:noFill/>
                      <a:prstDash val="solid"/>
                    </a:lnBlToTr>
                    <a:solidFill>
                      <a:srgbClr val="706F6F"/>
                    </a:solidFill>
                  </a:tcPr>
                </a:tc>
                <a:extLst>
                  <a:ext uri="{0D108BD9-81ED-4DB2-BD59-A6C34878D82A}">
                    <a16:rowId xmlns:a16="http://schemas.microsoft.com/office/drawing/2014/main" val="4073273824"/>
                  </a:ext>
                </a:extLst>
              </a:tr>
              <a:tr h="220721">
                <a:tc vMerge="1">
                  <a:txBody>
                    <a:bodyPr/>
                    <a:lstStyle>
                      <a:lvl1pPr marL="0" algn="l" defTabSz="609585" rtl="0" eaLnBrk="1" latinLnBrk="0" hangingPunct="1">
                        <a:defRPr sz="2400" kern="1200">
                          <a:solidFill>
                            <a:schemeClr val="dk1"/>
                          </a:solidFill>
                          <a:latin typeface="Arial"/>
                        </a:defRPr>
                      </a:lvl1pPr>
                      <a:lvl2pPr marL="609585" algn="l" defTabSz="609585" rtl="0" eaLnBrk="1" latinLnBrk="0" hangingPunct="1">
                        <a:defRPr sz="2400" kern="1200">
                          <a:solidFill>
                            <a:schemeClr val="dk1"/>
                          </a:solidFill>
                          <a:latin typeface="Arial"/>
                        </a:defRPr>
                      </a:lvl2pPr>
                      <a:lvl3pPr marL="1219170" algn="l" defTabSz="609585" rtl="0" eaLnBrk="1" latinLnBrk="0" hangingPunct="1">
                        <a:defRPr sz="2400" kern="1200">
                          <a:solidFill>
                            <a:schemeClr val="dk1"/>
                          </a:solidFill>
                          <a:latin typeface="Arial"/>
                        </a:defRPr>
                      </a:lvl3pPr>
                      <a:lvl4pPr marL="1828754" algn="l" defTabSz="609585" rtl="0" eaLnBrk="1" latinLnBrk="0" hangingPunct="1">
                        <a:defRPr sz="2400" kern="1200">
                          <a:solidFill>
                            <a:schemeClr val="dk1"/>
                          </a:solidFill>
                          <a:latin typeface="Arial"/>
                        </a:defRPr>
                      </a:lvl4pPr>
                      <a:lvl5pPr marL="2438339" algn="l" defTabSz="609585" rtl="0" eaLnBrk="1" latinLnBrk="0" hangingPunct="1">
                        <a:defRPr sz="2400" kern="1200">
                          <a:solidFill>
                            <a:schemeClr val="dk1"/>
                          </a:solidFill>
                          <a:latin typeface="Arial"/>
                        </a:defRPr>
                      </a:lvl5pPr>
                      <a:lvl6pPr marL="3047924" algn="l" defTabSz="609585" rtl="0" eaLnBrk="1" latinLnBrk="0" hangingPunct="1">
                        <a:defRPr sz="2400" kern="1200">
                          <a:solidFill>
                            <a:schemeClr val="dk1"/>
                          </a:solidFill>
                          <a:latin typeface="Arial"/>
                        </a:defRPr>
                      </a:lvl6pPr>
                      <a:lvl7pPr marL="3657509" algn="l" defTabSz="609585" rtl="0" eaLnBrk="1" latinLnBrk="0" hangingPunct="1">
                        <a:defRPr sz="2400" kern="1200">
                          <a:solidFill>
                            <a:schemeClr val="dk1"/>
                          </a:solidFill>
                          <a:latin typeface="Arial"/>
                        </a:defRPr>
                      </a:lvl7pPr>
                      <a:lvl8pPr marL="4267093" algn="l" defTabSz="609585" rtl="0" eaLnBrk="1" latinLnBrk="0" hangingPunct="1">
                        <a:defRPr sz="2400" kern="1200">
                          <a:solidFill>
                            <a:schemeClr val="dk1"/>
                          </a:solidFill>
                          <a:latin typeface="Arial"/>
                        </a:defRPr>
                      </a:lvl8pPr>
                      <a:lvl9pPr marL="4876678" algn="l" defTabSz="609585" rtl="0" eaLnBrk="1" latinLnBrk="0" hangingPunct="1">
                        <a:defRPr sz="2400" kern="1200">
                          <a:solidFill>
                            <a:schemeClr val="dk1"/>
                          </a:solidFill>
                          <a:latin typeface="Arial"/>
                        </a:defRPr>
                      </a:lvl9pPr>
                    </a:lstStyle>
                    <a:p>
                      <a:pPr marL="0" indent="0" algn="l" defTabSz="609585" rtl="0" eaLnBrk="1" latinLnBrk="0" hangingPunct="1">
                        <a:lnSpc>
                          <a:spcPct val="80000"/>
                        </a:lnSpc>
                      </a:pPr>
                      <a:r>
                        <a:rPr lang="en-US" sz="1000" b="1" kern="1200">
                          <a:solidFill>
                            <a:srgbClr val="404040"/>
                          </a:solidFill>
                          <a:latin typeface="Arial" panose="020B0604020202020204" pitchFamily="34" charset="0"/>
                          <a:ea typeface="+mn-ea"/>
                          <a:cs typeface="Arial" panose="020B0604020202020204" pitchFamily="34" charset="0"/>
                        </a:rPr>
                        <a:t>Age, median (range), years</a:t>
                      </a:r>
                    </a:p>
                  </a:txBody>
                  <a:tcPr marL="66176" marR="66176" marT="46800" marB="46800" anchor="ctr">
                    <a:lnL w="12700" cmpd="sng">
                      <a:noFill/>
                    </a:lnL>
                    <a:lnR w="12700" cmpd="sng">
                      <a:noFill/>
                    </a:lnR>
                    <a:lnT w="12700" cap="flat" cmpd="sng" algn="ctr">
                      <a:solidFill>
                        <a:srgbClr val="6ABF5D"/>
                      </a:solidFill>
                      <a:prstDash val="solid"/>
                      <a:round/>
                      <a:headEnd type="none" w="med" len="med"/>
                      <a:tailEnd type="none" w="med" len="med"/>
                    </a:lnT>
                    <a:lnB w="12700" cap="flat" cmpd="sng" algn="ctr">
                      <a:solidFill>
                        <a:srgbClr val="6ABF5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09585" rtl="0" eaLnBrk="1" latinLnBrk="0" hangingPunct="1">
                        <a:defRPr sz="2400" b="1" kern="1200">
                          <a:solidFill>
                            <a:schemeClr val="lt1"/>
                          </a:solidFill>
                          <a:latin typeface="Arial"/>
                        </a:defRPr>
                      </a:lvl1pPr>
                      <a:lvl2pPr marL="609585" algn="l" defTabSz="609585" rtl="0" eaLnBrk="1" latinLnBrk="0" hangingPunct="1">
                        <a:defRPr sz="2400" b="1" kern="1200">
                          <a:solidFill>
                            <a:schemeClr val="lt1"/>
                          </a:solidFill>
                          <a:latin typeface="Arial"/>
                        </a:defRPr>
                      </a:lvl2pPr>
                      <a:lvl3pPr marL="1219170" algn="l" defTabSz="609585" rtl="0" eaLnBrk="1" latinLnBrk="0" hangingPunct="1">
                        <a:defRPr sz="2400" b="1" kern="1200">
                          <a:solidFill>
                            <a:schemeClr val="lt1"/>
                          </a:solidFill>
                          <a:latin typeface="Arial"/>
                        </a:defRPr>
                      </a:lvl3pPr>
                      <a:lvl4pPr marL="1828754" algn="l" defTabSz="609585" rtl="0" eaLnBrk="1" latinLnBrk="0" hangingPunct="1">
                        <a:defRPr sz="2400" b="1" kern="1200">
                          <a:solidFill>
                            <a:schemeClr val="lt1"/>
                          </a:solidFill>
                          <a:latin typeface="Arial"/>
                        </a:defRPr>
                      </a:lvl4pPr>
                      <a:lvl5pPr marL="2438339" algn="l" defTabSz="609585" rtl="0" eaLnBrk="1" latinLnBrk="0" hangingPunct="1">
                        <a:defRPr sz="2400" b="1" kern="1200">
                          <a:solidFill>
                            <a:schemeClr val="lt1"/>
                          </a:solidFill>
                          <a:latin typeface="Arial"/>
                        </a:defRPr>
                      </a:lvl5pPr>
                      <a:lvl6pPr marL="3047924" algn="l" defTabSz="609585" rtl="0" eaLnBrk="1" latinLnBrk="0" hangingPunct="1">
                        <a:defRPr sz="2400" b="1" kern="1200">
                          <a:solidFill>
                            <a:schemeClr val="lt1"/>
                          </a:solidFill>
                          <a:latin typeface="Arial"/>
                        </a:defRPr>
                      </a:lvl6pPr>
                      <a:lvl7pPr marL="3657509" algn="l" defTabSz="609585" rtl="0" eaLnBrk="1" latinLnBrk="0" hangingPunct="1">
                        <a:defRPr sz="2400" b="1" kern="1200">
                          <a:solidFill>
                            <a:schemeClr val="lt1"/>
                          </a:solidFill>
                          <a:latin typeface="Arial"/>
                        </a:defRPr>
                      </a:lvl7pPr>
                      <a:lvl8pPr marL="4267093" algn="l" defTabSz="609585" rtl="0" eaLnBrk="1" latinLnBrk="0" hangingPunct="1">
                        <a:defRPr sz="2400" b="1" kern="1200">
                          <a:solidFill>
                            <a:schemeClr val="lt1"/>
                          </a:solidFill>
                          <a:latin typeface="Arial"/>
                        </a:defRPr>
                      </a:lvl8pPr>
                      <a:lvl9pPr marL="4876678" algn="l" defTabSz="609585" rtl="0" eaLnBrk="1" latinLnBrk="0" hangingPunct="1">
                        <a:defRPr sz="2400" b="1" kern="1200">
                          <a:solidFill>
                            <a:schemeClr val="lt1"/>
                          </a:solidFill>
                          <a:latin typeface="Arial"/>
                        </a:defRPr>
                      </a:lvl9pPr>
                    </a:lstStyle>
                    <a:p>
                      <a:pPr marL="0" marR="0" lvl="0" indent="0" algn="ctr" defTabSz="685800" rtl="0" eaLnBrk="1" fontAlgn="auto" latinLnBrk="0" hangingPunct="1">
                        <a:lnSpc>
                          <a:spcPct val="80000"/>
                        </a:lnSpc>
                        <a:spcBef>
                          <a:spcPts val="0"/>
                        </a:spcBef>
                        <a:spcAft>
                          <a:spcPts val="0"/>
                        </a:spcAft>
                        <a:buClrTx/>
                        <a:buSzTx/>
                        <a:buFontTx/>
                        <a:buNone/>
                        <a:tabLst/>
                        <a:defRPr/>
                      </a:pPr>
                      <a:r>
                        <a:rPr lang="en-GB" sz="1000" b="1" kern="1200">
                          <a:solidFill>
                            <a:schemeClr val="bg1"/>
                          </a:solidFill>
                          <a:latin typeface="Arial" panose="020B0604020202020204" pitchFamily="34" charset="0"/>
                          <a:ea typeface="+mn-ea"/>
                          <a:cs typeface="Arial" panose="020B0604020202020204" pitchFamily="34" charset="0"/>
                        </a:rPr>
                        <a:t>Any grade</a:t>
                      </a:r>
                    </a:p>
                  </a:txBody>
                  <a:tcPr marL="66176" marR="66176" marT="33088" marB="33088"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CC04A"/>
                    </a:solidFill>
                  </a:tcPr>
                </a:tc>
                <a:tc>
                  <a:txBody>
                    <a:bodyPr/>
                    <a:lstStyle/>
                    <a:p>
                      <a:pPr marL="0" marR="0" lvl="0" indent="0" algn="ctr" defTabSz="685800" rtl="0" eaLnBrk="1" fontAlgn="auto" latinLnBrk="0" hangingPunct="1">
                        <a:lnSpc>
                          <a:spcPct val="80000"/>
                        </a:lnSpc>
                        <a:spcBef>
                          <a:spcPts val="0"/>
                        </a:spcBef>
                        <a:spcAft>
                          <a:spcPts val="0"/>
                        </a:spcAft>
                        <a:buClrTx/>
                        <a:buSzTx/>
                        <a:buFontTx/>
                        <a:buNone/>
                        <a:tabLst/>
                        <a:defRPr/>
                      </a:pPr>
                      <a:r>
                        <a:rPr lang="en-GB" sz="1000" b="1" kern="1200">
                          <a:solidFill>
                            <a:schemeClr val="bg1"/>
                          </a:solidFill>
                          <a:latin typeface="Arial" panose="020B0604020202020204" pitchFamily="34" charset="0"/>
                          <a:ea typeface="+mn-ea"/>
                          <a:cs typeface="Arial" panose="020B0604020202020204" pitchFamily="34" charset="0"/>
                        </a:rPr>
                        <a:t>Grade ≥3</a:t>
                      </a:r>
                    </a:p>
                  </a:txBody>
                  <a:tcPr marL="66176" marR="66176" marT="33088" marB="33088"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CC04A"/>
                    </a:solidFill>
                  </a:tcPr>
                </a:tc>
                <a:tc>
                  <a:txBody>
                    <a:bodyPr/>
                    <a:lstStyle>
                      <a:lvl1pPr marL="0" algn="l" defTabSz="609585" rtl="0" eaLnBrk="1" latinLnBrk="0" hangingPunct="1">
                        <a:defRPr sz="2400" b="1" kern="1200">
                          <a:solidFill>
                            <a:schemeClr val="lt1"/>
                          </a:solidFill>
                          <a:latin typeface="Arial"/>
                        </a:defRPr>
                      </a:lvl1pPr>
                      <a:lvl2pPr marL="609585" algn="l" defTabSz="609585" rtl="0" eaLnBrk="1" latinLnBrk="0" hangingPunct="1">
                        <a:defRPr sz="2400" b="1" kern="1200">
                          <a:solidFill>
                            <a:schemeClr val="lt1"/>
                          </a:solidFill>
                          <a:latin typeface="Arial"/>
                        </a:defRPr>
                      </a:lvl2pPr>
                      <a:lvl3pPr marL="1219170" algn="l" defTabSz="609585" rtl="0" eaLnBrk="1" latinLnBrk="0" hangingPunct="1">
                        <a:defRPr sz="2400" b="1" kern="1200">
                          <a:solidFill>
                            <a:schemeClr val="lt1"/>
                          </a:solidFill>
                          <a:latin typeface="Arial"/>
                        </a:defRPr>
                      </a:lvl3pPr>
                      <a:lvl4pPr marL="1828754" algn="l" defTabSz="609585" rtl="0" eaLnBrk="1" latinLnBrk="0" hangingPunct="1">
                        <a:defRPr sz="2400" b="1" kern="1200">
                          <a:solidFill>
                            <a:schemeClr val="lt1"/>
                          </a:solidFill>
                          <a:latin typeface="Arial"/>
                        </a:defRPr>
                      </a:lvl4pPr>
                      <a:lvl5pPr marL="2438339" algn="l" defTabSz="609585" rtl="0" eaLnBrk="1" latinLnBrk="0" hangingPunct="1">
                        <a:defRPr sz="2400" b="1" kern="1200">
                          <a:solidFill>
                            <a:schemeClr val="lt1"/>
                          </a:solidFill>
                          <a:latin typeface="Arial"/>
                        </a:defRPr>
                      </a:lvl5pPr>
                      <a:lvl6pPr marL="3047924" algn="l" defTabSz="609585" rtl="0" eaLnBrk="1" latinLnBrk="0" hangingPunct="1">
                        <a:defRPr sz="2400" b="1" kern="1200">
                          <a:solidFill>
                            <a:schemeClr val="lt1"/>
                          </a:solidFill>
                          <a:latin typeface="Arial"/>
                        </a:defRPr>
                      </a:lvl6pPr>
                      <a:lvl7pPr marL="3657509" algn="l" defTabSz="609585" rtl="0" eaLnBrk="1" latinLnBrk="0" hangingPunct="1">
                        <a:defRPr sz="2400" b="1" kern="1200">
                          <a:solidFill>
                            <a:schemeClr val="lt1"/>
                          </a:solidFill>
                          <a:latin typeface="Arial"/>
                        </a:defRPr>
                      </a:lvl7pPr>
                      <a:lvl8pPr marL="4267093" algn="l" defTabSz="609585" rtl="0" eaLnBrk="1" latinLnBrk="0" hangingPunct="1">
                        <a:defRPr sz="2400" b="1" kern="1200">
                          <a:solidFill>
                            <a:schemeClr val="lt1"/>
                          </a:solidFill>
                          <a:latin typeface="Arial"/>
                        </a:defRPr>
                      </a:lvl8pPr>
                      <a:lvl9pPr marL="4876678" algn="l" defTabSz="609585" rtl="0" eaLnBrk="1" latinLnBrk="0" hangingPunct="1">
                        <a:defRPr sz="2400" b="1" kern="1200">
                          <a:solidFill>
                            <a:schemeClr val="lt1"/>
                          </a:solidFill>
                          <a:latin typeface="Arial"/>
                        </a:defRPr>
                      </a:lvl9pPr>
                    </a:lstStyle>
                    <a:p>
                      <a:pPr marL="0" marR="0" lvl="0" indent="0" algn="ctr" defTabSz="685800" rtl="0" eaLnBrk="1" fontAlgn="auto" latinLnBrk="0" hangingPunct="1">
                        <a:lnSpc>
                          <a:spcPct val="80000"/>
                        </a:lnSpc>
                        <a:spcBef>
                          <a:spcPts val="0"/>
                        </a:spcBef>
                        <a:spcAft>
                          <a:spcPts val="0"/>
                        </a:spcAft>
                        <a:buClrTx/>
                        <a:buSzTx/>
                        <a:buFontTx/>
                        <a:buNone/>
                        <a:tabLst/>
                        <a:defRPr/>
                      </a:pPr>
                      <a:r>
                        <a:rPr lang="en-GB" sz="1000" b="1" kern="1200">
                          <a:solidFill>
                            <a:schemeClr val="bg1"/>
                          </a:solidFill>
                          <a:latin typeface="Arial" panose="020B0604020202020204" pitchFamily="34" charset="0"/>
                          <a:ea typeface="+mn-ea"/>
                          <a:cs typeface="Arial" panose="020B0604020202020204" pitchFamily="34" charset="0"/>
                        </a:rPr>
                        <a:t>Any</a:t>
                      </a:r>
                    </a:p>
                  </a:txBody>
                  <a:tcPr marL="66176" marR="66176" marT="33088" marB="33088"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85858"/>
                    </a:solidFill>
                  </a:tcPr>
                </a:tc>
                <a:tc>
                  <a:txBody>
                    <a:bodyPr/>
                    <a:lstStyle/>
                    <a:p>
                      <a:pPr marL="0" marR="0" lvl="0" indent="0" algn="ctr" defTabSz="685800" rtl="0" eaLnBrk="1" fontAlgn="auto" latinLnBrk="0" hangingPunct="1">
                        <a:lnSpc>
                          <a:spcPct val="80000"/>
                        </a:lnSpc>
                        <a:spcBef>
                          <a:spcPts val="0"/>
                        </a:spcBef>
                        <a:spcAft>
                          <a:spcPts val="0"/>
                        </a:spcAft>
                        <a:buClrTx/>
                        <a:buSzTx/>
                        <a:buFontTx/>
                        <a:buNone/>
                        <a:tabLst/>
                        <a:defRPr/>
                      </a:pPr>
                      <a:r>
                        <a:rPr lang="en-GB" sz="1000" b="1" kern="1200">
                          <a:solidFill>
                            <a:schemeClr val="bg1"/>
                          </a:solidFill>
                          <a:latin typeface="Arial" panose="020B0604020202020204" pitchFamily="34" charset="0"/>
                          <a:ea typeface="+mn-ea"/>
                          <a:cs typeface="Arial" panose="020B0604020202020204" pitchFamily="34" charset="0"/>
                        </a:rPr>
                        <a:t>Grade ≥3</a:t>
                      </a:r>
                    </a:p>
                  </a:txBody>
                  <a:tcPr marL="66176" marR="66176" marT="33088" marB="33088"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85858"/>
                    </a:solidFill>
                  </a:tcPr>
                </a:tc>
                <a:extLst>
                  <a:ext uri="{0D108BD9-81ED-4DB2-BD59-A6C34878D82A}">
                    <a16:rowId xmlns:a16="http://schemas.microsoft.com/office/drawing/2014/main" val="10000"/>
                  </a:ext>
                </a:extLst>
              </a:tr>
              <a:tr h="243530">
                <a:tc>
                  <a:txBody>
                    <a:bodyPr/>
                    <a:lstStyle/>
                    <a:p>
                      <a:pPr marL="52388" marR="0" lvl="0" indent="0" algn="l" defTabSz="914400" rtl="0" eaLnBrk="1" fontAlgn="auto" latinLnBrk="0" hangingPunct="1">
                        <a:lnSpc>
                          <a:spcPct val="90000"/>
                        </a:lnSpc>
                        <a:spcBef>
                          <a:spcPts val="0"/>
                        </a:spcBef>
                        <a:spcAft>
                          <a:spcPts val="0"/>
                        </a:spcAft>
                        <a:buClrTx/>
                        <a:buSzTx/>
                        <a:buFontTx/>
                        <a:buNone/>
                        <a:tabLst/>
                        <a:defRPr/>
                      </a:pPr>
                      <a:r>
                        <a:rPr lang="en-GB" sz="1000" b="1" kern="1200" baseline="0">
                          <a:solidFill>
                            <a:srgbClr val="475358"/>
                          </a:solidFill>
                          <a:latin typeface="Arial" panose="020B0604020202020204" pitchFamily="34" charset="0"/>
                          <a:ea typeface="+mn-ea"/>
                          <a:cs typeface="Arial" panose="020B0604020202020204" pitchFamily="34" charset="0"/>
                        </a:rPr>
                        <a:t>Diarrhoea</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tc>
                  <a:txBody>
                    <a:bodyPr/>
                    <a:lstStyle/>
                    <a:p>
                      <a:pPr marL="0" marR="0" lvl="0" indent="0" algn="ctr" defTabSz="609585" rtl="0" eaLnBrk="1" fontAlgn="auto" latinLnBrk="0" hangingPunct="1">
                        <a:lnSpc>
                          <a:spcPct val="90000"/>
                        </a:lnSpc>
                        <a:spcBef>
                          <a:spcPts val="0"/>
                        </a:spcBef>
                        <a:spcAft>
                          <a:spcPts val="0"/>
                        </a:spcAft>
                        <a:buClrTx/>
                        <a:buSzTx/>
                        <a:buFontTx/>
                        <a:buNone/>
                        <a:tabLst/>
                        <a:defRPr/>
                      </a:pPr>
                      <a:r>
                        <a:rPr lang="en-GB" sz="1000" kern="1200">
                          <a:solidFill>
                            <a:srgbClr val="475358"/>
                          </a:solidFill>
                          <a:effectLst/>
                          <a:latin typeface="Arial" panose="020B0604020202020204" pitchFamily="34" charset="0"/>
                          <a:ea typeface="+mn-ea"/>
                          <a:cs typeface="Arial" panose="020B0604020202020204" pitchFamily="34" charset="0"/>
                        </a:rPr>
                        <a:t>165 (47)</a:t>
                      </a:r>
                    </a:p>
                  </a:txBody>
                  <a:tcPr marL="36000" marR="36000" marT="36000" marB="3600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tc>
                  <a:txBody>
                    <a:bodyPr/>
                    <a:lstStyle/>
                    <a:p>
                      <a:pPr marL="0" marR="0" lvl="0" indent="0" algn="ctr" defTabSz="609585" rtl="0" eaLnBrk="1" fontAlgn="auto" latinLnBrk="0" hangingPunct="1">
                        <a:lnSpc>
                          <a:spcPct val="90000"/>
                        </a:lnSpc>
                        <a:spcBef>
                          <a:spcPts val="0"/>
                        </a:spcBef>
                        <a:spcAft>
                          <a:spcPts val="0"/>
                        </a:spcAft>
                        <a:buClrTx/>
                        <a:buSzTx/>
                        <a:buFontTx/>
                        <a:buNone/>
                        <a:tabLst/>
                        <a:defRPr/>
                      </a:pPr>
                      <a:r>
                        <a:rPr lang="en-GB" sz="1000" kern="1200">
                          <a:solidFill>
                            <a:srgbClr val="475358"/>
                          </a:solidFill>
                          <a:effectLst/>
                          <a:latin typeface="Arial" panose="020B0604020202020204" pitchFamily="34" charset="0"/>
                          <a:ea typeface="+mn-ea"/>
                          <a:cs typeface="Arial" panose="020B0604020202020204" pitchFamily="34" charset="0"/>
                        </a:rPr>
                        <a:t>31 (9)</a:t>
                      </a:r>
                    </a:p>
                  </a:txBody>
                  <a:tcPr marL="36000" marR="36000" marT="36000" marB="3600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tc>
                  <a:txBody>
                    <a:bodyPr/>
                    <a:lstStyle/>
                    <a:p>
                      <a:pPr marL="0" marR="0" lvl="0" indent="0" algn="ctr" defTabSz="609585" rtl="0" eaLnBrk="1" fontAlgn="auto" latinLnBrk="0" hangingPunct="1">
                        <a:lnSpc>
                          <a:spcPct val="90000"/>
                        </a:lnSpc>
                        <a:spcBef>
                          <a:spcPts val="0"/>
                        </a:spcBef>
                        <a:spcAft>
                          <a:spcPts val="0"/>
                        </a:spcAft>
                        <a:buClrTx/>
                        <a:buSzTx/>
                        <a:buFontTx/>
                        <a:buNone/>
                        <a:tabLst/>
                        <a:defRPr/>
                      </a:pPr>
                      <a:r>
                        <a:rPr lang="en-GB" sz="1000" kern="1200">
                          <a:solidFill>
                            <a:srgbClr val="475358"/>
                          </a:solidFill>
                          <a:effectLst/>
                          <a:latin typeface="Arial" panose="020B0604020202020204" pitchFamily="34" charset="0"/>
                          <a:ea typeface="+mn-ea"/>
                          <a:cs typeface="Arial" panose="020B0604020202020204" pitchFamily="34" charset="0"/>
                        </a:rPr>
                        <a:t>145 (42)</a:t>
                      </a:r>
                    </a:p>
                  </a:txBody>
                  <a:tcPr marL="36000" marR="36000" marT="36000" marB="3600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tc>
                  <a:txBody>
                    <a:bodyPr/>
                    <a:lstStyle/>
                    <a:p>
                      <a:pPr marL="0" marR="0" lvl="0" indent="0" algn="ctr" defTabSz="609585" rtl="0" eaLnBrk="1" fontAlgn="auto" latinLnBrk="0" hangingPunct="1">
                        <a:lnSpc>
                          <a:spcPct val="90000"/>
                        </a:lnSpc>
                        <a:spcBef>
                          <a:spcPts val="0"/>
                        </a:spcBef>
                        <a:spcAft>
                          <a:spcPts val="0"/>
                        </a:spcAft>
                        <a:buClrTx/>
                        <a:buSzTx/>
                        <a:buFontTx/>
                        <a:buNone/>
                        <a:tabLst/>
                        <a:defRPr/>
                      </a:pPr>
                      <a:r>
                        <a:rPr lang="en-GB" sz="1000" kern="1200">
                          <a:solidFill>
                            <a:srgbClr val="475358"/>
                          </a:solidFill>
                          <a:effectLst/>
                          <a:latin typeface="Arial" panose="020B0604020202020204" pitchFamily="34" charset="0"/>
                          <a:ea typeface="+mn-ea"/>
                          <a:cs typeface="Arial" panose="020B0604020202020204" pitchFamily="34" charset="0"/>
                        </a:rPr>
                        <a:t>27 (8)</a:t>
                      </a:r>
                    </a:p>
                  </a:txBody>
                  <a:tcPr marL="36000" marR="36000" marT="36000" marB="36000" anchor="ctr">
                    <a:lnL w="12700" cmpd="sng">
                      <a:noFill/>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243530">
                <a:tc>
                  <a:txBody>
                    <a:bodyPr/>
                    <a:lstStyle/>
                    <a:p>
                      <a:pPr marL="52388" marR="0" lvl="0" indent="0" algn="l" defTabSz="914400" rtl="0" eaLnBrk="1" fontAlgn="auto" latinLnBrk="0" hangingPunct="1">
                        <a:lnSpc>
                          <a:spcPct val="90000"/>
                        </a:lnSpc>
                        <a:spcBef>
                          <a:spcPts val="0"/>
                        </a:spcBef>
                        <a:spcAft>
                          <a:spcPts val="0"/>
                        </a:spcAft>
                        <a:buClrTx/>
                        <a:buSzTx/>
                        <a:buFontTx/>
                        <a:buNone/>
                        <a:tabLst/>
                        <a:defRPr/>
                      </a:pPr>
                      <a:r>
                        <a:rPr lang="en-GB" sz="1000" b="1" kern="1200" baseline="0">
                          <a:solidFill>
                            <a:srgbClr val="475358"/>
                          </a:solidFill>
                          <a:latin typeface="Arial" panose="020B0604020202020204" pitchFamily="34" charset="0"/>
                          <a:ea typeface="+mn-ea"/>
                          <a:cs typeface="Arial" panose="020B0604020202020204" pitchFamily="34" charset="0"/>
                        </a:rPr>
                        <a:t>Nausea</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defTabSz="609585" rtl="0" eaLnBrk="1" fontAlgn="auto" latinLnBrk="0" hangingPunct="1">
                        <a:lnSpc>
                          <a:spcPct val="90000"/>
                        </a:lnSpc>
                        <a:spcBef>
                          <a:spcPts val="0"/>
                        </a:spcBef>
                        <a:spcAft>
                          <a:spcPts val="0"/>
                        </a:spcAft>
                        <a:buClrTx/>
                        <a:buSzTx/>
                        <a:buFontTx/>
                        <a:buNone/>
                        <a:tabLst/>
                        <a:defRPr/>
                      </a:pPr>
                      <a:r>
                        <a:rPr lang="en-GB" sz="1000" kern="1200">
                          <a:solidFill>
                            <a:srgbClr val="475358"/>
                          </a:solidFill>
                          <a:effectLst/>
                          <a:latin typeface="Arial" panose="020B0604020202020204" pitchFamily="34" charset="0"/>
                          <a:ea typeface="+mn-ea"/>
                          <a:cs typeface="Arial" panose="020B0604020202020204" pitchFamily="34" charset="0"/>
                        </a:rPr>
                        <a:t>154 (44)</a:t>
                      </a:r>
                    </a:p>
                  </a:txBody>
                  <a:tcPr marL="36000" marR="36000" marT="36000" marB="360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defTabSz="609585" rtl="0" eaLnBrk="1" fontAlgn="auto" latinLnBrk="0" hangingPunct="1">
                        <a:lnSpc>
                          <a:spcPct val="90000"/>
                        </a:lnSpc>
                        <a:spcBef>
                          <a:spcPts val="0"/>
                        </a:spcBef>
                        <a:spcAft>
                          <a:spcPts val="0"/>
                        </a:spcAft>
                        <a:buClrTx/>
                        <a:buSzTx/>
                        <a:buFontTx/>
                        <a:buNone/>
                        <a:tabLst/>
                        <a:defRPr/>
                      </a:pPr>
                      <a:r>
                        <a:rPr lang="en-GB" sz="1000" kern="1200">
                          <a:solidFill>
                            <a:srgbClr val="475358"/>
                          </a:solidFill>
                          <a:effectLst/>
                          <a:latin typeface="Arial" panose="020B0604020202020204" pitchFamily="34" charset="0"/>
                          <a:ea typeface="+mn-ea"/>
                          <a:cs typeface="Arial" panose="020B0604020202020204" pitchFamily="34" charset="0"/>
                        </a:rPr>
                        <a:t>14 (4)</a:t>
                      </a:r>
                    </a:p>
                  </a:txBody>
                  <a:tcPr marL="36000" marR="36000" marT="36000" marB="360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defTabSz="609585" rtl="0" eaLnBrk="1" fontAlgn="auto" latinLnBrk="0" hangingPunct="1">
                        <a:lnSpc>
                          <a:spcPct val="90000"/>
                        </a:lnSpc>
                        <a:spcBef>
                          <a:spcPts val="0"/>
                        </a:spcBef>
                        <a:spcAft>
                          <a:spcPts val="0"/>
                        </a:spcAft>
                        <a:buClrTx/>
                        <a:buSzTx/>
                        <a:buFontTx/>
                        <a:buNone/>
                        <a:tabLst/>
                        <a:defRPr/>
                      </a:pPr>
                      <a:r>
                        <a:rPr lang="en-GB" sz="1000" kern="1200">
                          <a:solidFill>
                            <a:srgbClr val="475358"/>
                          </a:solidFill>
                          <a:effectLst/>
                          <a:latin typeface="Arial" panose="020B0604020202020204" pitchFamily="34" charset="0"/>
                          <a:ea typeface="+mn-ea"/>
                          <a:cs typeface="Arial" panose="020B0604020202020204" pitchFamily="34" charset="0"/>
                        </a:rPr>
                        <a:t>152 (44)</a:t>
                      </a:r>
                    </a:p>
                  </a:txBody>
                  <a:tcPr marL="36000" marR="36000" marT="36000" marB="360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defTabSz="609585" rtl="0" eaLnBrk="1" fontAlgn="auto" latinLnBrk="0" hangingPunct="1">
                        <a:lnSpc>
                          <a:spcPct val="90000"/>
                        </a:lnSpc>
                        <a:spcBef>
                          <a:spcPts val="0"/>
                        </a:spcBef>
                        <a:spcAft>
                          <a:spcPts val="0"/>
                        </a:spcAft>
                        <a:buClrTx/>
                        <a:buSzTx/>
                        <a:buFontTx/>
                        <a:buNone/>
                        <a:tabLst/>
                        <a:defRPr/>
                      </a:pPr>
                      <a:r>
                        <a:rPr lang="en-GB" sz="1000" kern="1200">
                          <a:solidFill>
                            <a:srgbClr val="475358"/>
                          </a:solidFill>
                          <a:effectLst/>
                          <a:latin typeface="Arial" panose="020B0604020202020204" pitchFamily="34" charset="0"/>
                          <a:ea typeface="+mn-ea"/>
                          <a:cs typeface="Arial" panose="020B0604020202020204" pitchFamily="34" charset="0"/>
                        </a:rPr>
                        <a:t>15 (4)</a:t>
                      </a:r>
                    </a:p>
                  </a:txBody>
                  <a:tcPr marL="36000" marR="36000" marT="36000" marB="36000" anchor="ctr">
                    <a:lnL w="12700" cmpd="sng">
                      <a:noFill/>
                    </a:lnL>
                    <a:lnR w="127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956793264"/>
                  </a:ext>
                </a:extLst>
              </a:tr>
              <a:tr h="243530">
                <a:tc>
                  <a:txBody>
                    <a:bodyPr/>
                    <a:lstStyle/>
                    <a:p>
                      <a:pPr marL="52388" marR="0" lvl="0" indent="0" algn="l" defTabSz="914400" rtl="0" eaLnBrk="1" fontAlgn="auto" latinLnBrk="0" hangingPunct="1">
                        <a:lnSpc>
                          <a:spcPct val="90000"/>
                        </a:lnSpc>
                        <a:spcBef>
                          <a:spcPts val="0"/>
                        </a:spcBef>
                        <a:spcAft>
                          <a:spcPts val="0"/>
                        </a:spcAft>
                        <a:buClrTx/>
                        <a:buSzTx/>
                        <a:buFontTx/>
                        <a:buNone/>
                        <a:tabLst/>
                        <a:defRPr/>
                      </a:pPr>
                      <a:r>
                        <a:rPr lang="en-GB" sz="1000" b="1" kern="1200" baseline="0">
                          <a:solidFill>
                            <a:srgbClr val="475358"/>
                          </a:solidFill>
                          <a:latin typeface="Arial" panose="020B0604020202020204" pitchFamily="34" charset="0"/>
                          <a:ea typeface="+mn-ea"/>
                          <a:cs typeface="Arial" panose="020B0604020202020204" pitchFamily="34" charset="0"/>
                        </a:rPr>
                        <a:t>Anaemia</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marL="0" marR="0" lvl="0" indent="0" algn="ctr" defTabSz="609585" rtl="0" eaLnBrk="1" fontAlgn="auto" latinLnBrk="0" hangingPunct="1">
                        <a:lnSpc>
                          <a:spcPct val="90000"/>
                        </a:lnSpc>
                        <a:spcBef>
                          <a:spcPts val="0"/>
                        </a:spcBef>
                        <a:spcAft>
                          <a:spcPts val="0"/>
                        </a:spcAft>
                        <a:buClrTx/>
                        <a:buSzTx/>
                        <a:buFontTx/>
                        <a:buNone/>
                        <a:tabLst/>
                        <a:defRPr/>
                      </a:pPr>
                      <a:r>
                        <a:rPr lang="en-GB" sz="1000" kern="1200">
                          <a:solidFill>
                            <a:srgbClr val="475358"/>
                          </a:solidFill>
                          <a:effectLst/>
                          <a:latin typeface="Arial" panose="020B0604020202020204" pitchFamily="34" charset="0"/>
                          <a:ea typeface="+mn-ea"/>
                          <a:cs typeface="Arial" panose="020B0604020202020204" pitchFamily="34" charset="0"/>
                        </a:rPr>
                        <a:t>109 (31)</a:t>
                      </a:r>
                    </a:p>
                  </a:txBody>
                  <a:tcPr marL="36000" marR="36000" marT="36000" marB="360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marL="0" marR="0" lvl="0" indent="0" algn="ctr" defTabSz="609585" rtl="0" eaLnBrk="1" fontAlgn="auto" latinLnBrk="0" hangingPunct="1">
                        <a:lnSpc>
                          <a:spcPct val="90000"/>
                        </a:lnSpc>
                        <a:spcBef>
                          <a:spcPts val="0"/>
                        </a:spcBef>
                        <a:spcAft>
                          <a:spcPts val="0"/>
                        </a:spcAft>
                        <a:buClrTx/>
                        <a:buSzTx/>
                        <a:buFontTx/>
                        <a:buNone/>
                        <a:tabLst/>
                        <a:defRPr/>
                      </a:pPr>
                      <a:r>
                        <a:rPr lang="en-GB" sz="1000" kern="1200">
                          <a:solidFill>
                            <a:srgbClr val="475358"/>
                          </a:solidFill>
                          <a:effectLst/>
                          <a:latin typeface="Arial" panose="020B0604020202020204" pitchFamily="34" charset="0"/>
                          <a:ea typeface="+mn-ea"/>
                          <a:cs typeface="Arial" panose="020B0604020202020204" pitchFamily="34" charset="0"/>
                        </a:rPr>
                        <a:t>21 (6)</a:t>
                      </a:r>
                    </a:p>
                  </a:txBody>
                  <a:tcPr marL="36000" marR="36000" marT="36000" marB="360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marL="0" marR="0" lvl="0" indent="0" algn="ctr" defTabSz="609585" rtl="0" eaLnBrk="1" fontAlgn="auto" latinLnBrk="0" hangingPunct="1">
                        <a:lnSpc>
                          <a:spcPct val="90000"/>
                        </a:lnSpc>
                        <a:spcBef>
                          <a:spcPts val="0"/>
                        </a:spcBef>
                        <a:spcAft>
                          <a:spcPts val="0"/>
                        </a:spcAft>
                        <a:buClrTx/>
                        <a:buSzTx/>
                        <a:buFontTx/>
                        <a:buNone/>
                        <a:tabLst/>
                        <a:defRPr/>
                      </a:pPr>
                      <a:r>
                        <a:rPr lang="en-GB" sz="1000" kern="1200">
                          <a:solidFill>
                            <a:srgbClr val="475358"/>
                          </a:solidFill>
                          <a:effectLst/>
                          <a:latin typeface="Arial" panose="020B0604020202020204" pitchFamily="34" charset="0"/>
                          <a:ea typeface="+mn-ea"/>
                          <a:cs typeface="Arial" panose="020B0604020202020204" pitchFamily="34" charset="0"/>
                        </a:rPr>
                        <a:t>113 (33)</a:t>
                      </a:r>
                    </a:p>
                  </a:txBody>
                  <a:tcPr marL="36000" marR="36000" marT="36000" marB="360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marL="0" marR="0" lvl="0" indent="0" algn="ctr" defTabSz="609585" rtl="0" eaLnBrk="1" fontAlgn="auto" latinLnBrk="0" hangingPunct="1">
                        <a:lnSpc>
                          <a:spcPct val="90000"/>
                        </a:lnSpc>
                        <a:spcBef>
                          <a:spcPts val="0"/>
                        </a:spcBef>
                        <a:spcAft>
                          <a:spcPts val="0"/>
                        </a:spcAft>
                        <a:buClrTx/>
                        <a:buSzTx/>
                        <a:buFontTx/>
                        <a:buNone/>
                        <a:tabLst/>
                        <a:defRPr/>
                      </a:pPr>
                      <a:r>
                        <a:rPr lang="en-GB" sz="1000" kern="1200">
                          <a:solidFill>
                            <a:srgbClr val="475358"/>
                          </a:solidFill>
                          <a:effectLst/>
                          <a:latin typeface="Arial" panose="020B0604020202020204" pitchFamily="34" charset="0"/>
                          <a:ea typeface="+mn-ea"/>
                          <a:cs typeface="Arial" panose="020B0604020202020204" pitchFamily="34" charset="0"/>
                        </a:rPr>
                        <a:t>20 (6)</a:t>
                      </a:r>
                    </a:p>
                  </a:txBody>
                  <a:tcPr marL="36000" marR="36000" marT="36000" marB="36000" anchor="ctr">
                    <a:lnL w="12700" cmpd="sng">
                      <a:noFill/>
                    </a:lnL>
                    <a:lnR w="127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14498834"/>
                  </a:ext>
                </a:extLst>
              </a:tr>
              <a:tr h="243530">
                <a:tc>
                  <a:txBody>
                    <a:bodyPr/>
                    <a:lstStyle/>
                    <a:p>
                      <a:pPr marL="52388" marR="0" lvl="0" indent="0" algn="l" defTabSz="914400" rtl="0" eaLnBrk="1" fontAlgn="auto" latinLnBrk="0" hangingPunct="1">
                        <a:lnSpc>
                          <a:spcPct val="90000"/>
                        </a:lnSpc>
                        <a:spcBef>
                          <a:spcPts val="0"/>
                        </a:spcBef>
                        <a:spcAft>
                          <a:spcPts val="0"/>
                        </a:spcAft>
                        <a:buClrTx/>
                        <a:buSzTx/>
                        <a:buFontTx/>
                        <a:buNone/>
                        <a:tabLst/>
                        <a:defRPr/>
                      </a:pPr>
                      <a:r>
                        <a:rPr lang="en-GB" sz="1000" b="1" kern="1200" baseline="0">
                          <a:solidFill>
                            <a:srgbClr val="475358"/>
                          </a:solidFill>
                          <a:latin typeface="Arial" panose="020B0604020202020204" pitchFamily="34" charset="0"/>
                          <a:ea typeface="+mn-ea"/>
                          <a:cs typeface="Arial" panose="020B0604020202020204" pitchFamily="34" charset="0"/>
                        </a:rPr>
                        <a:t>Decreased neutrophil count</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defTabSz="609585" rtl="0" eaLnBrk="1" fontAlgn="auto" latinLnBrk="0" hangingPunct="1">
                        <a:lnSpc>
                          <a:spcPct val="90000"/>
                        </a:lnSpc>
                        <a:spcBef>
                          <a:spcPts val="0"/>
                        </a:spcBef>
                        <a:spcAft>
                          <a:spcPts val="0"/>
                        </a:spcAft>
                        <a:buClrTx/>
                        <a:buSzTx/>
                        <a:buFontTx/>
                        <a:buNone/>
                        <a:tabLst/>
                        <a:defRPr/>
                      </a:pPr>
                      <a:r>
                        <a:rPr lang="en-GB" sz="1000" kern="1200">
                          <a:solidFill>
                            <a:srgbClr val="475358"/>
                          </a:solidFill>
                          <a:effectLst/>
                          <a:latin typeface="Arial" panose="020B0604020202020204" pitchFamily="34" charset="0"/>
                          <a:ea typeface="+mn-ea"/>
                          <a:cs typeface="Arial" panose="020B0604020202020204" pitchFamily="34" charset="0"/>
                        </a:rPr>
                        <a:t>92 (26)</a:t>
                      </a:r>
                    </a:p>
                  </a:txBody>
                  <a:tcPr marL="36000" marR="36000" marT="36000" marB="360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defTabSz="609585" rtl="0" eaLnBrk="1" fontAlgn="auto" latinLnBrk="0" hangingPunct="1">
                        <a:lnSpc>
                          <a:spcPct val="90000"/>
                        </a:lnSpc>
                        <a:spcBef>
                          <a:spcPts val="0"/>
                        </a:spcBef>
                        <a:spcAft>
                          <a:spcPts val="0"/>
                        </a:spcAft>
                        <a:buClrTx/>
                        <a:buSzTx/>
                        <a:buFontTx/>
                        <a:buNone/>
                        <a:tabLst/>
                        <a:defRPr/>
                      </a:pPr>
                      <a:r>
                        <a:rPr lang="en-GB" sz="1000" kern="1200">
                          <a:solidFill>
                            <a:srgbClr val="475358"/>
                          </a:solidFill>
                          <a:effectLst/>
                          <a:latin typeface="Arial" panose="020B0604020202020204" pitchFamily="34" charset="0"/>
                          <a:ea typeface="+mn-ea"/>
                          <a:cs typeface="Arial" panose="020B0604020202020204" pitchFamily="34" charset="0"/>
                        </a:rPr>
                        <a:t>28 (8)</a:t>
                      </a:r>
                    </a:p>
                  </a:txBody>
                  <a:tcPr marL="36000" marR="36000" marT="36000" marB="360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defTabSz="609585" rtl="0" eaLnBrk="1" fontAlgn="auto" latinLnBrk="0" hangingPunct="1">
                        <a:lnSpc>
                          <a:spcPct val="90000"/>
                        </a:lnSpc>
                        <a:spcBef>
                          <a:spcPts val="0"/>
                        </a:spcBef>
                        <a:spcAft>
                          <a:spcPts val="0"/>
                        </a:spcAft>
                        <a:buClrTx/>
                        <a:buSzTx/>
                        <a:buFontTx/>
                        <a:buNone/>
                        <a:tabLst/>
                        <a:defRPr/>
                      </a:pPr>
                      <a:r>
                        <a:rPr lang="en-GB" sz="1000" kern="1200">
                          <a:solidFill>
                            <a:srgbClr val="475358"/>
                          </a:solidFill>
                          <a:effectLst/>
                          <a:latin typeface="Arial" panose="020B0604020202020204" pitchFamily="34" charset="0"/>
                          <a:ea typeface="+mn-ea"/>
                          <a:cs typeface="Arial" panose="020B0604020202020204" pitchFamily="34" charset="0"/>
                        </a:rPr>
                        <a:t>83 (24)</a:t>
                      </a:r>
                    </a:p>
                  </a:txBody>
                  <a:tcPr marL="36000" marR="36000" marT="36000" marB="360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defTabSz="609585" rtl="0" eaLnBrk="1" fontAlgn="auto" latinLnBrk="0" hangingPunct="1">
                        <a:lnSpc>
                          <a:spcPct val="90000"/>
                        </a:lnSpc>
                        <a:spcBef>
                          <a:spcPts val="0"/>
                        </a:spcBef>
                        <a:spcAft>
                          <a:spcPts val="0"/>
                        </a:spcAft>
                        <a:buClrTx/>
                        <a:buSzTx/>
                        <a:buFontTx/>
                        <a:buNone/>
                        <a:tabLst/>
                        <a:defRPr/>
                      </a:pPr>
                      <a:r>
                        <a:rPr lang="en-GB" sz="1000" kern="1200">
                          <a:solidFill>
                            <a:srgbClr val="475358"/>
                          </a:solidFill>
                          <a:effectLst/>
                          <a:latin typeface="Arial" panose="020B0604020202020204" pitchFamily="34" charset="0"/>
                          <a:ea typeface="+mn-ea"/>
                          <a:cs typeface="Arial" panose="020B0604020202020204" pitchFamily="34" charset="0"/>
                        </a:rPr>
                        <a:t>30 (9)</a:t>
                      </a:r>
                    </a:p>
                  </a:txBody>
                  <a:tcPr marL="36000" marR="36000" marT="36000" marB="36000" anchor="ctr">
                    <a:lnL w="12700" cmpd="sng">
                      <a:noFill/>
                    </a:lnL>
                    <a:lnR w="127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31832947"/>
                  </a:ext>
                </a:extLst>
              </a:tr>
              <a:tr h="243530">
                <a:tc>
                  <a:txBody>
                    <a:bodyPr/>
                    <a:lstStyle/>
                    <a:p>
                      <a:pPr marL="52388" marR="0" lvl="0" indent="0" algn="l" defTabSz="914400" rtl="0" eaLnBrk="1" fontAlgn="auto" latinLnBrk="0" hangingPunct="1">
                        <a:lnSpc>
                          <a:spcPct val="90000"/>
                        </a:lnSpc>
                        <a:spcBef>
                          <a:spcPts val="0"/>
                        </a:spcBef>
                        <a:spcAft>
                          <a:spcPts val="0"/>
                        </a:spcAft>
                        <a:buClrTx/>
                        <a:buSzTx/>
                        <a:buFontTx/>
                        <a:buNone/>
                        <a:tabLst/>
                        <a:defRPr/>
                      </a:pPr>
                      <a:r>
                        <a:rPr lang="en-GB" sz="1000" b="1" kern="1200" baseline="0">
                          <a:solidFill>
                            <a:srgbClr val="475358"/>
                          </a:solidFill>
                          <a:latin typeface="Arial" panose="020B0604020202020204" pitchFamily="34" charset="0"/>
                          <a:ea typeface="+mn-ea"/>
                          <a:cs typeface="Arial" panose="020B0604020202020204" pitchFamily="34" charset="0"/>
                        </a:rPr>
                        <a:t>Decreased appetite</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BFCFE"/>
                    </a:solidFill>
                  </a:tcPr>
                </a:tc>
                <a:tc>
                  <a:txBody>
                    <a:bodyPr/>
                    <a:lstStyle/>
                    <a:p>
                      <a:pPr marL="0" marR="0" lvl="0" indent="0" algn="ctr" defTabSz="609585" rtl="0" eaLnBrk="1" fontAlgn="auto" latinLnBrk="0" hangingPunct="1">
                        <a:lnSpc>
                          <a:spcPct val="90000"/>
                        </a:lnSpc>
                        <a:spcBef>
                          <a:spcPts val="0"/>
                        </a:spcBef>
                        <a:spcAft>
                          <a:spcPts val="0"/>
                        </a:spcAft>
                        <a:buClrTx/>
                        <a:buSzTx/>
                        <a:buFontTx/>
                        <a:buNone/>
                        <a:tabLst/>
                        <a:defRPr/>
                      </a:pPr>
                      <a:r>
                        <a:rPr lang="en-GB" sz="1000" kern="1200">
                          <a:solidFill>
                            <a:srgbClr val="475358"/>
                          </a:solidFill>
                          <a:effectLst/>
                          <a:latin typeface="Arial" panose="020B0604020202020204" pitchFamily="34" charset="0"/>
                          <a:ea typeface="+mn-ea"/>
                          <a:cs typeface="Arial" panose="020B0604020202020204" pitchFamily="34" charset="0"/>
                        </a:rPr>
                        <a:t>91 (26)</a:t>
                      </a:r>
                    </a:p>
                  </a:txBody>
                  <a:tcPr marL="36000" marR="36000" marT="36000" marB="360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BFCFE"/>
                    </a:solidFill>
                  </a:tcPr>
                </a:tc>
                <a:tc>
                  <a:txBody>
                    <a:bodyPr/>
                    <a:lstStyle/>
                    <a:p>
                      <a:pPr marL="0" marR="0" lvl="0" indent="0" algn="ctr" defTabSz="609585" rtl="0" eaLnBrk="1" fontAlgn="auto" latinLnBrk="0" hangingPunct="1">
                        <a:lnSpc>
                          <a:spcPct val="90000"/>
                        </a:lnSpc>
                        <a:spcBef>
                          <a:spcPts val="0"/>
                        </a:spcBef>
                        <a:spcAft>
                          <a:spcPts val="0"/>
                        </a:spcAft>
                        <a:buClrTx/>
                        <a:buSzTx/>
                        <a:buFontTx/>
                        <a:buNone/>
                        <a:tabLst/>
                        <a:defRPr/>
                      </a:pPr>
                      <a:r>
                        <a:rPr lang="en-GB" sz="1000" kern="1200">
                          <a:solidFill>
                            <a:srgbClr val="475358"/>
                          </a:solidFill>
                          <a:effectLst/>
                          <a:latin typeface="Arial" panose="020B0604020202020204" pitchFamily="34" charset="0"/>
                          <a:ea typeface="+mn-ea"/>
                          <a:cs typeface="Arial" panose="020B0604020202020204" pitchFamily="34" charset="0"/>
                        </a:rPr>
                        <a:t>11 (3)</a:t>
                      </a:r>
                    </a:p>
                  </a:txBody>
                  <a:tcPr marL="36000" marR="36000" marT="36000" marB="360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BFCFE"/>
                    </a:solidFill>
                  </a:tcPr>
                </a:tc>
                <a:tc>
                  <a:txBody>
                    <a:bodyPr/>
                    <a:lstStyle/>
                    <a:p>
                      <a:pPr marL="0" marR="0" lvl="0" indent="0" algn="ctr" defTabSz="609585" rtl="0" eaLnBrk="1" fontAlgn="auto" latinLnBrk="0" hangingPunct="1">
                        <a:lnSpc>
                          <a:spcPct val="90000"/>
                        </a:lnSpc>
                        <a:spcBef>
                          <a:spcPts val="0"/>
                        </a:spcBef>
                        <a:spcAft>
                          <a:spcPts val="0"/>
                        </a:spcAft>
                        <a:buClrTx/>
                        <a:buSzTx/>
                        <a:buFontTx/>
                        <a:buNone/>
                        <a:tabLst/>
                        <a:defRPr/>
                      </a:pPr>
                      <a:r>
                        <a:rPr lang="en-GB" sz="1000" kern="1200">
                          <a:solidFill>
                            <a:srgbClr val="475358"/>
                          </a:solidFill>
                          <a:effectLst/>
                          <a:latin typeface="Arial" panose="020B0604020202020204" pitchFamily="34" charset="0"/>
                          <a:ea typeface="+mn-ea"/>
                          <a:cs typeface="Arial" panose="020B0604020202020204" pitchFamily="34" charset="0"/>
                        </a:rPr>
                        <a:t>91 (26)</a:t>
                      </a:r>
                    </a:p>
                  </a:txBody>
                  <a:tcPr marL="36000" marR="36000" marT="36000" marB="360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BFCFE"/>
                    </a:solidFill>
                  </a:tcPr>
                </a:tc>
                <a:tc>
                  <a:txBody>
                    <a:bodyPr/>
                    <a:lstStyle/>
                    <a:p>
                      <a:pPr marL="0" marR="0" lvl="0" indent="0" algn="ctr" defTabSz="609585" rtl="0" eaLnBrk="1" fontAlgn="auto" latinLnBrk="0" hangingPunct="1">
                        <a:lnSpc>
                          <a:spcPct val="90000"/>
                        </a:lnSpc>
                        <a:spcBef>
                          <a:spcPts val="0"/>
                        </a:spcBef>
                        <a:spcAft>
                          <a:spcPts val="0"/>
                        </a:spcAft>
                        <a:buClrTx/>
                        <a:buSzTx/>
                        <a:buFontTx/>
                        <a:buNone/>
                        <a:tabLst/>
                        <a:defRPr/>
                      </a:pPr>
                      <a:r>
                        <a:rPr lang="en-GB" sz="1000" kern="1200">
                          <a:solidFill>
                            <a:srgbClr val="475358"/>
                          </a:solidFill>
                          <a:effectLst/>
                          <a:latin typeface="Arial" panose="020B0604020202020204" pitchFamily="34" charset="0"/>
                          <a:ea typeface="+mn-ea"/>
                          <a:cs typeface="Arial" panose="020B0604020202020204" pitchFamily="34" charset="0"/>
                        </a:rPr>
                        <a:t>11 (3)</a:t>
                      </a:r>
                    </a:p>
                  </a:txBody>
                  <a:tcPr marL="36000" marR="36000" marT="36000" marB="36000" anchor="ctr">
                    <a:lnL w="12700" cmpd="sng">
                      <a:noFill/>
                    </a:lnL>
                    <a:lnR w="127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BFCFE"/>
                    </a:solidFill>
                  </a:tcPr>
                </a:tc>
                <a:extLst>
                  <a:ext uri="{0D108BD9-81ED-4DB2-BD59-A6C34878D82A}">
                    <a16:rowId xmlns:a16="http://schemas.microsoft.com/office/drawing/2014/main" val="271973855"/>
                  </a:ext>
                </a:extLst>
              </a:tr>
              <a:tr h="243530">
                <a:tc>
                  <a:txBody>
                    <a:bodyPr/>
                    <a:lstStyle/>
                    <a:p>
                      <a:pPr marL="52388" marR="0" lvl="0" indent="0" algn="l" defTabSz="914400" rtl="0" eaLnBrk="1" fontAlgn="auto" latinLnBrk="0" hangingPunct="1">
                        <a:lnSpc>
                          <a:spcPct val="90000"/>
                        </a:lnSpc>
                        <a:spcBef>
                          <a:spcPts val="0"/>
                        </a:spcBef>
                        <a:spcAft>
                          <a:spcPts val="0"/>
                        </a:spcAft>
                        <a:buClrTx/>
                        <a:buSzTx/>
                        <a:buFontTx/>
                        <a:buNone/>
                        <a:tabLst/>
                        <a:defRPr/>
                      </a:pPr>
                      <a:r>
                        <a:rPr lang="en-GB" sz="1000" b="1" kern="1200" baseline="0">
                          <a:solidFill>
                            <a:srgbClr val="475358"/>
                          </a:solidFill>
                          <a:latin typeface="Arial" panose="020B0604020202020204" pitchFamily="34" charset="0"/>
                          <a:ea typeface="+mn-ea"/>
                          <a:cs typeface="Arial" panose="020B0604020202020204" pitchFamily="34" charset="0"/>
                        </a:rPr>
                        <a:t>Decreased platelet count</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defTabSz="609585" rtl="0" eaLnBrk="1" fontAlgn="auto" latinLnBrk="0" hangingPunct="1">
                        <a:lnSpc>
                          <a:spcPct val="90000"/>
                        </a:lnSpc>
                        <a:spcBef>
                          <a:spcPts val="0"/>
                        </a:spcBef>
                        <a:spcAft>
                          <a:spcPts val="0"/>
                        </a:spcAft>
                        <a:buClrTx/>
                        <a:buSzTx/>
                        <a:buFontTx/>
                        <a:buNone/>
                        <a:tabLst/>
                        <a:defRPr/>
                      </a:pPr>
                      <a:r>
                        <a:rPr lang="en-GB" sz="1000" kern="1200">
                          <a:solidFill>
                            <a:srgbClr val="475358"/>
                          </a:solidFill>
                          <a:effectLst/>
                          <a:latin typeface="Arial" panose="020B0604020202020204" pitchFamily="34" charset="0"/>
                          <a:ea typeface="+mn-ea"/>
                          <a:cs typeface="Arial" panose="020B0604020202020204" pitchFamily="34" charset="0"/>
                        </a:rPr>
                        <a:t>89 (25)</a:t>
                      </a:r>
                    </a:p>
                  </a:txBody>
                  <a:tcPr marL="36000" marR="36000" marT="36000" marB="360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defTabSz="609585" rtl="0" eaLnBrk="1" fontAlgn="auto" latinLnBrk="0" hangingPunct="1">
                        <a:lnSpc>
                          <a:spcPct val="90000"/>
                        </a:lnSpc>
                        <a:spcBef>
                          <a:spcPts val="0"/>
                        </a:spcBef>
                        <a:spcAft>
                          <a:spcPts val="0"/>
                        </a:spcAft>
                        <a:buClrTx/>
                        <a:buSzTx/>
                        <a:buFontTx/>
                        <a:buNone/>
                        <a:tabLst/>
                        <a:defRPr/>
                      </a:pPr>
                      <a:r>
                        <a:rPr lang="en-GB" sz="1000" kern="1200">
                          <a:solidFill>
                            <a:srgbClr val="475358"/>
                          </a:solidFill>
                          <a:effectLst/>
                          <a:latin typeface="Arial" panose="020B0604020202020204" pitchFamily="34" charset="0"/>
                          <a:ea typeface="+mn-ea"/>
                          <a:cs typeface="Arial" panose="020B0604020202020204" pitchFamily="34" charset="0"/>
                        </a:rPr>
                        <a:t>22 (6)</a:t>
                      </a:r>
                    </a:p>
                  </a:txBody>
                  <a:tcPr marL="36000" marR="36000" marT="36000" marB="360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defTabSz="609585" rtl="0" eaLnBrk="1" fontAlgn="auto" latinLnBrk="0" hangingPunct="1">
                        <a:lnSpc>
                          <a:spcPct val="90000"/>
                        </a:lnSpc>
                        <a:spcBef>
                          <a:spcPts val="0"/>
                        </a:spcBef>
                        <a:spcAft>
                          <a:spcPts val="0"/>
                        </a:spcAft>
                        <a:buClrTx/>
                        <a:buSzTx/>
                        <a:buFontTx/>
                        <a:buNone/>
                        <a:tabLst/>
                        <a:defRPr/>
                      </a:pPr>
                      <a:r>
                        <a:rPr lang="en-GB" sz="1000" kern="1200">
                          <a:solidFill>
                            <a:srgbClr val="475358"/>
                          </a:solidFill>
                          <a:effectLst/>
                          <a:latin typeface="Arial" panose="020B0604020202020204" pitchFamily="34" charset="0"/>
                          <a:ea typeface="+mn-ea"/>
                          <a:cs typeface="Arial" panose="020B0604020202020204" pitchFamily="34" charset="0"/>
                        </a:rPr>
                        <a:t>93 (27)</a:t>
                      </a:r>
                    </a:p>
                  </a:txBody>
                  <a:tcPr marL="36000" marR="36000" marT="36000" marB="360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defTabSz="609585" rtl="0" eaLnBrk="1" fontAlgn="auto" latinLnBrk="0" hangingPunct="1">
                        <a:lnSpc>
                          <a:spcPct val="90000"/>
                        </a:lnSpc>
                        <a:spcBef>
                          <a:spcPts val="0"/>
                        </a:spcBef>
                        <a:spcAft>
                          <a:spcPts val="0"/>
                        </a:spcAft>
                        <a:buClrTx/>
                        <a:buSzTx/>
                        <a:buFontTx/>
                        <a:buNone/>
                        <a:tabLst/>
                        <a:defRPr/>
                      </a:pPr>
                      <a:r>
                        <a:rPr lang="en-GB" sz="1000" kern="1200">
                          <a:solidFill>
                            <a:srgbClr val="475358"/>
                          </a:solidFill>
                          <a:effectLst/>
                          <a:latin typeface="Arial" panose="020B0604020202020204" pitchFamily="34" charset="0"/>
                          <a:ea typeface="+mn-ea"/>
                          <a:cs typeface="Arial" panose="020B0604020202020204" pitchFamily="34" charset="0"/>
                        </a:rPr>
                        <a:t>23 (7)</a:t>
                      </a:r>
                    </a:p>
                  </a:txBody>
                  <a:tcPr marL="36000" marR="36000" marT="36000" marB="36000" anchor="ctr">
                    <a:lnL w="12700" cmpd="sng">
                      <a:noFill/>
                    </a:lnL>
                    <a:lnR w="127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92795307"/>
                  </a:ext>
                </a:extLst>
              </a:tr>
              <a:tr h="243530">
                <a:tc>
                  <a:txBody>
                    <a:bodyPr/>
                    <a:lstStyle/>
                    <a:p>
                      <a:pPr marL="52388" marR="0" lvl="0" indent="0" algn="l" defTabSz="914400" rtl="0" eaLnBrk="1" fontAlgn="auto" latinLnBrk="0" hangingPunct="1">
                        <a:lnSpc>
                          <a:spcPct val="90000"/>
                        </a:lnSpc>
                        <a:spcBef>
                          <a:spcPts val="0"/>
                        </a:spcBef>
                        <a:spcAft>
                          <a:spcPts val="0"/>
                        </a:spcAft>
                        <a:buClrTx/>
                        <a:buSzTx/>
                        <a:buFontTx/>
                        <a:buNone/>
                        <a:tabLst/>
                        <a:defRPr/>
                      </a:pPr>
                      <a:r>
                        <a:rPr lang="en-GB" sz="1000" b="1" kern="1200" baseline="0">
                          <a:solidFill>
                            <a:srgbClr val="475358"/>
                          </a:solidFill>
                          <a:latin typeface="Arial" panose="020B0604020202020204" pitchFamily="34" charset="0"/>
                          <a:ea typeface="+mn-ea"/>
                          <a:cs typeface="Arial" panose="020B0604020202020204" pitchFamily="34" charset="0"/>
                        </a:rPr>
                        <a:t>Vomiting</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BFCFE"/>
                    </a:solidFill>
                  </a:tcPr>
                </a:tc>
                <a:tc>
                  <a:txBody>
                    <a:bodyPr/>
                    <a:lstStyle/>
                    <a:p>
                      <a:pPr marL="0" marR="0" lvl="0" indent="0" algn="ctr" defTabSz="609585" rtl="0" eaLnBrk="1" fontAlgn="auto" latinLnBrk="0" hangingPunct="1">
                        <a:lnSpc>
                          <a:spcPct val="90000"/>
                        </a:lnSpc>
                        <a:spcBef>
                          <a:spcPts val="0"/>
                        </a:spcBef>
                        <a:spcAft>
                          <a:spcPts val="0"/>
                        </a:spcAft>
                        <a:buClrTx/>
                        <a:buSzTx/>
                        <a:buFontTx/>
                        <a:buNone/>
                        <a:tabLst/>
                        <a:defRPr/>
                      </a:pPr>
                      <a:r>
                        <a:rPr lang="en-GB" sz="1000" kern="1200">
                          <a:solidFill>
                            <a:srgbClr val="475358"/>
                          </a:solidFill>
                          <a:effectLst/>
                          <a:latin typeface="Arial" panose="020B0604020202020204" pitchFamily="34" charset="0"/>
                          <a:ea typeface="+mn-ea"/>
                          <a:cs typeface="Arial" panose="020B0604020202020204" pitchFamily="34" charset="0"/>
                        </a:rPr>
                        <a:t>88 (25)</a:t>
                      </a:r>
                    </a:p>
                  </a:txBody>
                  <a:tcPr marL="36000" marR="36000" marT="36000" marB="360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BFCFE"/>
                    </a:solidFill>
                  </a:tcPr>
                </a:tc>
                <a:tc>
                  <a:txBody>
                    <a:bodyPr/>
                    <a:lstStyle/>
                    <a:p>
                      <a:pPr marL="0" marR="0" lvl="0" indent="0" algn="ctr" defTabSz="609585" rtl="0" eaLnBrk="1" fontAlgn="auto" latinLnBrk="0" hangingPunct="1">
                        <a:lnSpc>
                          <a:spcPct val="90000"/>
                        </a:lnSpc>
                        <a:spcBef>
                          <a:spcPts val="0"/>
                        </a:spcBef>
                        <a:spcAft>
                          <a:spcPts val="0"/>
                        </a:spcAft>
                        <a:buClrTx/>
                        <a:buSzTx/>
                        <a:buFontTx/>
                        <a:buNone/>
                        <a:tabLst/>
                        <a:defRPr/>
                      </a:pPr>
                      <a:r>
                        <a:rPr lang="en-GB" sz="1000" kern="1200">
                          <a:solidFill>
                            <a:srgbClr val="475358"/>
                          </a:solidFill>
                          <a:effectLst/>
                          <a:latin typeface="Arial" panose="020B0604020202020204" pitchFamily="34" charset="0"/>
                          <a:ea typeface="+mn-ea"/>
                          <a:cs typeface="Arial" panose="020B0604020202020204" pitchFamily="34" charset="0"/>
                        </a:rPr>
                        <a:t>14 (4)</a:t>
                      </a:r>
                    </a:p>
                  </a:txBody>
                  <a:tcPr marL="36000" marR="36000" marT="36000" marB="360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BFCFE"/>
                    </a:solidFill>
                  </a:tcPr>
                </a:tc>
                <a:tc>
                  <a:txBody>
                    <a:bodyPr/>
                    <a:lstStyle/>
                    <a:p>
                      <a:pPr marL="0" marR="0" lvl="0" indent="0" algn="ctr" defTabSz="609585" rtl="0" eaLnBrk="1" fontAlgn="auto" latinLnBrk="0" hangingPunct="1">
                        <a:lnSpc>
                          <a:spcPct val="90000"/>
                        </a:lnSpc>
                        <a:spcBef>
                          <a:spcPts val="0"/>
                        </a:spcBef>
                        <a:spcAft>
                          <a:spcPts val="0"/>
                        </a:spcAft>
                        <a:buClrTx/>
                        <a:buSzTx/>
                        <a:buFontTx/>
                        <a:buNone/>
                        <a:tabLst/>
                        <a:defRPr/>
                      </a:pPr>
                      <a:r>
                        <a:rPr lang="en-GB" sz="1000" kern="1200">
                          <a:solidFill>
                            <a:srgbClr val="475358"/>
                          </a:solidFill>
                          <a:effectLst/>
                          <a:latin typeface="Arial" panose="020B0604020202020204" pitchFamily="34" charset="0"/>
                          <a:ea typeface="+mn-ea"/>
                          <a:cs typeface="Arial" panose="020B0604020202020204" pitchFamily="34" charset="0"/>
                        </a:rPr>
                        <a:t>86 (25)</a:t>
                      </a:r>
                    </a:p>
                  </a:txBody>
                  <a:tcPr marL="36000" marR="36000" marT="36000" marB="360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BFCFE"/>
                    </a:solidFill>
                  </a:tcPr>
                </a:tc>
                <a:tc>
                  <a:txBody>
                    <a:bodyPr/>
                    <a:lstStyle/>
                    <a:p>
                      <a:pPr marL="0" marR="0" lvl="0" indent="0" algn="ctr" defTabSz="609585" rtl="0" eaLnBrk="1" fontAlgn="auto" latinLnBrk="0" hangingPunct="1">
                        <a:lnSpc>
                          <a:spcPct val="90000"/>
                        </a:lnSpc>
                        <a:spcBef>
                          <a:spcPts val="0"/>
                        </a:spcBef>
                        <a:spcAft>
                          <a:spcPts val="0"/>
                        </a:spcAft>
                        <a:buClrTx/>
                        <a:buSzTx/>
                        <a:buFontTx/>
                        <a:buNone/>
                        <a:tabLst/>
                        <a:defRPr/>
                      </a:pPr>
                      <a:r>
                        <a:rPr lang="en-GB" sz="1000" kern="1200">
                          <a:solidFill>
                            <a:srgbClr val="475358"/>
                          </a:solidFill>
                          <a:effectLst/>
                          <a:latin typeface="Arial" panose="020B0604020202020204" pitchFamily="34" charset="0"/>
                          <a:ea typeface="+mn-ea"/>
                          <a:cs typeface="Arial" panose="020B0604020202020204" pitchFamily="34" charset="0"/>
                        </a:rPr>
                        <a:t>10 (3)</a:t>
                      </a:r>
                    </a:p>
                  </a:txBody>
                  <a:tcPr marL="36000" marR="36000" marT="36000" marB="36000" anchor="ctr">
                    <a:lnL w="12700" cmpd="sng">
                      <a:noFill/>
                    </a:lnL>
                    <a:lnR w="127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BFCFE"/>
                    </a:solidFill>
                  </a:tcPr>
                </a:tc>
                <a:extLst>
                  <a:ext uri="{0D108BD9-81ED-4DB2-BD59-A6C34878D82A}">
                    <a16:rowId xmlns:a16="http://schemas.microsoft.com/office/drawing/2014/main" val="3077305864"/>
                  </a:ext>
                </a:extLst>
              </a:tr>
              <a:tr h="347820">
                <a:tc>
                  <a:txBody>
                    <a:bodyPr/>
                    <a:lstStyle/>
                    <a:p>
                      <a:pPr marL="52388" marR="0" lvl="0" indent="0" algn="l" defTabSz="914400" rtl="0" eaLnBrk="1" fontAlgn="auto" latinLnBrk="0" hangingPunct="1">
                        <a:lnSpc>
                          <a:spcPct val="90000"/>
                        </a:lnSpc>
                        <a:spcBef>
                          <a:spcPts val="0"/>
                        </a:spcBef>
                        <a:spcAft>
                          <a:spcPts val="0"/>
                        </a:spcAft>
                        <a:buClrTx/>
                        <a:buSzTx/>
                        <a:buFontTx/>
                        <a:buNone/>
                        <a:tabLst/>
                        <a:defRPr/>
                      </a:pPr>
                      <a:r>
                        <a:rPr lang="en-GB" sz="1000" b="1" kern="1200" baseline="0">
                          <a:solidFill>
                            <a:srgbClr val="475358"/>
                          </a:solidFill>
                          <a:latin typeface="Arial" panose="020B0604020202020204" pitchFamily="34" charset="0"/>
                          <a:ea typeface="+mn-ea"/>
                          <a:cs typeface="Arial" panose="020B0604020202020204" pitchFamily="34" charset="0"/>
                        </a:rPr>
                        <a:t>Peripheral sensory neuropathy</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defTabSz="609585" rtl="0" eaLnBrk="1" fontAlgn="auto" latinLnBrk="0" hangingPunct="1">
                        <a:lnSpc>
                          <a:spcPct val="90000"/>
                        </a:lnSpc>
                        <a:spcBef>
                          <a:spcPts val="0"/>
                        </a:spcBef>
                        <a:spcAft>
                          <a:spcPts val="0"/>
                        </a:spcAft>
                        <a:buClrTx/>
                        <a:buSzTx/>
                        <a:buFontTx/>
                        <a:buNone/>
                        <a:tabLst/>
                        <a:defRPr/>
                      </a:pPr>
                      <a:r>
                        <a:rPr lang="en-GB" sz="1000" kern="1200">
                          <a:solidFill>
                            <a:srgbClr val="475358"/>
                          </a:solidFill>
                          <a:effectLst/>
                          <a:latin typeface="Arial" panose="020B0604020202020204" pitchFamily="34" charset="0"/>
                          <a:ea typeface="+mn-ea"/>
                          <a:cs typeface="Arial" panose="020B0604020202020204" pitchFamily="34" charset="0"/>
                        </a:rPr>
                        <a:t>84 (24)</a:t>
                      </a:r>
                    </a:p>
                  </a:txBody>
                  <a:tcPr marL="36000" marR="36000" marT="36000" marB="360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defTabSz="609585" rtl="0" eaLnBrk="1" fontAlgn="auto" latinLnBrk="0" hangingPunct="1">
                        <a:lnSpc>
                          <a:spcPct val="90000"/>
                        </a:lnSpc>
                        <a:spcBef>
                          <a:spcPts val="0"/>
                        </a:spcBef>
                        <a:spcAft>
                          <a:spcPts val="0"/>
                        </a:spcAft>
                        <a:buClrTx/>
                        <a:buSzTx/>
                        <a:buFontTx/>
                        <a:buNone/>
                        <a:tabLst/>
                        <a:defRPr/>
                      </a:pPr>
                      <a:r>
                        <a:rPr lang="en-GB" sz="1000" kern="1200">
                          <a:solidFill>
                            <a:srgbClr val="475358"/>
                          </a:solidFill>
                          <a:effectLst/>
                          <a:latin typeface="Arial" panose="020B0604020202020204" pitchFamily="34" charset="0"/>
                          <a:ea typeface="+mn-ea"/>
                          <a:cs typeface="Arial" panose="020B0604020202020204" pitchFamily="34" charset="0"/>
                        </a:rPr>
                        <a:t>13 (4)</a:t>
                      </a:r>
                    </a:p>
                  </a:txBody>
                  <a:tcPr marL="36000" marR="36000" marT="36000" marB="360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defTabSz="609585" rtl="0" eaLnBrk="1" fontAlgn="auto" latinLnBrk="0" hangingPunct="1">
                        <a:lnSpc>
                          <a:spcPct val="90000"/>
                        </a:lnSpc>
                        <a:spcBef>
                          <a:spcPts val="0"/>
                        </a:spcBef>
                        <a:spcAft>
                          <a:spcPts val="0"/>
                        </a:spcAft>
                        <a:buClrTx/>
                        <a:buSzTx/>
                        <a:buFontTx/>
                        <a:buNone/>
                        <a:tabLst/>
                        <a:defRPr/>
                      </a:pPr>
                      <a:r>
                        <a:rPr lang="en-GB" sz="1000" kern="1200">
                          <a:solidFill>
                            <a:srgbClr val="475358"/>
                          </a:solidFill>
                          <a:effectLst/>
                          <a:latin typeface="Arial" panose="020B0604020202020204" pitchFamily="34" charset="0"/>
                          <a:ea typeface="+mn-ea"/>
                          <a:cs typeface="Arial" panose="020B0604020202020204" pitchFamily="34" charset="0"/>
                        </a:rPr>
                        <a:t>73 (21)</a:t>
                      </a:r>
                    </a:p>
                  </a:txBody>
                  <a:tcPr marL="36000" marR="36000" marT="36000" marB="360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defTabSz="609585" rtl="0" eaLnBrk="1" fontAlgn="auto" latinLnBrk="0" hangingPunct="1">
                        <a:lnSpc>
                          <a:spcPct val="90000"/>
                        </a:lnSpc>
                        <a:spcBef>
                          <a:spcPts val="0"/>
                        </a:spcBef>
                        <a:spcAft>
                          <a:spcPts val="0"/>
                        </a:spcAft>
                        <a:buClrTx/>
                        <a:buSzTx/>
                        <a:buFontTx/>
                        <a:buNone/>
                        <a:tabLst/>
                        <a:defRPr/>
                      </a:pPr>
                      <a:r>
                        <a:rPr lang="en-GB" sz="1000" kern="1200">
                          <a:solidFill>
                            <a:srgbClr val="475358"/>
                          </a:solidFill>
                          <a:effectLst/>
                          <a:latin typeface="Arial" panose="020B0604020202020204" pitchFamily="34" charset="0"/>
                          <a:ea typeface="+mn-ea"/>
                          <a:cs typeface="Arial" panose="020B0604020202020204" pitchFamily="34" charset="0"/>
                        </a:rPr>
                        <a:t>7 (2)</a:t>
                      </a:r>
                    </a:p>
                  </a:txBody>
                  <a:tcPr marL="36000" marR="36000" marT="36000" marB="36000" anchor="ctr">
                    <a:lnL w="12700" cmpd="sng">
                      <a:noFill/>
                    </a:lnL>
                    <a:lnR w="127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823314360"/>
                  </a:ext>
                </a:extLst>
              </a:tr>
              <a:tr h="485574">
                <a:tc>
                  <a:txBody>
                    <a:bodyPr/>
                    <a:lstStyle/>
                    <a:p>
                      <a:pPr marL="52388" marR="0" lvl="0" indent="0" algn="l" defTabSz="914400" rtl="0" eaLnBrk="1" fontAlgn="auto" latinLnBrk="0" hangingPunct="1">
                        <a:lnSpc>
                          <a:spcPct val="90000"/>
                        </a:lnSpc>
                        <a:spcBef>
                          <a:spcPts val="0"/>
                        </a:spcBef>
                        <a:spcAft>
                          <a:spcPts val="0"/>
                        </a:spcAft>
                        <a:buClrTx/>
                        <a:buSzTx/>
                        <a:buFontTx/>
                        <a:buNone/>
                        <a:tabLst/>
                        <a:defRPr/>
                      </a:pPr>
                      <a:r>
                        <a:rPr lang="en-GB" sz="1000" b="1" kern="1200" baseline="0">
                          <a:solidFill>
                            <a:srgbClr val="475358"/>
                          </a:solidFill>
                          <a:latin typeface="Arial" panose="020B0604020202020204" pitchFamily="34" charset="0"/>
                          <a:ea typeface="+mn-ea"/>
                          <a:cs typeface="Arial" panose="020B0604020202020204" pitchFamily="34" charset="0"/>
                        </a:rPr>
                        <a:t>Palmar-Plantar erythrodysaesthesia syndrome</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BFCFE"/>
                    </a:solidFill>
                  </a:tcPr>
                </a:tc>
                <a:tc>
                  <a:txBody>
                    <a:bodyPr/>
                    <a:lstStyle/>
                    <a:p>
                      <a:pPr marL="0" marR="0" lvl="0" indent="0" algn="ctr" defTabSz="609585" rtl="0" eaLnBrk="1" fontAlgn="auto" latinLnBrk="0" hangingPunct="1">
                        <a:lnSpc>
                          <a:spcPct val="90000"/>
                        </a:lnSpc>
                        <a:spcBef>
                          <a:spcPts val="0"/>
                        </a:spcBef>
                        <a:spcAft>
                          <a:spcPts val="0"/>
                        </a:spcAft>
                        <a:buClrTx/>
                        <a:buSzTx/>
                        <a:buFontTx/>
                        <a:buNone/>
                        <a:tabLst/>
                        <a:defRPr/>
                      </a:pPr>
                      <a:r>
                        <a:rPr lang="en-GB" sz="1000" kern="1200">
                          <a:solidFill>
                            <a:srgbClr val="475358"/>
                          </a:solidFill>
                          <a:effectLst/>
                          <a:latin typeface="Arial" panose="020B0604020202020204" pitchFamily="34" charset="0"/>
                          <a:ea typeface="+mn-ea"/>
                          <a:cs typeface="Arial" panose="020B0604020202020204" pitchFamily="34" charset="0"/>
                        </a:rPr>
                        <a:t>78 (22)</a:t>
                      </a:r>
                    </a:p>
                  </a:txBody>
                  <a:tcPr marL="36000" marR="36000" marT="36000" marB="360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BFCFE"/>
                    </a:solidFill>
                  </a:tcPr>
                </a:tc>
                <a:tc>
                  <a:txBody>
                    <a:bodyPr/>
                    <a:lstStyle/>
                    <a:p>
                      <a:pPr marL="0" marR="0" lvl="0" indent="0" algn="ctr" defTabSz="609585" rtl="0" eaLnBrk="1" fontAlgn="auto" latinLnBrk="0" hangingPunct="1">
                        <a:lnSpc>
                          <a:spcPct val="90000"/>
                        </a:lnSpc>
                        <a:spcBef>
                          <a:spcPts val="0"/>
                        </a:spcBef>
                        <a:spcAft>
                          <a:spcPts val="0"/>
                        </a:spcAft>
                        <a:buClrTx/>
                        <a:buSzTx/>
                        <a:buFontTx/>
                        <a:buNone/>
                        <a:tabLst/>
                        <a:defRPr/>
                      </a:pPr>
                      <a:r>
                        <a:rPr lang="en-GB" sz="1000" kern="1200">
                          <a:solidFill>
                            <a:srgbClr val="475358"/>
                          </a:solidFill>
                          <a:effectLst/>
                          <a:latin typeface="Arial" panose="020B0604020202020204" pitchFamily="34" charset="0"/>
                          <a:ea typeface="+mn-ea"/>
                          <a:cs typeface="Arial" panose="020B0604020202020204" pitchFamily="34" charset="0"/>
                        </a:rPr>
                        <a:t>5 (1)</a:t>
                      </a:r>
                    </a:p>
                  </a:txBody>
                  <a:tcPr marL="36000" marR="36000" marT="36000" marB="360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BFCFE"/>
                    </a:solidFill>
                  </a:tcPr>
                </a:tc>
                <a:tc>
                  <a:txBody>
                    <a:bodyPr/>
                    <a:lstStyle/>
                    <a:p>
                      <a:pPr marL="0" marR="0" lvl="0" indent="0" algn="ctr" defTabSz="609585" rtl="0" eaLnBrk="1" fontAlgn="auto" latinLnBrk="0" hangingPunct="1">
                        <a:lnSpc>
                          <a:spcPct val="90000"/>
                        </a:lnSpc>
                        <a:spcBef>
                          <a:spcPts val="0"/>
                        </a:spcBef>
                        <a:spcAft>
                          <a:spcPts val="0"/>
                        </a:spcAft>
                        <a:buClrTx/>
                        <a:buSzTx/>
                        <a:buFontTx/>
                        <a:buNone/>
                        <a:tabLst/>
                        <a:defRPr/>
                      </a:pPr>
                      <a:r>
                        <a:rPr lang="en-GB" sz="1000" kern="1200">
                          <a:solidFill>
                            <a:srgbClr val="475358"/>
                          </a:solidFill>
                          <a:effectLst/>
                          <a:latin typeface="Arial" panose="020B0604020202020204" pitchFamily="34" charset="0"/>
                          <a:ea typeface="+mn-ea"/>
                          <a:cs typeface="Arial" panose="020B0604020202020204" pitchFamily="34" charset="0"/>
                        </a:rPr>
                        <a:t>72 (21)</a:t>
                      </a:r>
                    </a:p>
                  </a:txBody>
                  <a:tcPr marL="36000" marR="36000" marT="36000" marB="360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BFCFE"/>
                    </a:solidFill>
                  </a:tcPr>
                </a:tc>
                <a:tc>
                  <a:txBody>
                    <a:bodyPr/>
                    <a:lstStyle/>
                    <a:p>
                      <a:pPr marL="0" marR="0" lvl="0" indent="0" algn="ctr" defTabSz="609585" rtl="0" eaLnBrk="1" fontAlgn="auto" latinLnBrk="0" hangingPunct="1">
                        <a:lnSpc>
                          <a:spcPct val="90000"/>
                        </a:lnSpc>
                        <a:spcBef>
                          <a:spcPts val="0"/>
                        </a:spcBef>
                        <a:spcAft>
                          <a:spcPts val="0"/>
                        </a:spcAft>
                        <a:buClrTx/>
                        <a:buSzTx/>
                        <a:buFontTx/>
                        <a:buNone/>
                        <a:tabLst/>
                        <a:defRPr/>
                      </a:pPr>
                      <a:r>
                        <a:rPr lang="en-GB" sz="1000" kern="1200">
                          <a:solidFill>
                            <a:srgbClr val="475358"/>
                          </a:solidFill>
                          <a:effectLst/>
                          <a:latin typeface="Arial" panose="020B0604020202020204" pitchFamily="34" charset="0"/>
                          <a:ea typeface="+mn-ea"/>
                          <a:cs typeface="Arial" panose="020B0604020202020204" pitchFamily="34" charset="0"/>
                        </a:rPr>
                        <a:t>5 (1)</a:t>
                      </a:r>
                    </a:p>
                  </a:txBody>
                  <a:tcPr marL="36000" marR="36000" marT="36000" marB="36000" anchor="ctr">
                    <a:lnL w="12700" cmpd="sng">
                      <a:noFill/>
                    </a:lnL>
                    <a:lnR w="127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BFCFE"/>
                    </a:solidFill>
                  </a:tcPr>
                </a:tc>
                <a:extLst>
                  <a:ext uri="{0D108BD9-81ED-4DB2-BD59-A6C34878D82A}">
                    <a16:rowId xmlns:a16="http://schemas.microsoft.com/office/drawing/2014/main" val="1937810915"/>
                  </a:ext>
                </a:extLst>
              </a:tr>
              <a:tr h="243530">
                <a:tc>
                  <a:txBody>
                    <a:bodyPr/>
                    <a:lstStyle/>
                    <a:p>
                      <a:pPr marL="52388" marR="0" lvl="0" indent="0" algn="l" defTabSz="914400" rtl="0" eaLnBrk="1" fontAlgn="auto" latinLnBrk="0" hangingPunct="1">
                        <a:lnSpc>
                          <a:spcPct val="90000"/>
                        </a:lnSpc>
                        <a:spcBef>
                          <a:spcPts val="0"/>
                        </a:spcBef>
                        <a:spcAft>
                          <a:spcPts val="0"/>
                        </a:spcAft>
                        <a:buClrTx/>
                        <a:buSzTx/>
                        <a:buFontTx/>
                        <a:buNone/>
                        <a:tabLst/>
                        <a:defRPr/>
                      </a:pPr>
                      <a:r>
                        <a:rPr lang="en-GB" sz="1000" b="1" kern="1200" baseline="0">
                          <a:solidFill>
                            <a:srgbClr val="475358"/>
                          </a:solidFill>
                          <a:latin typeface="Arial" panose="020B0604020202020204" pitchFamily="34" charset="0"/>
                          <a:ea typeface="+mn-ea"/>
                          <a:cs typeface="Arial" panose="020B0604020202020204" pitchFamily="34" charset="0"/>
                        </a:rPr>
                        <a:t>Fatigue</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defTabSz="609585" rtl="0" eaLnBrk="1" fontAlgn="auto" latinLnBrk="0" hangingPunct="1">
                        <a:lnSpc>
                          <a:spcPct val="90000"/>
                        </a:lnSpc>
                        <a:spcBef>
                          <a:spcPts val="0"/>
                        </a:spcBef>
                        <a:spcAft>
                          <a:spcPts val="0"/>
                        </a:spcAft>
                        <a:buClrTx/>
                        <a:buSzTx/>
                        <a:buFontTx/>
                        <a:buNone/>
                        <a:tabLst/>
                        <a:defRPr/>
                      </a:pPr>
                      <a:r>
                        <a:rPr lang="en-GB" sz="1000" kern="1200">
                          <a:solidFill>
                            <a:srgbClr val="475358"/>
                          </a:solidFill>
                          <a:effectLst/>
                          <a:latin typeface="Arial" panose="020B0604020202020204" pitchFamily="34" charset="0"/>
                          <a:ea typeface="+mn-ea"/>
                          <a:cs typeface="Arial" panose="020B0604020202020204" pitchFamily="34" charset="0"/>
                        </a:rPr>
                        <a:t>69 (20)</a:t>
                      </a:r>
                    </a:p>
                  </a:txBody>
                  <a:tcPr marL="36000" marR="36000" marT="36000" marB="360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defTabSz="609585" rtl="0" eaLnBrk="1" fontAlgn="auto" latinLnBrk="0" hangingPunct="1">
                        <a:lnSpc>
                          <a:spcPct val="90000"/>
                        </a:lnSpc>
                        <a:spcBef>
                          <a:spcPts val="0"/>
                        </a:spcBef>
                        <a:spcAft>
                          <a:spcPts val="0"/>
                        </a:spcAft>
                        <a:buClrTx/>
                        <a:buSzTx/>
                        <a:buFontTx/>
                        <a:buNone/>
                        <a:tabLst/>
                        <a:defRPr/>
                      </a:pPr>
                      <a:r>
                        <a:rPr lang="en-GB" sz="1000" kern="1200">
                          <a:solidFill>
                            <a:srgbClr val="475358"/>
                          </a:solidFill>
                          <a:effectLst/>
                          <a:latin typeface="Arial" panose="020B0604020202020204" pitchFamily="34" charset="0"/>
                          <a:ea typeface="+mn-ea"/>
                          <a:cs typeface="Arial" panose="020B0604020202020204" pitchFamily="34" charset="0"/>
                        </a:rPr>
                        <a:t>12 (3)</a:t>
                      </a:r>
                    </a:p>
                  </a:txBody>
                  <a:tcPr marL="36000" marR="36000" marT="36000" marB="360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defTabSz="609585" rtl="0" eaLnBrk="1" fontAlgn="auto" latinLnBrk="0" hangingPunct="1">
                        <a:lnSpc>
                          <a:spcPct val="90000"/>
                        </a:lnSpc>
                        <a:spcBef>
                          <a:spcPts val="0"/>
                        </a:spcBef>
                        <a:spcAft>
                          <a:spcPts val="0"/>
                        </a:spcAft>
                        <a:buClrTx/>
                        <a:buSzTx/>
                        <a:buFontTx/>
                        <a:buNone/>
                        <a:tabLst/>
                        <a:defRPr/>
                      </a:pPr>
                      <a:r>
                        <a:rPr lang="en-GB" sz="1000" kern="1200">
                          <a:solidFill>
                            <a:srgbClr val="475358"/>
                          </a:solidFill>
                          <a:effectLst/>
                          <a:latin typeface="Arial" panose="020B0604020202020204" pitchFamily="34" charset="0"/>
                          <a:ea typeface="+mn-ea"/>
                          <a:cs typeface="Arial" panose="020B0604020202020204" pitchFamily="34" charset="0"/>
                        </a:rPr>
                        <a:t>57 (16)</a:t>
                      </a:r>
                    </a:p>
                  </a:txBody>
                  <a:tcPr marL="36000" marR="36000" marT="36000" marB="360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defTabSz="609585" rtl="0" eaLnBrk="1" fontAlgn="auto" latinLnBrk="0" hangingPunct="1">
                        <a:lnSpc>
                          <a:spcPct val="90000"/>
                        </a:lnSpc>
                        <a:spcBef>
                          <a:spcPts val="0"/>
                        </a:spcBef>
                        <a:spcAft>
                          <a:spcPts val="0"/>
                        </a:spcAft>
                        <a:buClrTx/>
                        <a:buSzTx/>
                        <a:buFontTx/>
                        <a:buNone/>
                        <a:tabLst/>
                        <a:defRPr/>
                      </a:pPr>
                      <a:r>
                        <a:rPr lang="en-GB" sz="1000" kern="1200">
                          <a:solidFill>
                            <a:srgbClr val="475358"/>
                          </a:solidFill>
                          <a:effectLst/>
                          <a:latin typeface="Arial" panose="020B0604020202020204" pitchFamily="34" charset="0"/>
                          <a:ea typeface="+mn-ea"/>
                          <a:cs typeface="Arial" panose="020B0604020202020204" pitchFamily="34" charset="0"/>
                        </a:rPr>
                        <a:t>8 (2)</a:t>
                      </a:r>
                    </a:p>
                  </a:txBody>
                  <a:tcPr marL="36000" marR="36000" marT="36000" marB="36000" anchor="ctr">
                    <a:lnL w="12700" cmpd="sng">
                      <a:noFill/>
                    </a:lnL>
                    <a:lnR w="127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091052713"/>
                  </a:ext>
                </a:extLst>
              </a:tr>
            </a:tbl>
          </a:graphicData>
        </a:graphic>
      </p:graphicFrame>
      <p:sp>
        <p:nvSpPr>
          <p:cNvPr id="9" name="TextBox 8">
            <a:extLst>
              <a:ext uri="{FF2B5EF4-FFF2-40B4-BE49-F238E27FC236}">
                <a16:creationId xmlns:a16="http://schemas.microsoft.com/office/drawing/2014/main" id="{FA8BF967-02DC-D513-FE66-66F4FC0A88C0}"/>
              </a:ext>
            </a:extLst>
          </p:cNvPr>
          <p:cNvSpPr txBox="1"/>
          <p:nvPr/>
        </p:nvSpPr>
        <p:spPr>
          <a:xfrm>
            <a:off x="171741" y="5679419"/>
            <a:ext cx="11652047" cy="402775"/>
          </a:xfrm>
          <a:prstGeom prst="rect">
            <a:avLst/>
          </a:prstGeom>
          <a:solidFill>
            <a:srgbClr val="6CC04A">
              <a:alpha val="20000"/>
            </a:srgbClr>
          </a:solidFill>
        </p:spPr>
        <p:txBody>
          <a:bodyPr wrap="square" tIns="108000" bIns="108000">
            <a:spAutoFit/>
          </a:bodyPr>
          <a:lstStyle/>
          <a:p>
            <a:pPr algn="ctr"/>
            <a:r>
              <a:rPr lang="en-GB" sz="1200" b="1">
                <a:solidFill>
                  <a:srgbClr val="404040"/>
                </a:solidFill>
                <a:latin typeface="Arial" panose="020B0604020202020204" pitchFamily="34" charset="0"/>
                <a:cs typeface="Arial" panose="020B0604020202020204" pitchFamily="34" charset="0"/>
              </a:rPr>
              <a:t>The safety profile at IA2 and IA3 was similar to that observed at IA1 and in other trials assessing KEYTRUDA in combination with chemotherapy</a:t>
            </a:r>
            <a:r>
              <a:rPr lang="en-GB" sz="1200" b="1" baseline="30000">
                <a:solidFill>
                  <a:srgbClr val="404040"/>
                </a:solidFill>
                <a:latin typeface="Arial" panose="020B0604020202020204" pitchFamily="34" charset="0"/>
                <a:cs typeface="Arial" panose="020B0604020202020204" pitchFamily="34" charset="0"/>
              </a:rPr>
              <a:t>1,2</a:t>
            </a:r>
          </a:p>
        </p:txBody>
      </p:sp>
      <p:graphicFrame>
        <p:nvGraphicFramePr>
          <p:cNvPr id="10" name="Table 9">
            <a:extLst>
              <a:ext uri="{FF2B5EF4-FFF2-40B4-BE49-F238E27FC236}">
                <a16:creationId xmlns:a16="http://schemas.microsoft.com/office/drawing/2014/main" id="{FB26BE71-88DA-975E-CC4D-8D03CFCDD65B}"/>
              </a:ext>
            </a:extLst>
          </p:cNvPr>
          <p:cNvGraphicFramePr>
            <a:graphicFrameLocks noGrp="1"/>
          </p:cNvGraphicFramePr>
          <p:nvPr>
            <p:extLst>
              <p:ext uri="{D42A27DB-BD31-4B8C-83A1-F6EECF244321}">
                <p14:modId xmlns:p14="http://schemas.microsoft.com/office/powerpoint/2010/main" val="3798790752"/>
              </p:ext>
            </p:extLst>
          </p:nvPr>
        </p:nvGraphicFramePr>
        <p:xfrm>
          <a:off x="6066367" y="1877765"/>
          <a:ext cx="5757421" cy="3204966"/>
        </p:xfrm>
        <a:graphic>
          <a:graphicData uri="http://schemas.openxmlformats.org/drawingml/2006/table">
            <a:tbl>
              <a:tblPr firstRow="1" bandRow="1"/>
              <a:tblGrid>
                <a:gridCol w="1884413">
                  <a:extLst>
                    <a:ext uri="{9D8B030D-6E8A-4147-A177-3AD203B41FA5}">
                      <a16:colId xmlns:a16="http://schemas.microsoft.com/office/drawing/2014/main" val="20000"/>
                    </a:ext>
                  </a:extLst>
                </a:gridCol>
                <a:gridCol w="968252">
                  <a:extLst>
                    <a:ext uri="{9D8B030D-6E8A-4147-A177-3AD203B41FA5}">
                      <a16:colId xmlns:a16="http://schemas.microsoft.com/office/drawing/2014/main" val="1249733497"/>
                    </a:ext>
                  </a:extLst>
                </a:gridCol>
                <a:gridCol w="968252">
                  <a:extLst>
                    <a:ext uri="{9D8B030D-6E8A-4147-A177-3AD203B41FA5}">
                      <a16:colId xmlns:a16="http://schemas.microsoft.com/office/drawing/2014/main" val="3290913232"/>
                    </a:ext>
                  </a:extLst>
                </a:gridCol>
                <a:gridCol w="968252">
                  <a:extLst>
                    <a:ext uri="{9D8B030D-6E8A-4147-A177-3AD203B41FA5}">
                      <a16:colId xmlns:a16="http://schemas.microsoft.com/office/drawing/2014/main" val="578336078"/>
                    </a:ext>
                  </a:extLst>
                </a:gridCol>
                <a:gridCol w="968252">
                  <a:extLst>
                    <a:ext uri="{9D8B030D-6E8A-4147-A177-3AD203B41FA5}">
                      <a16:colId xmlns:a16="http://schemas.microsoft.com/office/drawing/2014/main" val="725142708"/>
                    </a:ext>
                  </a:extLst>
                </a:gridCol>
              </a:tblGrid>
              <a:tr h="527954">
                <a:tc rowSpan="2">
                  <a:txBody>
                    <a:bodyPr/>
                    <a:lstStyle>
                      <a:lvl1pPr marL="0" algn="l" defTabSz="609585" rtl="0" eaLnBrk="1" latinLnBrk="0" hangingPunct="1">
                        <a:defRPr sz="2400" b="1" kern="1200">
                          <a:solidFill>
                            <a:schemeClr val="lt1"/>
                          </a:solidFill>
                          <a:latin typeface="Arial"/>
                        </a:defRPr>
                      </a:lvl1pPr>
                      <a:lvl2pPr marL="609585" algn="l" defTabSz="609585" rtl="0" eaLnBrk="1" latinLnBrk="0" hangingPunct="1">
                        <a:defRPr sz="2400" b="1" kern="1200">
                          <a:solidFill>
                            <a:schemeClr val="lt1"/>
                          </a:solidFill>
                          <a:latin typeface="Arial"/>
                        </a:defRPr>
                      </a:lvl2pPr>
                      <a:lvl3pPr marL="1219170" algn="l" defTabSz="609585" rtl="0" eaLnBrk="1" latinLnBrk="0" hangingPunct="1">
                        <a:defRPr sz="2400" b="1" kern="1200">
                          <a:solidFill>
                            <a:schemeClr val="lt1"/>
                          </a:solidFill>
                          <a:latin typeface="Arial"/>
                        </a:defRPr>
                      </a:lvl3pPr>
                      <a:lvl4pPr marL="1828754" algn="l" defTabSz="609585" rtl="0" eaLnBrk="1" latinLnBrk="0" hangingPunct="1">
                        <a:defRPr sz="2400" b="1" kern="1200">
                          <a:solidFill>
                            <a:schemeClr val="lt1"/>
                          </a:solidFill>
                          <a:latin typeface="Arial"/>
                        </a:defRPr>
                      </a:lvl4pPr>
                      <a:lvl5pPr marL="2438339" algn="l" defTabSz="609585" rtl="0" eaLnBrk="1" latinLnBrk="0" hangingPunct="1">
                        <a:defRPr sz="2400" b="1" kern="1200">
                          <a:solidFill>
                            <a:schemeClr val="lt1"/>
                          </a:solidFill>
                          <a:latin typeface="Arial"/>
                        </a:defRPr>
                      </a:lvl5pPr>
                      <a:lvl6pPr marL="3047924" algn="l" defTabSz="609585" rtl="0" eaLnBrk="1" latinLnBrk="0" hangingPunct="1">
                        <a:defRPr sz="2400" b="1" kern="1200">
                          <a:solidFill>
                            <a:schemeClr val="lt1"/>
                          </a:solidFill>
                          <a:latin typeface="Arial"/>
                        </a:defRPr>
                      </a:lvl6pPr>
                      <a:lvl7pPr marL="3657509" algn="l" defTabSz="609585" rtl="0" eaLnBrk="1" latinLnBrk="0" hangingPunct="1">
                        <a:defRPr sz="2400" b="1" kern="1200">
                          <a:solidFill>
                            <a:schemeClr val="lt1"/>
                          </a:solidFill>
                          <a:latin typeface="Arial"/>
                        </a:defRPr>
                      </a:lvl7pPr>
                      <a:lvl8pPr marL="4267093" algn="l" defTabSz="609585" rtl="0" eaLnBrk="1" latinLnBrk="0" hangingPunct="1">
                        <a:defRPr sz="2400" b="1" kern="1200">
                          <a:solidFill>
                            <a:schemeClr val="lt1"/>
                          </a:solidFill>
                          <a:latin typeface="Arial"/>
                        </a:defRPr>
                      </a:lvl8pPr>
                      <a:lvl9pPr marL="4876678" algn="l" defTabSz="609585" rtl="0" eaLnBrk="1" latinLnBrk="0" hangingPunct="1">
                        <a:defRPr sz="2400" b="1" kern="1200">
                          <a:solidFill>
                            <a:schemeClr val="lt1"/>
                          </a:solidFill>
                          <a:latin typeface="Arial"/>
                        </a:defRPr>
                      </a:lvl9pPr>
                    </a:lstStyle>
                    <a:p>
                      <a:pPr marL="0" indent="0" algn="l" defTabSz="609585" rtl="0" eaLnBrk="1" latinLnBrk="0" hangingPunct="1">
                        <a:lnSpc>
                          <a:spcPct val="80000"/>
                        </a:lnSpc>
                      </a:pPr>
                      <a:r>
                        <a:rPr lang="en-GB" sz="1000" b="1" kern="1200">
                          <a:solidFill>
                            <a:srgbClr val="475358"/>
                          </a:solidFill>
                          <a:latin typeface="Arial" panose="020B0604020202020204" pitchFamily="34" charset="0"/>
                          <a:ea typeface="+mn-ea"/>
                          <a:cs typeface="Arial" panose="020B0604020202020204" pitchFamily="34" charset="0"/>
                        </a:rPr>
                        <a:t>TRAE,</a:t>
                      </a:r>
                      <a:r>
                        <a:rPr lang="en-GB" sz="1000" b="1" kern="1200" baseline="30000">
                          <a:solidFill>
                            <a:srgbClr val="475358"/>
                          </a:solidFill>
                          <a:latin typeface="Arial" panose="020B0604020202020204" pitchFamily="34" charset="0"/>
                          <a:ea typeface="+mn-ea"/>
                          <a:cs typeface="Arial" panose="020B0604020202020204" pitchFamily="34" charset="0"/>
                        </a:rPr>
                        <a:t>a</a:t>
                      </a:r>
                      <a:r>
                        <a:rPr lang="en-GB" sz="1000" b="1" kern="1200">
                          <a:solidFill>
                            <a:srgbClr val="475358"/>
                          </a:solidFill>
                          <a:latin typeface="Arial" panose="020B0604020202020204" pitchFamily="34" charset="0"/>
                          <a:ea typeface="+mn-ea"/>
                          <a:cs typeface="Arial" panose="020B0604020202020204" pitchFamily="34" charset="0"/>
                        </a:rPr>
                        <a:t> n (%)</a:t>
                      </a:r>
                    </a:p>
                  </a:txBody>
                  <a:tcPr marL="66176" marR="66176" marT="33088" marB="33088"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609585" rtl="0" eaLnBrk="1" latinLnBrk="0" hangingPunct="1">
                        <a:defRPr sz="2400" b="1" kern="1200">
                          <a:solidFill>
                            <a:schemeClr val="lt1"/>
                          </a:solidFill>
                          <a:latin typeface="Arial"/>
                        </a:defRPr>
                      </a:lvl1pPr>
                      <a:lvl2pPr marL="609585" algn="l" defTabSz="609585" rtl="0" eaLnBrk="1" latinLnBrk="0" hangingPunct="1">
                        <a:defRPr sz="2400" b="1" kern="1200">
                          <a:solidFill>
                            <a:schemeClr val="lt1"/>
                          </a:solidFill>
                          <a:latin typeface="Arial"/>
                        </a:defRPr>
                      </a:lvl2pPr>
                      <a:lvl3pPr marL="1219170" algn="l" defTabSz="609585" rtl="0" eaLnBrk="1" latinLnBrk="0" hangingPunct="1">
                        <a:defRPr sz="2400" b="1" kern="1200">
                          <a:solidFill>
                            <a:schemeClr val="lt1"/>
                          </a:solidFill>
                          <a:latin typeface="Arial"/>
                        </a:defRPr>
                      </a:lvl3pPr>
                      <a:lvl4pPr marL="1828754" algn="l" defTabSz="609585" rtl="0" eaLnBrk="1" latinLnBrk="0" hangingPunct="1">
                        <a:defRPr sz="2400" b="1" kern="1200">
                          <a:solidFill>
                            <a:schemeClr val="lt1"/>
                          </a:solidFill>
                          <a:latin typeface="Arial"/>
                        </a:defRPr>
                      </a:lvl4pPr>
                      <a:lvl5pPr marL="2438339" algn="l" defTabSz="609585" rtl="0" eaLnBrk="1" latinLnBrk="0" hangingPunct="1">
                        <a:defRPr sz="2400" b="1" kern="1200">
                          <a:solidFill>
                            <a:schemeClr val="lt1"/>
                          </a:solidFill>
                          <a:latin typeface="Arial"/>
                        </a:defRPr>
                      </a:lvl5pPr>
                      <a:lvl6pPr marL="3047924" algn="l" defTabSz="609585" rtl="0" eaLnBrk="1" latinLnBrk="0" hangingPunct="1">
                        <a:defRPr sz="2400" b="1" kern="1200">
                          <a:solidFill>
                            <a:schemeClr val="lt1"/>
                          </a:solidFill>
                          <a:latin typeface="Arial"/>
                        </a:defRPr>
                      </a:lvl6pPr>
                      <a:lvl7pPr marL="3657509" algn="l" defTabSz="609585" rtl="0" eaLnBrk="1" latinLnBrk="0" hangingPunct="1">
                        <a:defRPr sz="2400" b="1" kern="1200">
                          <a:solidFill>
                            <a:schemeClr val="lt1"/>
                          </a:solidFill>
                          <a:latin typeface="Arial"/>
                        </a:defRPr>
                      </a:lvl7pPr>
                      <a:lvl8pPr marL="4267093" algn="l" defTabSz="609585" rtl="0" eaLnBrk="1" latinLnBrk="0" hangingPunct="1">
                        <a:defRPr sz="2400" b="1" kern="1200">
                          <a:solidFill>
                            <a:schemeClr val="lt1"/>
                          </a:solidFill>
                          <a:latin typeface="Arial"/>
                        </a:defRPr>
                      </a:lvl8pPr>
                      <a:lvl9pPr marL="4876678" algn="l" defTabSz="609585" rtl="0" eaLnBrk="1" latinLnBrk="0" hangingPunct="1">
                        <a:defRPr sz="2400" b="1" kern="1200">
                          <a:solidFill>
                            <a:schemeClr val="lt1"/>
                          </a:solidFill>
                          <a:latin typeface="Arial"/>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000" b="1" kern="1200">
                          <a:solidFill>
                            <a:schemeClr val="bg1"/>
                          </a:solidFill>
                          <a:latin typeface="Arial" panose="020B0604020202020204" pitchFamily="34" charset="0"/>
                          <a:cs typeface="Arial" panose="020B0604020202020204" pitchFamily="34" charset="0"/>
                        </a:rPr>
                        <a:t>KEYTRUDA + trastuzumab + FP or CAPOX (n=350)</a:t>
                      </a:r>
                      <a:endParaRPr lang="en-GB" sz="1000" b="1" kern="1200">
                        <a:solidFill>
                          <a:schemeClr val="bg1"/>
                        </a:solidFill>
                        <a:latin typeface="Arial" panose="020B0604020202020204" pitchFamily="34" charset="0"/>
                        <a:ea typeface="+mn-ea"/>
                        <a:cs typeface="Arial" panose="020B0604020202020204" pitchFamily="34" charset="0"/>
                      </a:endParaRPr>
                    </a:p>
                  </a:txBody>
                  <a:tcPr marL="66176" marR="66176" marT="33088" marB="33088"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CC04A"/>
                    </a:solidFill>
                  </a:tcPr>
                </a:tc>
                <a:tc hMerge="1">
                  <a:txBody>
                    <a:bodyPr/>
                    <a:lstStyle/>
                    <a:p>
                      <a:pPr marL="0" marR="0" lvl="0" indent="0" algn="ctr" defTabSz="685800" rtl="0" eaLnBrk="1" fontAlgn="auto" latinLnBrk="0" hangingPunct="1">
                        <a:lnSpc>
                          <a:spcPct val="80000"/>
                        </a:lnSpc>
                        <a:spcBef>
                          <a:spcPts val="0"/>
                        </a:spcBef>
                        <a:spcAft>
                          <a:spcPts val="0"/>
                        </a:spcAft>
                        <a:buClrTx/>
                        <a:buSzTx/>
                        <a:buFontTx/>
                        <a:buNone/>
                        <a:tabLst/>
                        <a:defRPr/>
                      </a:pPr>
                      <a:endParaRPr lang="en-US" sz="1000" b="1" kern="1200">
                        <a:solidFill>
                          <a:schemeClr val="bg1"/>
                        </a:solidFill>
                        <a:latin typeface="Arial" panose="020B0604020202020204" pitchFamily="34" charset="0"/>
                        <a:ea typeface="+mn-ea"/>
                        <a:cs typeface="Arial" panose="020B0604020202020204" pitchFamily="34" charset="0"/>
                      </a:endParaRPr>
                    </a:p>
                  </a:txBody>
                  <a:tcPr marL="66176" marR="66176" marT="33088" marB="33088" anchor="ctr">
                    <a:lnL w="12700" cmpd="sng">
                      <a:noFill/>
                    </a:lnL>
                    <a:lnR w="12700" cmpd="sng">
                      <a:noFill/>
                    </a:lnR>
                    <a:lnT w="12700" cap="flat" cmpd="sng" algn="ctr">
                      <a:solidFill>
                        <a:srgbClr val="6CC04A"/>
                      </a:solidFill>
                      <a:prstDash val="solid"/>
                      <a:round/>
                      <a:headEnd type="none" w="med" len="med"/>
                      <a:tailEnd type="none" w="med" len="med"/>
                    </a:lnT>
                    <a:lnB w="12700" cap="flat" cmpd="sng" algn="ctr">
                      <a:solidFill>
                        <a:srgbClr val="6ABF5D"/>
                      </a:solidFill>
                      <a:prstDash val="solid"/>
                      <a:round/>
                      <a:headEnd type="none" w="med" len="med"/>
                      <a:tailEnd type="none" w="med" len="med"/>
                    </a:lnB>
                    <a:lnTlToBr w="12700" cmpd="sng">
                      <a:noFill/>
                      <a:prstDash val="solid"/>
                    </a:lnTlToBr>
                    <a:lnBlToTr w="12700" cmpd="sng">
                      <a:noFill/>
                      <a:prstDash val="solid"/>
                    </a:lnBlToTr>
                    <a:solidFill>
                      <a:srgbClr val="6CC04A"/>
                    </a:solidFill>
                  </a:tcPr>
                </a:tc>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000" b="1" kern="1200">
                          <a:solidFill>
                            <a:schemeClr val="bg1"/>
                          </a:solidFill>
                          <a:latin typeface="Arial" panose="020B0604020202020204" pitchFamily="34" charset="0"/>
                          <a:ea typeface="+mn-ea"/>
                          <a:cs typeface="Arial" panose="020B0604020202020204" pitchFamily="34" charset="0"/>
                        </a:rPr>
                        <a:t>Placebo + trastuzumab + FP or CAPOX (n=346)</a:t>
                      </a:r>
                    </a:p>
                  </a:txBody>
                  <a:tcPr marL="66176" marR="66176" marT="33088" marB="33088"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85858"/>
                    </a:solidFill>
                  </a:tcPr>
                </a:tc>
                <a:tc hMerge="1">
                  <a:txBody>
                    <a:bodyPr/>
                    <a:lstStyle/>
                    <a:p>
                      <a:pPr marL="0" marR="0" lvl="0" indent="0" algn="ctr" defTabSz="685800" rtl="0" eaLnBrk="1" fontAlgn="auto" latinLnBrk="0" hangingPunct="1">
                        <a:lnSpc>
                          <a:spcPct val="80000"/>
                        </a:lnSpc>
                        <a:spcBef>
                          <a:spcPts val="0"/>
                        </a:spcBef>
                        <a:spcAft>
                          <a:spcPts val="0"/>
                        </a:spcAft>
                        <a:buClrTx/>
                        <a:buSzTx/>
                        <a:buFontTx/>
                        <a:buNone/>
                        <a:tabLst/>
                        <a:defRPr/>
                      </a:pPr>
                      <a:endParaRPr lang="en-US" sz="1000" b="1" kern="1200">
                        <a:solidFill>
                          <a:schemeClr val="bg1"/>
                        </a:solidFill>
                        <a:latin typeface="Arial" panose="020B0604020202020204" pitchFamily="34" charset="0"/>
                        <a:ea typeface="+mn-ea"/>
                        <a:cs typeface="Arial" panose="020B0604020202020204" pitchFamily="34" charset="0"/>
                      </a:endParaRPr>
                    </a:p>
                  </a:txBody>
                  <a:tcPr marL="66176" marR="66176" marT="33088" marB="33088" anchor="ctr">
                    <a:lnL w="12700" cmpd="sng">
                      <a:noFill/>
                    </a:lnL>
                    <a:lnR w="12700" cmpd="sng">
                      <a:noFill/>
                    </a:lnR>
                    <a:lnT w="12700" cap="flat" cmpd="sng" algn="ctr">
                      <a:solidFill>
                        <a:srgbClr val="6CC04A"/>
                      </a:solidFill>
                      <a:prstDash val="solid"/>
                      <a:round/>
                      <a:headEnd type="none" w="med" len="med"/>
                      <a:tailEnd type="none" w="med" len="med"/>
                    </a:lnT>
                    <a:lnB w="12700" cap="flat" cmpd="sng" algn="ctr">
                      <a:solidFill>
                        <a:srgbClr val="6ABF5D"/>
                      </a:solidFill>
                      <a:prstDash val="solid"/>
                      <a:round/>
                      <a:headEnd type="none" w="med" len="med"/>
                      <a:tailEnd type="none" w="med" len="med"/>
                    </a:lnB>
                    <a:lnTlToBr w="12700" cmpd="sng">
                      <a:noFill/>
                      <a:prstDash val="solid"/>
                    </a:lnTlToBr>
                    <a:lnBlToTr w="12700" cmpd="sng">
                      <a:noFill/>
                      <a:prstDash val="solid"/>
                    </a:lnBlToTr>
                    <a:solidFill>
                      <a:srgbClr val="706F6F"/>
                    </a:solidFill>
                  </a:tcPr>
                </a:tc>
                <a:extLst>
                  <a:ext uri="{0D108BD9-81ED-4DB2-BD59-A6C34878D82A}">
                    <a16:rowId xmlns:a16="http://schemas.microsoft.com/office/drawing/2014/main" val="4073273824"/>
                  </a:ext>
                </a:extLst>
              </a:tr>
              <a:tr h="229012">
                <a:tc vMerge="1">
                  <a:txBody>
                    <a:bodyPr/>
                    <a:lstStyle>
                      <a:lvl1pPr marL="0" algn="l" defTabSz="609585" rtl="0" eaLnBrk="1" latinLnBrk="0" hangingPunct="1">
                        <a:defRPr sz="2400" kern="1200">
                          <a:solidFill>
                            <a:schemeClr val="dk1"/>
                          </a:solidFill>
                          <a:latin typeface="Arial"/>
                        </a:defRPr>
                      </a:lvl1pPr>
                      <a:lvl2pPr marL="609585" algn="l" defTabSz="609585" rtl="0" eaLnBrk="1" latinLnBrk="0" hangingPunct="1">
                        <a:defRPr sz="2400" kern="1200">
                          <a:solidFill>
                            <a:schemeClr val="dk1"/>
                          </a:solidFill>
                          <a:latin typeface="Arial"/>
                        </a:defRPr>
                      </a:lvl2pPr>
                      <a:lvl3pPr marL="1219170" algn="l" defTabSz="609585" rtl="0" eaLnBrk="1" latinLnBrk="0" hangingPunct="1">
                        <a:defRPr sz="2400" kern="1200">
                          <a:solidFill>
                            <a:schemeClr val="dk1"/>
                          </a:solidFill>
                          <a:latin typeface="Arial"/>
                        </a:defRPr>
                      </a:lvl3pPr>
                      <a:lvl4pPr marL="1828754" algn="l" defTabSz="609585" rtl="0" eaLnBrk="1" latinLnBrk="0" hangingPunct="1">
                        <a:defRPr sz="2400" kern="1200">
                          <a:solidFill>
                            <a:schemeClr val="dk1"/>
                          </a:solidFill>
                          <a:latin typeface="Arial"/>
                        </a:defRPr>
                      </a:lvl4pPr>
                      <a:lvl5pPr marL="2438339" algn="l" defTabSz="609585" rtl="0" eaLnBrk="1" latinLnBrk="0" hangingPunct="1">
                        <a:defRPr sz="2400" kern="1200">
                          <a:solidFill>
                            <a:schemeClr val="dk1"/>
                          </a:solidFill>
                          <a:latin typeface="Arial"/>
                        </a:defRPr>
                      </a:lvl5pPr>
                      <a:lvl6pPr marL="3047924" algn="l" defTabSz="609585" rtl="0" eaLnBrk="1" latinLnBrk="0" hangingPunct="1">
                        <a:defRPr sz="2400" kern="1200">
                          <a:solidFill>
                            <a:schemeClr val="dk1"/>
                          </a:solidFill>
                          <a:latin typeface="Arial"/>
                        </a:defRPr>
                      </a:lvl6pPr>
                      <a:lvl7pPr marL="3657509" algn="l" defTabSz="609585" rtl="0" eaLnBrk="1" latinLnBrk="0" hangingPunct="1">
                        <a:defRPr sz="2400" kern="1200">
                          <a:solidFill>
                            <a:schemeClr val="dk1"/>
                          </a:solidFill>
                          <a:latin typeface="Arial"/>
                        </a:defRPr>
                      </a:lvl7pPr>
                      <a:lvl8pPr marL="4267093" algn="l" defTabSz="609585" rtl="0" eaLnBrk="1" latinLnBrk="0" hangingPunct="1">
                        <a:defRPr sz="2400" kern="1200">
                          <a:solidFill>
                            <a:schemeClr val="dk1"/>
                          </a:solidFill>
                          <a:latin typeface="Arial"/>
                        </a:defRPr>
                      </a:lvl8pPr>
                      <a:lvl9pPr marL="4876678" algn="l" defTabSz="609585" rtl="0" eaLnBrk="1" latinLnBrk="0" hangingPunct="1">
                        <a:defRPr sz="2400" kern="1200">
                          <a:solidFill>
                            <a:schemeClr val="dk1"/>
                          </a:solidFill>
                          <a:latin typeface="Arial"/>
                        </a:defRPr>
                      </a:lvl9pPr>
                    </a:lstStyle>
                    <a:p>
                      <a:pPr marL="0" indent="0" algn="l" defTabSz="609585" rtl="0" eaLnBrk="1" latinLnBrk="0" hangingPunct="1">
                        <a:lnSpc>
                          <a:spcPct val="80000"/>
                        </a:lnSpc>
                      </a:pPr>
                      <a:r>
                        <a:rPr lang="en-US" sz="1000" b="1" kern="1200">
                          <a:solidFill>
                            <a:srgbClr val="404040"/>
                          </a:solidFill>
                          <a:latin typeface="Arial" panose="020B0604020202020204" pitchFamily="34" charset="0"/>
                          <a:ea typeface="+mn-ea"/>
                          <a:cs typeface="Arial" panose="020B0604020202020204" pitchFamily="34" charset="0"/>
                        </a:rPr>
                        <a:t>Age, median (range), years</a:t>
                      </a:r>
                    </a:p>
                  </a:txBody>
                  <a:tcPr marL="66176" marR="66176" marT="46800" marB="46800" anchor="ctr">
                    <a:lnL w="12700" cmpd="sng">
                      <a:noFill/>
                    </a:lnL>
                    <a:lnR w="12700" cmpd="sng">
                      <a:noFill/>
                    </a:lnR>
                    <a:lnT w="12700" cap="flat" cmpd="sng" algn="ctr">
                      <a:solidFill>
                        <a:srgbClr val="6ABF5D"/>
                      </a:solidFill>
                      <a:prstDash val="solid"/>
                      <a:round/>
                      <a:headEnd type="none" w="med" len="med"/>
                      <a:tailEnd type="none" w="med" len="med"/>
                    </a:lnT>
                    <a:lnB w="12700" cap="flat" cmpd="sng" algn="ctr">
                      <a:solidFill>
                        <a:srgbClr val="6ABF5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09585" rtl="0" eaLnBrk="1" latinLnBrk="0" hangingPunct="1">
                        <a:defRPr sz="2400" b="1" kern="1200">
                          <a:solidFill>
                            <a:schemeClr val="lt1"/>
                          </a:solidFill>
                          <a:latin typeface="Arial"/>
                        </a:defRPr>
                      </a:lvl1pPr>
                      <a:lvl2pPr marL="609585" algn="l" defTabSz="609585" rtl="0" eaLnBrk="1" latinLnBrk="0" hangingPunct="1">
                        <a:defRPr sz="2400" b="1" kern="1200">
                          <a:solidFill>
                            <a:schemeClr val="lt1"/>
                          </a:solidFill>
                          <a:latin typeface="Arial"/>
                        </a:defRPr>
                      </a:lvl2pPr>
                      <a:lvl3pPr marL="1219170" algn="l" defTabSz="609585" rtl="0" eaLnBrk="1" latinLnBrk="0" hangingPunct="1">
                        <a:defRPr sz="2400" b="1" kern="1200">
                          <a:solidFill>
                            <a:schemeClr val="lt1"/>
                          </a:solidFill>
                          <a:latin typeface="Arial"/>
                        </a:defRPr>
                      </a:lvl3pPr>
                      <a:lvl4pPr marL="1828754" algn="l" defTabSz="609585" rtl="0" eaLnBrk="1" latinLnBrk="0" hangingPunct="1">
                        <a:defRPr sz="2400" b="1" kern="1200">
                          <a:solidFill>
                            <a:schemeClr val="lt1"/>
                          </a:solidFill>
                          <a:latin typeface="Arial"/>
                        </a:defRPr>
                      </a:lvl4pPr>
                      <a:lvl5pPr marL="2438339" algn="l" defTabSz="609585" rtl="0" eaLnBrk="1" latinLnBrk="0" hangingPunct="1">
                        <a:defRPr sz="2400" b="1" kern="1200">
                          <a:solidFill>
                            <a:schemeClr val="lt1"/>
                          </a:solidFill>
                          <a:latin typeface="Arial"/>
                        </a:defRPr>
                      </a:lvl5pPr>
                      <a:lvl6pPr marL="3047924" algn="l" defTabSz="609585" rtl="0" eaLnBrk="1" latinLnBrk="0" hangingPunct="1">
                        <a:defRPr sz="2400" b="1" kern="1200">
                          <a:solidFill>
                            <a:schemeClr val="lt1"/>
                          </a:solidFill>
                          <a:latin typeface="Arial"/>
                        </a:defRPr>
                      </a:lvl6pPr>
                      <a:lvl7pPr marL="3657509" algn="l" defTabSz="609585" rtl="0" eaLnBrk="1" latinLnBrk="0" hangingPunct="1">
                        <a:defRPr sz="2400" b="1" kern="1200">
                          <a:solidFill>
                            <a:schemeClr val="lt1"/>
                          </a:solidFill>
                          <a:latin typeface="Arial"/>
                        </a:defRPr>
                      </a:lvl7pPr>
                      <a:lvl8pPr marL="4267093" algn="l" defTabSz="609585" rtl="0" eaLnBrk="1" latinLnBrk="0" hangingPunct="1">
                        <a:defRPr sz="2400" b="1" kern="1200">
                          <a:solidFill>
                            <a:schemeClr val="lt1"/>
                          </a:solidFill>
                          <a:latin typeface="Arial"/>
                        </a:defRPr>
                      </a:lvl8pPr>
                      <a:lvl9pPr marL="4876678" algn="l" defTabSz="609585" rtl="0" eaLnBrk="1" latinLnBrk="0" hangingPunct="1">
                        <a:defRPr sz="2400" b="1" kern="1200">
                          <a:solidFill>
                            <a:schemeClr val="lt1"/>
                          </a:solidFill>
                          <a:latin typeface="Arial"/>
                        </a:defRPr>
                      </a:lvl9pPr>
                    </a:lstStyle>
                    <a:p>
                      <a:pPr marL="0" marR="0" lvl="0" indent="0" algn="ctr" defTabSz="685800" rtl="0" eaLnBrk="1" fontAlgn="auto" latinLnBrk="0" hangingPunct="1">
                        <a:lnSpc>
                          <a:spcPct val="80000"/>
                        </a:lnSpc>
                        <a:spcBef>
                          <a:spcPts val="0"/>
                        </a:spcBef>
                        <a:spcAft>
                          <a:spcPts val="0"/>
                        </a:spcAft>
                        <a:buClrTx/>
                        <a:buSzTx/>
                        <a:buFontTx/>
                        <a:buNone/>
                        <a:tabLst/>
                        <a:defRPr/>
                      </a:pPr>
                      <a:r>
                        <a:rPr lang="en-GB" sz="1000" b="1" kern="1200">
                          <a:solidFill>
                            <a:schemeClr val="bg1"/>
                          </a:solidFill>
                          <a:latin typeface="Arial" panose="020B0604020202020204" pitchFamily="34" charset="0"/>
                          <a:ea typeface="+mn-ea"/>
                          <a:cs typeface="Arial" panose="020B0604020202020204" pitchFamily="34" charset="0"/>
                        </a:rPr>
                        <a:t>Any grade</a:t>
                      </a:r>
                    </a:p>
                  </a:txBody>
                  <a:tcPr marL="66176" marR="66176" marT="33088" marB="33088"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CC04A"/>
                    </a:solidFill>
                  </a:tcPr>
                </a:tc>
                <a:tc>
                  <a:txBody>
                    <a:bodyPr/>
                    <a:lstStyle/>
                    <a:p>
                      <a:pPr marL="0" marR="0" lvl="0" indent="0" algn="ctr" defTabSz="685800" rtl="0" eaLnBrk="1" fontAlgn="auto" latinLnBrk="0" hangingPunct="1">
                        <a:lnSpc>
                          <a:spcPct val="80000"/>
                        </a:lnSpc>
                        <a:spcBef>
                          <a:spcPts val="0"/>
                        </a:spcBef>
                        <a:spcAft>
                          <a:spcPts val="0"/>
                        </a:spcAft>
                        <a:buClrTx/>
                        <a:buSzTx/>
                        <a:buFontTx/>
                        <a:buNone/>
                        <a:tabLst/>
                        <a:defRPr/>
                      </a:pPr>
                      <a:r>
                        <a:rPr lang="en-GB" sz="1000" b="1" kern="1200">
                          <a:solidFill>
                            <a:schemeClr val="bg1"/>
                          </a:solidFill>
                          <a:latin typeface="Arial" panose="020B0604020202020204" pitchFamily="34" charset="0"/>
                          <a:ea typeface="+mn-ea"/>
                          <a:cs typeface="Arial" panose="020B0604020202020204" pitchFamily="34" charset="0"/>
                        </a:rPr>
                        <a:t>Grade ≥3</a:t>
                      </a:r>
                    </a:p>
                  </a:txBody>
                  <a:tcPr marL="66176" marR="66176" marT="33088" marB="33088"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CC04A"/>
                    </a:solidFill>
                  </a:tcPr>
                </a:tc>
                <a:tc>
                  <a:txBody>
                    <a:bodyPr/>
                    <a:lstStyle>
                      <a:lvl1pPr marL="0" algn="l" defTabSz="609585" rtl="0" eaLnBrk="1" latinLnBrk="0" hangingPunct="1">
                        <a:defRPr sz="2400" b="1" kern="1200">
                          <a:solidFill>
                            <a:schemeClr val="lt1"/>
                          </a:solidFill>
                          <a:latin typeface="Arial"/>
                        </a:defRPr>
                      </a:lvl1pPr>
                      <a:lvl2pPr marL="609585" algn="l" defTabSz="609585" rtl="0" eaLnBrk="1" latinLnBrk="0" hangingPunct="1">
                        <a:defRPr sz="2400" b="1" kern="1200">
                          <a:solidFill>
                            <a:schemeClr val="lt1"/>
                          </a:solidFill>
                          <a:latin typeface="Arial"/>
                        </a:defRPr>
                      </a:lvl2pPr>
                      <a:lvl3pPr marL="1219170" algn="l" defTabSz="609585" rtl="0" eaLnBrk="1" latinLnBrk="0" hangingPunct="1">
                        <a:defRPr sz="2400" b="1" kern="1200">
                          <a:solidFill>
                            <a:schemeClr val="lt1"/>
                          </a:solidFill>
                          <a:latin typeface="Arial"/>
                        </a:defRPr>
                      </a:lvl3pPr>
                      <a:lvl4pPr marL="1828754" algn="l" defTabSz="609585" rtl="0" eaLnBrk="1" latinLnBrk="0" hangingPunct="1">
                        <a:defRPr sz="2400" b="1" kern="1200">
                          <a:solidFill>
                            <a:schemeClr val="lt1"/>
                          </a:solidFill>
                          <a:latin typeface="Arial"/>
                        </a:defRPr>
                      </a:lvl4pPr>
                      <a:lvl5pPr marL="2438339" algn="l" defTabSz="609585" rtl="0" eaLnBrk="1" latinLnBrk="0" hangingPunct="1">
                        <a:defRPr sz="2400" b="1" kern="1200">
                          <a:solidFill>
                            <a:schemeClr val="lt1"/>
                          </a:solidFill>
                          <a:latin typeface="Arial"/>
                        </a:defRPr>
                      </a:lvl5pPr>
                      <a:lvl6pPr marL="3047924" algn="l" defTabSz="609585" rtl="0" eaLnBrk="1" latinLnBrk="0" hangingPunct="1">
                        <a:defRPr sz="2400" b="1" kern="1200">
                          <a:solidFill>
                            <a:schemeClr val="lt1"/>
                          </a:solidFill>
                          <a:latin typeface="Arial"/>
                        </a:defRPr>
                      </a:lvl6pPr>
                      <a:lvl7pPr marL="3657509" algn="l" defTabSz="609585" rtl="0" eaLnBrk="1" latinLnBrk="0" hangingPunct="1">
                        <a:defRPr sz="2400" b="1" kern="1200">
                          <a:solidFill>
                            <a:schemeClr val="lt1"/>
                          </a:solidFill>
                          <a:latin typeface="Arial"/>
                        </a:defRPr>
                      </a:lvl7pPr>
                      <a:lvl8pPr marL="4267093" algn="l" defTabSz="609585" rtl="0" eaLnBrk="1" latinLnBrk="0" hangingPunct="1">
                        <a:defRPr sz="2400" b="1" kern="1200">
                          <a:solidFill>
                            <a:schemeClr val="lt1"/>
                          </a:solidFill>
                          <a:latin typeface="Arial"/>
                        </a:defRPr>
                      </a:lvl8pPr>
                      <a:lvl9pPr marL="4876678" algn="l" defTabSz="609585" rtl="0" eaLnBrk="1" latinLnBrk="0" hangingPunct="1">
                        <a:defRPr sz="2400" b="1" kern="1200">
                          <a:solidFill>
                            <a:schemeClr val="lt1"/>
                          </a:solidFill>
                          <a:latin typeface="Arial"/>
                        </a:defRPr>
                      </a:lvl9pPr>
                    </a:lstStyle>
                    <a:p>
                      <a:pPr marL="0" marR="0" lvl="0" indent="0" algn="ctr" defTabSz="685800" rtl="0" eaLnBrk="1" fontAlgn="auto" latinLnBrk="0" hangingPunct="1">
                        <a:lnSpc>
                          <a:spcPct val="80000"/>
                        </a:lnSpc>
                        <a:spcBef>
                          <a:spcPts val="0"/>
                        </a:spcBef>
                        <a:spcAft>
                          <a:spcPts val="0"/>
                        </a:spcAft>
                        <a:buClrTx/>
                        <a:buSzTx/>
                        <a:buFontTx/>
                        <a:buNone/>
                        <a:tabLst/>
                        <a:defRPr/>
                      </a:pPr>
                      <a:r>
                        <a:rPr lang="en-GB" sz="1000" b="1" kern="1200">
                          <a:solidFill>
                            <a:schemeClr val="bg1"/>
                          </a:solidFill>
                          <a:latin typeface="Arial" panose="020B0604020202020204" pitchFamily="34" charset="0"/>
                          <a:ea typeface="+mn-ea"/>
                          <a:cs typeface="Arial" panose="020B0604020202020204" pitchFamily="34" charset="0"/>
                        </a:rPr>
                        <a:t>Any</a:t>
                      </a:r>
                    </a:p>
                  </a:txBody>
                  <a:tcPr marL="66176" marR="66176" marT="33088" marB="33088"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85858"/>
                    </a:solidFill>
                  </a:tcPr>
                </a:tc>
                <a:tc>
                  <a:txBody>
                    <a:bodyPr/>
                    <a:lstStyle/>
                    <a:p>
                      <a:pPr marL="0" marR="0" lvl="0" indent="0" algn="ctr" defTabSz="685800" rtl="0" eaLnBrk="1" fontAlgn="auto" latinLnBrk="0" hangingPunct="1">
                        <a:lnSpc>
                          <a:spcPct val="80000"/>
                        </a:lnSpc>
                        <a:spcBef>
                          <a:spcPts val="0"/>
                        </a:spcBef>
                        <a:spcAft>
                          <a:spcPts val="0"/>
                        </a:spcAft>
                        <a:buClrTx/>
                        <a:buSzTx/>
                        <a:buFontTx/>
                        <a:buNone/>
                        <a:tabLst/>
                        <a:defRPr/>
                      </a:pPr>
                      <a:r>
                        <a:rPr lang="en-GB" sz="1000" b="1" kern="1200">
                          <a:solidFill>
                            <a:schemeClr val="bg1"/>
                          </a:solidFill>
                          <a:latin typeface="Arial" panose="020B0604020202020204" pitchFamily="34" charset="0"/>
                          <a:ea typeface="+mn-ea"/>
                          <a:cs typeface="Arial" panose="020B0604020202020204" pitchFamily="34" charset="0"/>
                        </a:rPr>
                        <a:t>Grade ≥3</a:t>
                      </a:r>
                    </a:p>
                  </a:txBody>
                  <a:tcPr marL="66176" marR="66176" marT="33088" marB="33088"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85858"/>
                    </a:solidFill>
                  </a:tcPr>
                </a:tc>
                <a:extLst>
                  <a:ext uri="{0D108BD9-81ED-4DB2-BD59-A6C34878D82A}">
                    <a16:rowId xmlns:a16="http://schemas.microsoft.com/office/drawing/2014/main" val="10000"/>
                  </a:ext>
                </a:extLst>
              </a:tr>
              <a:tr h="244800">
                <a:tc>
                  <a:txBody>
                    <a:bodyPr/>
                    <a:lstStyle/>
                    <a:p>
                      <a:pPr marL="52388" marR="0" lvl="0" indent="0" algn="l" defTabSz="914400" rtl="0" eaLnBrk="1" fontAlgn="auto" latinLnBrk="0" hangingPunct="1">
                        <a:lnSpc>
                          <a:spcPct val="90000"/>
                        </a:lnSpc>
                        <a:spcBef>
                          <a:spcPts val="0"/>
                        </a:spcBef>
                        <a:spcAft>
                          <a:spcPts val="0"/>
                        </a:spcAft>
                        <a:buClrTx/>
                        <a:buSzTx/>
                        <a:buFontTx/>
                        <a:buNone/>
                        <a:tabLst/>
                        <a:defRPr/>
                      </a:pPr>
                      <a:r>
                        <a:rPr lang="en-GB" sz="1000" b="1" kern="1200" baseline="0">
                          <a:solidFill>
                            <a:srgbClr val="475358"/>
                          </a:solidFill>
                          <a:latin typeface="Arial" panose="020B0604020202020204" pitchFamily="34" charset="0"/>
                          <a:ea typeface="+mn-ea"/>
                          <a:cs typeface="Arial" panose="020B0604020202020204" pitchFamily="34" charset="0"/>
                        </a:rPr>
                        <a:t>Increased AST</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defTabSz="609585" rtl="0" eaLnBrk="1" fontAlgn="auto" latinLnBrk="0" hangingPunct="1">
                        <a:lnSpc>
                          <a:spcPct val="90000"/>
                        </a:lnSpc>
                        <a:spcBef>
                          <a:spcPts val="0"/>
                        </a:spcBef>
                        <a:spcAft>
                          <a:spcPts val="0"/>
                        </a:spcAft>
                        <a:buClrTx/>
                        <a:buSzTx/>
                        <a:buFontTx/>
                        <a:buNone/>
                        <a:tabLst/>
                        <a:defRPr/>
                      </a:pPr>
                      <a:r>
                        <a:rPr lang="en-GB" sz="1000" kern="1200">
                          <a:solidFill>
                            <a:srgbClr val="475358"/>
                          </a:solidFill>
                          <a:effectLst/>
                          <a:latin typeface="Arial" panose="020B0604020202020204" pitchFamily="34" charset="0"/>
                          <a:ea typeface="+mn-ea"/>
                          <a:cs typeface="Arial" panose="020B0604020202020204" pitchFamily="34" charset="0"/>
                        </a:rPr>
                        <a:t>66 (19)</a:t>
                      </a:r>
                    </a:p>
                  </a:txBody>
                  <a:tcPr marL="36000" marR="36000" marT="36000" marB="3600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defTabSz="609585" rtl="0" eaLnBrk="1" fontAlgn="auto" latinLnBrk="0" hangingPunct="1">
                        <a:lnSpc>
                          <a:spcPct val="90000"/>
                        </a:lnSpc>
                        <a:spcBef>
                          <a:spcPts val="0"/>
                        </a:spcBef>
                        <a:spcAft>
                          <a:spcPts val="0"/>
                        </a:spcAft>
                        <a:buClrTx/>
                        <a:buSzTx/>
                        <a:buFontTx/>
                        <a:buNone/>
                        <a:tabLst/>
                        <a:defRPr/>
                      </a:pPr>
                      <a:r>
                        <a:rPr lang="en-GB" sz="1000" kern="1200">
                          <a:solidFill>
                            <a:srgbClr val="475358"/>
                          </a:solidFill>
                          <a:effectLst/>
                          <a:latin typeface="Arial" panose="020B0604020202020204" pitchFamily="34" charset="0"/>
                          <a:ea typeface="+mn-ea"/>
                          <a:cs typeface="Arial" panose="020B0604020202020204" pitchFamily="34" charset="0"/>
                        </a:rPr>
                        <a:t>6 (2)</a:t>
                      </a:r>
                    </a:p>
                  </a:txBody>
                  <a:tcPr marL="36000" marR="36000" marT="36000" marB="3600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defTabSz="609585" rtl="0" eaLnBrk="1" fontAlgn="auto" latinLnBrk="0" hangingPunct="1">
                        <a:lnSpc>
                          <a:spcPct val="90000"/>
                        </a:lnSpc>
                        <a:spcBef>
                          <a:spcPts val="0"/>
                        </a:spcBef>
                        <a:spcAft>
                          <a:spcPts val="0"/>
                        </a:spcAft>
                        <a:buClrTx/>
                        <a:buSzTx/>
                        <a:buFontTx/>
                        <a:buNone/>
                        <a:tabLst/>
                        <a:defRPr/>
                      </a:pPr>
                      <a:r>
                        <a:rPr lang="en-GB" sz="1000" kern="1200">
                          <a:solidFill>
                            <a:srgbClr val="475358"/>
                          </a:solidFill>
                          <a:effectLst/>
                          <a:latin typeface="Arial" panose="020B0604020202020204" pitchFamily="34" charset="0"/>
                          <a:ea typeface="+mn-ea"/>
                          <a:cs typeface="Arial" panose="020B0604020202020204" pitchFamily="34" charset="0"/>
                        </a:rPr>
                        <a:t>50 (14)</a:t>
                      </a:r>
                    </a:p>
                  </a:txBody>
                  <a:tcPr marL="36000" marR="36000" marT="36000" marB="3600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defTabSz="609585" rtl="0" eaLnBrk="1" fontAlgn="auto" latinLnBrk="0" hangingPunct="1">
                        <a:lnSpc>
                          <a:spcPct val="90000"/>
                        </a:lnSpc>
                        <a:spcBef>
                          <a:spcPts val="0"/>
                        </a:spcBef>
                        <a:spcAft>
                          <a:spcPts val="0"/>
                        </a:spcAft>
                        <a:buClrTx/>
                        <a:buSzTx/>
                        <a:buFontTx/>
                        <a:buNone/>
                        <a:tabLst/>
                        <a:defRPr/>
                      </a:pPr>
                      <a:r>
                        <a:rPr lang="en-GB" sz="1000" kern="1200">
                          <a:solidFill>
                            <a:srgbClr val="475358"/>
                          </a:solidFill>
                          <a:effectLst/>
                          <a:latin typeface="Arial" panose="020B0604020202020204" pitchFamily="34" charset="0"/>
                          <a:ea typeface="+mn-ea"/>
                          <a:cs typeface="Arial" panose="020B0604020202020204" pitchFamily="34" charset="0"/>
                        </a:rPr>
                        <a:t>1 (&lt;1)</a:t>
                      </a:r>
                    </a:p>
                  </a:txBody>
                  <a:tcPr marL="36000" marR="36000" marT="36000" marB="36000" anchor="ctr">
                    <a:lnL w="12700" cmpd="sng">
                      <a:noFill/>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1"/>
                  </a:ext>
                </a:extLst>
              </a:tr>
              <a:tr h="244800">
                <a:tc>
                  <a:txBody>
                    <a:bodyPr/>
                    <a:lstStyle/>
                    <a:p>
                      <a:pPr marL="52388" marR="0" lvl="0" indent="0" algn="l" defTabSz="914400" rtl="0" eaLnBrk="1" fontAlgn="auto" latinLnBrk="0" hangingPunct="1">
                        <a:lnSpc>
                          <a:spcPct val="90000"/>
                        </a:lnSpc>
                        <a:spcBef>
                          <a:spcPts val="0"/>
                        </a:spcBef>
                        <a:spcAft>
                          <a:spcPts val="0"/>
                        </a:spcAft>
                        <a:buClrTx/>
                        <a:buSzTx/>
                        <a:buFontTx/>
                        <a:buNone/>
                        <a:tabLst/>
                        <a:defRPr/>
                      </a:pPr>
                      <a:r>
                        <a:rPr lang="en-GB" sz="1000" b="1" kern="1200" baseline="0">
                          <a:solidFill>
                            <a:srgbClr val="475358"/>
                          </a:solidFill>
                          <a:latin typeface="Arial" panose="020B0604020202020204" pitchFamily="34" charset="0"/>
                          <a:ea typeface="+mn-ea"/>
                          <a:cs typeface="Arial" panose="020B0604020202020204" pitchFamily="34" charset="0"/>
                        </a:rPr>
                        <a:t>Peripheral neuropathy</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tc>
                  <a:txBody>
                    <a:bodyPr/>
                    <a:lstStyle/>
                    <a:p>
                      <a:pPr marL="0" marR="0" lvl="0" indent="0" algn="ctr" defTabSz="609585" rtl="0" eaLnBrk="1" fontAlgn="auto" latinLnBrk="0" hangingPunct="1">
                        <a:lnSpc>
                          <a:spcPct val="90000"/>
                        </a:lnSpc>
                        <a:spcBef>
                          <a:spcPts val="0"/>
                        </a:spcBef>
                        <a:spcAft>
                          <a:spcPts val="0"/>
                        </a:spcAft>
                        <a:buClrTx/>
                        <a:buSzTx/>
                        <a:buFontTx/>
                        <a:buNone/>
                        <a:tabLst/>
                        <a:defRPr/>
                      </a:pPr>
                      <a:r>
                        <a:rPr lang="en-GB" sz="1000" kern="1200">
                          <a:solidFill>
                            <a:srgbClr val="475358"/>
                          </a:solidFill>
                          <a:effectLst/>
                          <a:latin typeface="Arial" panose="020B0604020202020204" pitchFamily="34" charset="0"/>
                          <a:ea typeface="+mn-ea"/>
                          <a:cs typeface="Arial" panose="020B0604020202020204" pitchFamily="34" charset="0"/>
                        </a:rPr>
                        <a:t>60 (17)</a:t>
                      </a:r>
                    </a:p>
                  </a:txBody>
                  <a:tcPr marL="36000" marR="36000" marT="36000" marB="3600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tc>
                  <a:txBody>
                    <a:bodyPr/>
                    <a:lstStyle/>
                    <a:p>
                      <a:pPr marL="0" marR="0" lvl="0" indent="0" algn="ctr" defTabSz="609585" rtl="0" eaLnBrk="1" fontAlgn="auto" latinLnBrk="0" hangingPunct="1">
                        <a:lnSpc>
                          <a:spcPct val="90000"/>
                        </a:lnSpc>
                        <a:spcBef>
                          <a:spcPts val="0"/>
                        </a:spcBef>
                        <a:spcAft>
                          <a:spcPts val="0"/>
                        </a:spcAft>
                        <a:buClrTx/>
                        <a:buSzTx/>
                        <a:buFontTx/>
                        <a:buNone/>
                        <a:tabLst/>
                        <a:defRPr/>
                      </a:pPr>
                      <a:r>
                        <a:rPr lang="en-GB" sz="1000" kern="1200">
                          <a:solidFill>
                            <a:srgbClr val="475358"/>
                          </a:solidFill>
                          <a:effectLst/>
                          <a:latin typeface="Arial" panose="020B0604020202020204" pitchFamily="34" charset="0"/>
                          <a:ea typeface="+mn-ea"/>
                          <a:cs typeface="Arial" panose="020B0604020202020204" pitchFamily="34" charset="0"/>
                        </a:rPr>
                        <a:t>8 (2)</a:t>
                      </a:r>
                    </a:p>
                  </a:txBody>
                  <a:tcPr marL="36000" marR="36000" marT="36000" marB="3600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tc>
                  <a:txBody>
                    <a:bodyPr/>
                    <a:lstStyle/>
                    <a:p>
                      <a:pPr marL="0" marR="0" lvl="0" indent="0" algn="ctr" defTabSz="609585" rtl="0" eaLnBrk="1" fontAlgn="auto" latinLnBrk="0" hangingPunct="1">
                        <a:lnSpc>
                          <a:spcPct val="90000"/>
                        </a:lnSpc>
                        <a:spcBef>
                          <a:spcPts val="0"/>
                        </a:spcBef>
                        <a:spcAft>
                          <a:spcPts val="0"/>
                        </a:spcAft>
                        <a:buClrTx/>
                        <a:buSzTx/>
                        <a:buFontTx/>
                        <a:buNone/>
                        <a:tabLst/>
                        <a:defRPr/>
                      </a:pPr>
                      <a:r>
                        <a:rPr lang="en-GB" sz="1000" kern="1200">
                          <a:solidFill>
                            <a:srgbClr val="475358"/>
                          </a:solidFill>
                          <a:effectLst/>
                          <a:latin typeface="Arial" panose="020B0604020202020204" pitchFamily="34" charset="0"/>
                          <a:ea typeface="+mn-ea"/>
                          <a:cs typeface="Arial" panose="020B0604020202020204" pitchFamily="34" charset="0"/>
                        </a:rPr>
                        <a:t>63 (18)</a:t>
                      </a:r>
                    </a:p>
                  </a:txBody>
                  <a:tcPr marL="36000" marR="36000" marT="36000" marB="3600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tc>
                  <a:txBody>
                    <a:bodyPr/>
                    <a:lstStyle/>
                    <a:p>
                      <a:pPr marL="0" marR="0" lvl="0" indent="0" algn="ctr" defTabSz="609585" rtl="0" eaLnBrk="1" fontAlgn="auto" latinLnBrk="0" hangingPunct="1">
                        <a:lnSpc>
                          <a:spcPct val="90000"/>
                        </a:lnSpc>
                        <a:spcBef>
                          <a:spcPts val="0"/>
                        </a:spcBef>
                        <a:spcAft>
                          <a:spcPts val="0"/>
                        </a:spcAft>
                        <a:buClrTx/>
                        <a:buSzTx/>
                        <a:buFontTx/>
                        <a:buNone/>
                        <a:tabLst/>
                        <a:defRPr/>
                      </a:pPr>
                      <a:r>
                        <a:rPr lang="en-GB" sz="1000" kern="1200">
                          <a:solidFill>
                            <a:srgbClr val="475358"/>
                          </a:solidFill>
                          <a:effectLst/>
                          <a:latin typeface="Arial" panose="020B0604020202020204" pitchFamily="34" charset="0"/>
                          <a:ea typeface="+mn-ea"/>
                          <a:cs typeface="Arial" panose="020B0604020202020204" pitchFamily="34" charset="0"/>
                        </a:rPr>
                        <a:t>9 (3)</a:t>
                      </a:r>
                    </a:p>
                  </a:txBody>
                  <a:tcPr marL="36000" marR="36000" marT="36000" marB="36000" anchor="ctr">
                    <a:lnL w="12700" cmpd="sng">
                      <a:noFill/>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55613556"/>
                  </a:ext>
                </a:extLst>
              </a:tr>
              <a:tr h="244800">
                <a:tc>
                  <a:txBody>
                    <a:bodyPr/>
                    <a:lstStyle/>
                    <a:p>
                      <a:pPr marL="52388" marR="0" lvl="0" indent="0" algn="l" defTabSz="914400" rtl="0" eaLnBrk="1" fontAlgn="auto" latinLnBrk="0" hangingPunct="1">
                        <a:lnSpc>
                          <a:spcPct val="90000"/>
                        </a:lnSpc>
                        <a:spcBef>
                          <a:spcPts val="0"/>
                        </a:spcBef>
                        <a:spcAft>
                          <a:spcPts val="0"/>
                        </a:spcAft>
                        <a:buClrTx/>
                        <a:buSzTx/>
                        <a:buFontTx/>
                        <a:buNone/>
                        <a:tabLst/>
                        <a:defRPr/>
                      </a:pPr>
                      <a:r>
                        <a:rPr lang="en-GB" sz="1000" b="1" kern="1200" baseline="0">
                          <a:solidFill>
                            <a:srgbClr val="475358"/>
                          </a:solidFill>
                          <a:latin typeface="Arial" panose="020B0604020202020204" pitchFamily="34" charset="0"/>
                          <a:ea typeface="+mn-ea"/>
                          <a:cs typeface="Arial" panose="020B0604020202020204" pitchFamily="34" charset="0"/>
                        </a:rPr>
                        <a:t>Neutropenia</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defTabSz="609585" rtl="0" eaLnBrk="1" fontAlgn="auto" latinLnBrk="0" hangingPunct="1">
                        <a:lnSpc>
                          <a:spcPct val="90000"/>
                        </a:lnSpc>
                        <a:spcBef>
                          <a:spcPts val="0"/>
                        </a:spcBef>
                        <a:spcAft>
                          <a:spcPts val="0"/>
                        </a:spcAft>
                        <a:buClrTx/>
                        <a:buSzTx/>
                        <a:buFontTx/>
                        <a:buNone/>
                        <a:tabLst/>
                        <a:defRPr/>
                      </a:pPr>
                      <a:r>
                        <a:rPr lang="en-GB" sz="1000" kern="1200">
                          <a:solidFill>
                            <a:srgbClr val="475358"/>
                          </a:solidFill>
                          <a:effectLst/>
                          <a:latin typeface="Arial" panose="020B0604020202020204" pitchFamily="34" charset="0"/>
                          <a:ea typeface="+mn-ea"/>
                          <a:cs typeface="Arial" panose="020B0604020202020204" pitchFamily="34" charset="0"/>
                        </a:rPr>
                        <a:t>59 (17)</a:t>
                      </a:r>
                    </a:p>
                  </a:txBody>
                  <a:tcPr marL="36000" marR="36000" marT="36000" marB="360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defTabSz="609585" rtl="0" eaLnBrk="1" fontAlgn="auto" latinLnBrk="0" hangingPunct="1">
                        <a:lnSpc>
                          <a:spcPct val="90000"/>
                        </a:lnSpc>
                        <a:spcBef>
                          <a:spcPts val="0"/>
                        </a:spcBef>
                        <a:spcAft>
                          <a:spcPts val="0"/>
                        </a:spcAft>
                        <a:buClrTx/>
                        <a:buSzTx/>
                        <a:buFontTx/>
                        <a:buNone/>
                        <a:tabLst/>
                        <a:defRPr/>
                      </a:pPr>
                      <a:r>
                        <a:rPr lang="en-GB" sz="1000" kern="1200">
                          <a:solidFill>
                            <a:srgbClr val="475358"/>
                          </a:solidFill>
                          <a:effectLst/>
                          <a:latin typeface="Arial" panose="020B0604020202020204" pitchFamily="34" charset="0"/>
                          <a:ea typeface="+mn-ea"/>
                          <a:cs typeface="Arial" panose="020B0604020202020204" pitchFamily="34" charset="0"/>
                        </a:rPr>
                        <a:t>22 (6)</a:t>
                      </a:r>
                    </a:p>
                  </a:txBody>
                  <a:tcPr marL="36000" marR="36000" marT="36000" marB="360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defTabSz="609585" rtl="0" eaLnBrk="1" fontAlgn="auto" latinLnBrk="0" hangingPunct="1">
                        <a:lnSpc>
                          <a:spcPct val="90000"/>
                        </a:lnSpc>
                        <a:spcBef>
                          <a:spcPts val="0"/>
                        </a:spcBef>
                        <a:spcAft>
                          <a:spcPts val="0"/>
                        </a:spcAft>
                        <a:buClrTx/>
                        <a:buSzTx/>
                        <a:buFontTx/>
                        <a:buNone/>
                        <a:tabLst/>
                        <a:defRPr/>
                      </a:pPr>
                      <a:r>
                        <a:rPr lang="en-GB" sz="1000" kern="1200">
                          <a:solidFill>
                            <a:srgbClr val="475358"/>
                          </a:solidFill>
                          <a:effectLst/>
                          <a:latin typeface="Arial" panose="020B0604020202020204" pitchFamily="34" charset="0"/>
                          <a:ea typeface="+mn-ea"/>
                          <a:cs typeface="Arial" panose="020B0604020202020204" pitchFamily="34" charset="0"/>
                        </a:rPr>
                        <a:t>54 (16)</a:t>
                      </a:r>
                    </a:p>
                  </a:txBody>
                  <a:tcPr marL="36000" marR="36000" marT="36000" marB="360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defTabSz="609585" rtl="0" eaLnBrk="1" fontAlgn="auto" latinLnBrk="0" hangingPunct="1">
                        <a:lnSpc>
                          <a:spcPct val="90000"/>
                        </a:lnSpc>
                        <a:spcBef>
                          <a:spcPts val="0"/>
                        </a:spcBef>
                        <a:spcAft>
                          <a:spcPts val="0"/>
                        </a:spcAft>
                        <a:buClrTx/>
                        <a:buSzTx/>
                        <a:buFontTx/>
                        <a:buNone/>
                        <a:tabLst/>
                        <a:defRPr/>
                      </a:pPr>
                      <a:r>
                        <a:rPr lang="en-GB" sz="1000" kern="1200">
                          <a:solidFill>
                            <a:srgbClr val="475358"/>
                          </a:solidFill>
                          <a:effectLst/>
                          <a:latin typeface="Arial" panose="020B0604020202020204" pitchFamily="34" charset="0"/>
                          <a:ea typeface="+mn-ea"/>
                          <a:cs typeface="Arial" panose="020B0604020202020204" pitchFamily="34" charset="0"/>
                        </a:rPr>
                        <a:t>16 (5)</a:t>
                      </a:r>
                    </a:p>
                  </a:txBody>
                  <a:tcPr marL="36000" marR="36000" marT="36000" marB="36000" anchor="ctr">
                    <a:lnL w="12700" cmpd="sng">
                      <a:noFill/>
                    </a:lnL>
                    <a:lnR w="127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956793264"/>
                  </a:ext>
                </a:extLst>
              </a:tr>
              <a:tr h="244800">
                <a:tc>
                  <a:txBody>
                    <a:bodyPr/>
                    <a:lstStyle/>
                    <a:p>
                      <a:pPr marL="52388" marR="0" lvl="0" indent="0" algn="l" defTabSz="914400" rtl="0" eaLnBrk="1" fontAlgn="auto" latinLnBrk="0" hangingPunct="1">
                        <a:lnSpc>
                          <a:spcPct val="90000"/>
                        </a:lnSpc>
                        <a:spcBef>
                          <a:spcPts val="0"/>
                        </a:spcBef>
                        <a:spcAft>
                          <a:spcPts val="0"/>
                        </a:spcAft>
                        <a:buClrTx/>
                        <a:buSzTx/>
                        <a:buFontTx/>
                        <a:buNone/>
                        <a:tabLst/>
                        <a:defRPr/>
                      </a:pPr>
                      <a:r>
                        <a:rPr lang="en-GB" sz="1000" b="1" kern="1200" baseline="0">
                          <a:solidFill>
                            <a:srgbClr val="475358"/>
                          </a:solidFill>
                          <a:latin typeface="Arial" panose="020B0604020202020204" pitchFamily="34" charset="0"/>
                          <a:ea typeface="+mn-ea"/>
                          <a:cs typeface="Arial" panose="020B0604020202020204" pitchFamily="34" charset="0"/>
                        </a:rPr>
                        <a:t>Decreased WBC count</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marL="0" marR="0" lvl="0" indent="0" algn="ctr" defTabSz="609585" rtl="0" eaLnBrk="1" fontAlgn="auto" latinLnBrk="0" hangingPunct="1">
                        <a:lnSpc>
                          <a:spcPct val="90000"/>
                        </a:lnSpc>
                        <a:spcBef>
                          <a:spcPts val="0"/>
                        </a:spcBef>
                        <a:spcAft>
                          <a:spcPts val="0"/>
                        </a:spcAft>
                        <a:buClrTx/>
                        <a:buSzTx/>
                        <a:buFontTx/>
                        <a:buNone/>
                        <a:tabLst/>
                        <a:defRPr/>
                      </a:pPr>
                      <a:r>
                        <a:rPr lang="en-GB" sz="1000" kern="1200">
                          <a:solidFill>
                            <a:srgbClr val="475358"/>
                          </a:solidFill>
                          <a:effectLst/>
                          <a:latin typeface="Arial" panose="020B0604020202020204" pitchFamily="34" charset="0"/>
                          <a:ea typeface="+mn-ea"/>
                          <a:cs typeface="Arial" panose="020B0604020202020204" pitchFamily="34" charset="0"/>
                        </a:rPr>
                        <a:t>53 (15)</a:t>
                      </a:r>
                    </a:p>
                  </a:txBody>
                  <a:tcPr marL="36000" marR="36000" marT="36000" marB="360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marL="0" marR="0" lvl="0" indent="0" algn="ctr" defTabSz="609585" rtl="0" eaLnBrk="1" fontAlgn="auto" latinLnBrk="0" hangingPunct="1">
                        <a:lnSpc>
                          <a:spcPct val="90000"/>
                        </a:lnSpc>
                        <a:spcBef>
                          <a:spcPts val="0"/>
                        </a:spcBef>
                        <a:spcAft>
                          <a:spcPts val="0"/>
                        </a:spcAft>
                        <a:buClrTx/>
                        <a:buSzTx/>
                        <a:buFontTx/>
                        <a:buNone/>
                        <a:tabLst/>
                        <a:defRPr/>
                      </a:pPr>
                      <a:r>
                        <a:rPr lang="en-GB" sz="1000" kern="1200">
                          <a:solidFill>
                            <a:srgbClr val="475358"/>
                          </a:solidFill>
                          <a:effectLst/>
                          <a:latin typeface="Arial" panose="020B0604020202020204" pitchFamily="34" charset="0"/>
                          <a:ea typeface="+mn-ea"/>
                          <a:cs typeface="Arial" panose="020B0604020202020204" pitchFamily="34" charset="0"/>
                        </a:rPr>
                        <a:t>3 (1)</a:t>
                      </a:r>
                    </a:p>
                  </a:txBody>
                  <a:tcPr marL="36000" marR="36000" marT="36000" marB="360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marL="0" marR="0" lvl="0" indent="0" algn="ctr" defTabSz="609585" rtl="0" eaLnBrk="1" fontAlgn="auto" latinLnBrk="0" hangingPunct="1">
                        <a:lnSpc>
                          <a:spcPct val="90000"/>
                        </a:lnSpc>
                        <a:spcBef>
                          <a:spcPts val="0"/>
                        </a:spcBef>
                        <a:spcAft>
                          <a:spcPts val="0"/>
                        </a:spcAft>
                        <a:buClrTx/>
                        <a:buSzTx/>
                        <a:buFontTx/>
                        <a:buNone/>
                        <a:tabLst/>
                        <a:defRPr/>
                      </a:pPr>
                      <a:r>
                        <a:rPr lang="en-GB" sz="1000" kern="1200">
                          <a:solidFill>
                            <a:srgbClr val="475358"/>
                          </a:solidFill>
                          <a:effectLst/>
                          <a:latin typeface="Arial" panose="020B0604020202020204" pitchFamily="34" charset="0"/>
                          <a:ea typeface="+mn-ea"/>
                          <a:cs typeface="Arial" panose="020B0604020202020204" pitchFamily="34" charset="0"/>
                        </a:rPr>
                        <a:t>41 (12)</a:t>
                      </a:r>
                    </a:p>
                  </a:txBody>
                  <a:tcPr marL="36000" marR="36000" marT="36000" marB="360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marL="0" marR="0" lvl="0" indent="0" algn="ctr" defTabSz="609585" rtl="0" eaLnBrk="1" fontAlgn="auto" latinLnBrk="0" hangingPunct="1">
                        <a:lnSpc>
                          <a:spcPct val="90000"/>
                        </a:lnSpc>
                        <a:spcBef>
                          <a:spcPts val="0"/>
                        </a:spcBef>
                        <a:spcAft>
                          <a:spcPts val="0"/>
                        </a:spcAft>
                        <a:buClrTx/>
                        <a:buSzTx/>
                        <a:buFontTx/>
                        <a:buNone/>
                        <a:tabLst/>
                        <a:defRPr/>
                      </a:pPr>
                      <a:r>
                        <a:rPr lang="en-GB" sz="1000" kern="1200">
                          <a:solidFill>
                            <a:srgbClr val="475358"/>
                          </a:solidFill>
                          <a:effectLst/>
                          <a:latin typeface="Arial" panose="020B0604020202020204" pitchFamily="34" charset="0"/>
                          <a:ea typeface="+mn-ea"/>
                          <a:cs typeface="Arial" panose="020B0604020202020204" pitchFamily="34" charset="0"/>
                        </a:rPr>
                        <a:t>6 (2)</a:t>
                      </a:r>
                    </a:p>
                  </a:txBody>
                  <a:tcPr marL="36000" marR="36000" marT="36000" marB="36000" anchor="ctr">
                    <a:lnL w="12700" cmpd="sng">
                      <a:noFill/>
                    </a:lnL>
                    <a:lnR w="127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14498834"/>
                  </a:ext>
                </a:extLst>
              </a:tr>
              <a:tr h="244800">
                <a:tc>
                  <a:txBody>
                    <a:bodyPr/>
                    <a:lstStyle/>
                    <a:p>
                      <a:pPr marL="52388" marR="0" lvl="0" indent="0" algn="l" defTabSz="914400" rtl="0" eaLnBrk="1" fontAlgn="auto" latinLnBrk="0" hangingPunct="1">
                        <a:lnSpc>
                          <a:spcPct val="90000"/>
                        </a:lnSpc>
                        <a:spcBef>
                          <a:spcPts val="0"/>
                        </a:spcBef>
                        <a:spcAft>
                          <a:spcPts val="0"/>
                        </a:spcAft>
                        <a:buClrTx/>
                        <a:buSzTx/>
                        <a:buFontTx/>
                        <a:buNone/>
                        <a:tabLst/>
                        <a:defRPr/>
                      </a:pPr>
                      <a:r>
                        <a:rPr lang="en-GB" sz="1000" b="1" kern="1200" baseline="0">
                          <a:solidFill>
                            <a:srgbClr val="475358"/>
                          </a:solidFill>
                          <a:latin typeface="Arial" panose="020B0604020202020204" pitchFamily="34" charset="0"/>
                          <a:ea typeface="+mn-ea"/>
                          <a:cs typeface="Arial" panose="020B0604020202020204" pitchFamily="34" charset="0"/>
                        </a:rPr>
                        <a:t>Increased ALT</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defTabSz="609585" rtl="0" eaLnBrk="1" fontAlgn="auto" latinLnBrk="0" hangingPunct="1">
                        <a:lnSpc>
                          <a:spcPct val="90000"/>
                        </a:lnSpc>
                        <a:spcBef>
                          <a:spcPts val="0"/>
                        </a:spcBef>
                        <a:spcAft>
                          <a:spcPts val="0"/>
                        </a:spcAft>
                        <a:buClrTx/>
                        <a:buSzTx/>
                        <a:buFontTx/>
                        <a:buNone/>
                        <a:tabLst/>
                        <a:defRPr/>
                      </a:pPr>
                      <a:r>
                        <a:rPr lang="en-GB" sz="1000" kern="1200">
                          <a:solidFill>
                            <a:srgbClr val="475358"/>
                          </a:solidFill>
                          <a:effectLst/>
                          <a:latin typeface="Arial" panose="020B0604020202020204" pitchFamily="34" charset="0"/>
                          <a:ea typeface="+mn-ea"/>
                          <a:cs typeface="Arial" panose="020B0604020202020204" pitchFamily="34" charset="0"/>
                        </a:rPr>
                        <a:t>51 (15)</a:t>
                      </a:r>
                    </a:p>
                  </a:txBody>
                  <a:tcPr marL="36000" marR="36000" marT="36000" marB="360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defTabSz="609585" rtl="0" eaLnBrk="1" fontAlgn="auto" latinLnBrk="0" hangingPunct="1">
                        <a:lnSpc>
                          <a:spcPct val="90000"/>
                        </a:lnSpc>
                        <a:spcBef>
                          <a:spcPts val="0"/>
                        </a:spcBef>
                        <a:spcAft>
                          <a:spcPts val="0"/>
                        </a:spcAft>
                        <a:buClrTx/>
                        <a:buSzTx/>
                        <a:buFontTx/>
                        <a:buNone/>
                        <a:tabLst/>
                        <a:defRPr/>
                      </a:pPr>
                      <a:r>
                        <a:rPr lang="en-GB" sz="1000" kern="1200">
                          <a:solidFill>
                            <a:srgbClr val="475358"/>
                          </a:solidFill>
                          <a:effectLst/>
                          <a:latin typeface="Arial" panose="020B0604020202020204" pitchFamily="34" charset="0"/>
                          <a:ea typeface="+mn-ea"/>
                          <a:cs typeface="Arial" panose="020B0604020202020204" pitchFamily="34" charset="0"/>
                        </a:rPr>
                        <a:t>3 (1)</a:t>
                      </a:r>
                    </a:p>
                  </a:txBody>
                  <a:tcPr marL="36000" marR="36000" marT="36000" marB="360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defTabSz="609585" rtl="0" eaLnBrk="1" fontAlgn="auto" latinLnBrk="0" hangingPunct="1">
                        <a:lnSpc>
                          <a:spcPct val="90000"/>
                        </a:lnSpc>
                        <a:spcBef>
                          <a:spcPts val="0"/>
                        </a:spcBef>
                        <a:spcAft>
                          <a:spcPts val="0"/>
                        </a:spcAft>
                        <a:buClrTx/>
                        <a:buSzTx/>
                        <a:buFontTx/>
                        <a:buNone/>
                        <a:tabLst/>
                        <a:defRPr/>
                      </a:pPr>
                      <a:r>
                        <a:rPr lang="en-GB" sz="1000" kern="1200">
                          <a:solidFill>
                            <a:srgbClr val="475358"/>
                          </a:solidFill>
                          <a:effectLst/>
                          <a:latin typeface="Arial" panose="020B0604020202020204" pitchFamily="34" charset="0"/>
                          <a:ea typeface="+mn-ea"/>
                          <a:cs typeface="Arial" panose="020B0604020202020204" pitchFamily="34" charset="0"/>
                        </a:rPr>
                        <a:t>41 (12)</a:t>
                      </a:r>
                    </a:p>
                  </a:txBody>
                  <a:tcPr marL="36000" marR="36000" marT="36000" marB="360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defTabSz="609585" rtl="0" eaLnBrk="1" fontAlgn="auto" latinLnBrk="0" hangingPunct="1">
                        <a:lnSpc>
                          <a:spcPct val="90000"/>
                        </a:lnSpc>
                        <a:spcBef>
                          <a:spcPts val="0"/>
                        </a:spcBef>
                        <a:spcAft>
                          <a:spcPts val="0"/>
                        </a:spcAft>
                        <a:buClrTx/>
                        <a:buSzTx/>
                        <a:buFontTx/>
                        <a:buNone/>
                        <a:tabLst/>
                        <a:defRPr/>
                      </a:pPr>
                      <a:r>
                        <a:rPr lang="en-GB" sz="1000" kern="1200">
                          <a:solidFill>
                            <a:srgbClr val="475358"/>
                          </a:solidFill>
                          <a:effectLst/>
                          <a:latin typeface="Arial" panose="020B0604020202020204" pitchFamily="34" charset="0"/>
                          <a:ea typeface="+mn-ea"/>
                          <a:cs typeface="Arial" panose="020B0604020202020204" pitchFamily="34" charset="0"/>
                        </a:rPr>
                        <a:t>1 (&lt;1)</a:t>
                      </a:r>
                    </a:p>
                  </a:txBody>
                  <a:tcPr marL="36000" marR="36000" marT="36000" marB="36000" anchor="ctr">
                    <a:lnL w="12700" cmpd="sng">
                      <a:noFill/>
                    </a:lnL>
                    <a:lnR w="127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31832947"/>
                  </a:ext>
                </a:extLst>
              </a:tr>
              <a:tr h="244800">
                <a:tc>
                  <a:txBody>
                    <a:bodyPr/>
                    <a:lstStyle/>
                    <a:p>
                      <a:pPr marL="52388" marR="0" lvl="0" indent="0" algn="l" defTabSz="914400" rtl="0" eaLnBrk="1" fontAlgn="auto" latinLnBrk="0" hangingPunct="1">
                        <a:lnSpc>
                          <a:spcPct val="90000"/>
                        </a:lnSpc>
                        <a:spcBef>
                          <a:spcPts val="0"/>
                        </a:spcBef>
                        <a:spcAft>
                          <a:spcPts val="0"/>
                        </a:spcAft>
                        <a:buClrTx/>
                        <a:buSzTx/>
                        <a:buFontTx/>
                        <a:buNone/>
                        <a:tabLst/>
                        <a:defRPr/>
                      </a:pPr>
                      <a:r>
                        <a:rPr lang="en-GB" sz="1000" b="1" kern="1200" baseline="0">
                          <a:solidFill>
                            <a:srgbClr val="475358"/>
                          </a:solidFill>
                          <a:latin typeface="Arial" panose="020B0604020202020204" pitchFamily="34" charset="0"/>
                          <a:ea typeface="+mn-ea"/>
                          <a:cs typeface="Arial" panose="020B0604020202020204" pitchFamily="34" charset="0"/>
                        </a:rPr>
                        <a:t>Decreased weight</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BFCFE"/>
                    </a:solidFill>
                  </a:tcPr>
                </a:tc>
                <a:tc>
                  <a:txBody>
                    <a:bodyPr/>
                    <a:lstStyle/>
                    <a:p>
                      <a:pPr marL="0" marR="0" lvl="0" indent="0" algn="ctr" defTabSz="609585" rtl="0" eaLnBrk="1" fontAlgn="auto" latinLnBrk="0" hangingPunct="1">
                        <a:lnSpc>
                          <a:spcPct val="90000"/>
                        </a:lnSpc>
                        <a:spcBef>
                          <a:spcPts val="0"/>
                        </a:spcBef>
                        <a:spcAft>
                          <a:spcPts val="0"/>
                        </a:spcAft>
                        <a:buClrTx/>
                        <a:buSzTx/>
                        <a:buFontTx/>
                        <a:buNone/>
                        <a:tabLst/>
                        <a:defRPr/>
                      </a:pPr>
                      <a:r>
                        <a:rPr lang="en-GB" sz="1000" kern="1200">
                          <a:solidFill>
                            <a:srgbClr val="475358"/>
                          </a:solidFill>
                          <a:effectLst/>
                          <a:latin typeface="Arial" panose="020B0604020202020204" pitchFamily="34" charset="0"/>
                          <a:ea typeface="+mn-ea"/>
                          <a:cs typeface="Arial" panose="020B0604020202020204" pitchFamily="34" charset="0"/>
                        </a:rPr>
                        <a:t>42 (12)</a:t>
                      </a:r>
                    </a:p>
                  </a:txBody>
                  <a:tcPr marL="36000" marR="36000" marT="36000" marB="360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BFCFE"/>
                    </a:solidFill>
                  </a:tcPr>
                </a:tc>
                <a:tc>
                  <a:txBody>
                    <a:bodyPr/>
                    <a:lstStyle/>
                    <a:p>
                      <a:pPr marL="0" marR="0" lvl="0" indent="0" algn="ctr" defTabSz="609585" rtl="0" eaLnBrk="1" fontAlgn="auto" latinLnBrk="0" hangingPunct="1">
                        <a:lnSpc>
                          <a:spcPct val="90000"/>
                        </a:lnSpc>
                        <a:spcBef>
                          <a:spcPts val="0"/>
                        </a:spcBef>
                        <a:spcAft>
                          <a:spcPts val="0"/>
                        </a:spcAft>
                        <a:buClrTx/>
                        <a:buSzTx/>
                        <a:buFontTx/>
                        <a:buNone/>
                        <a:tabLst/>
                        <a:defRPr/>
                      </a:pPr>
                      <a:r>
                        <a:rPr lang="en-GB" sz="1000" kern="1200">
                          <a:solidFill>
                            <a:srgbClr val="475358"/>
                          </a:solidFill>
                          <a:effectLst/>
                          <a:latin typeface="Arial" panose="020B0604020202020204" pitchFamily="34" charset="0"/>
                          <a:ea typeface="+mn-ea"/>
                          <a:cs typeface="Arial" panose="020B0604020202020204" pitchFamily="34" charset="0"/>
                        </a:rPr>
                        <a:t>5 (1)</a:t>
                      </a:r>
                    </a:p>
                  </a:txBody>
                  <a:tcPr marL="36000" marR="36000" marT="36000" marB="360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BFCFE"/>
                    </a:solidFill>
                  </a:tcPr>
                </a:tc>
                <a:tc>
                  <a:txBody>
                    <a:bodyPr/>
                    <a:lstStyle/>
                    <a:p>
                      <a:pPr marL="0" marR="0" lvl="0" indent="0" algn="ctr" defTabSz="609585" rtl="0" eaLnBrk="1" fontAlgn="auto" latinLnBrk="0" hangingPunct="1">
                        <a:lnSpc>
                          <a:spcPct val="90000"/>
                        </a:lnSpc>
                        <a:spcBef>
                          <a:spcPts val="0"/>
                        </a:spcBef>
                        <a:spcAft>
                          <a:spcPts val="0"/>
                        </a:spcAft>
                        <a:buClrTx/>
                        <a:buSzTx/>
                        <a:buFontTx/>
                        <a:buNone/>
                        <a:tabLst/>
                        <a:defRPr/>
                      </a:pPr>
                      <a:r>
                        <a:rPr lang="en-GB" sz="1000" kern="1200">
                          <a:solidFill>
                            <a:srgbClr val="475358"/>
                          </a:solidFill>
                          <a:effectLst/>
                          <a:latin typeface="Arial" panose="020B0604020202020204" pitchFamily="34" charset="0"/>
                          <a:ea typeface="+mn-ea"/>
                          <a:cs typeface="Arial" panose="020B0604020202020204" pitchFamily="34" charset="0"/>
                        </a:rPr>
                        <a:t>24 (7)</a:t>
                      </a:r>
                    </a:p>
                  </a:txBody>
                  <a:tcPr marL="36000" marR="36000" marT="36000" marB="360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BFCFE"/>
                    </a:solidFill>
                  </a:tcPr>
                </a:tc>
                <a:tc>
                  <a:txBody>
                    <a:bodyPr/>
                    <a:lstStyle/>
                    <a:p>
                      <a:pPr marL="0" marR="0" lvl="0" indent="0" algn="ctr" defTabSz="609585" rtl="0" eaLnBrk="1" fontAlgn="auto" latinLnBrk="0" hangingPunct="1">
                        <a:lnSpc>
                          <a:spcPct val="90000"/>
                        </a:lnSpc>
                        <a:spcBef>
                          <a:spcPts val="0"/>
                        </a:spcBef>
                        <a:spcAft>
                          <a:spcPts val="0"/>
                        </a:spcAft>
                        <a:buClrTx/>
                        <a:buSzTx/>
                        <a:buFontTx/>
                        <a:buNone/>
                        <a:tabLst/>
                        <a:defRPr/>
                      </a:pPr>
                      <a:r>
                        <a:rPr lang="en-GB" sz="1000" kern="1200">
                          <a:solidFill>
                            <a:srgbClr val="475358"/>
                          </a:solidFill>
                          <a:effectLst/>
                          <a:latin typeface="Arial" panose="020B0604020202020204" pitchFamily="34" charset="0"/>
                          <a:ea typeface="+mn-ea"/>
                          <a:cs typeface="Arial" panose="020B0604020202020204" pitchFamily="34" charset="0"/>
                        </a:rPr>
                        <a:t>2 (1)</a:t>
                      </a:r>
                    </a:p>
                  </a:txBody>
                  <a:tcPr marL="36000" marR="36000" marT="36000" marB="36000" anchor="ctr">
                    <a:lnL w="12700" cmpd="sng">
                      <a:noFill/>
                    </a:lnL>
                    <a:lnR w="127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BFCFE"/>
                    </a:solidFill>
                  </a:tcPr>
                </a:tc>
                <a:extLst>
                  <a:ext uri="{0D108BD9-81ED-4DB2-BD59-A6C34878D82A}">
                    <a16:rowId xmlns:a16="http://schemas.microsoft.com/office/drawing/2014/main" val="271973855"/>
                  </a:ext>
                </a:extLst>
              </a:tr>
              <a:tr h="244800">
                <a:tc>
                  <a:txBody>
                    <a:bodyPr/>
                    <a:lstStyle/>
                    <a:p>
                      <a:pPr marL="52388" marR="0" lvl="0" indent="0" algn="l" defTabSz="914400" rtl="0" eaLnBrk="1" fontAlgn="auto" latinLnBrk="0" hangingPunct="1">
                        <a:lnSpc>
                          <a:spcPct val="90000"/>
                        </a:lnSpc>
                        <a:spcBef>
                          <a:spcPts val="0"/>
                        </a:spcBef>
                        <a:spcAft>
                          <a:spcPts val="0"/>
                        </a:spcAft>
                        <a:buClrTx/>
                        <a:buSzTx/>
                        <a:buFontTx/>
                        <a:buNone/>
                        <a:tabLst/>
                        <a:defRPr/>
                      </a:pPr>
                      <a:r>
                        <a:rPr lang="en-GB" sz="1000" b="1" kern="1200" baseline="0">
                          <a:solidFill>
                            <a:srgbClr val="475358"/>
                          </a:solidFill>
                          <a:latin typeface="Arial" panose="020B0604020202020204" pitchFamily="34" charset="0"/>
                          <a:ea typeface="+mn-ea"/>
                          <a:cs typeface="Arial" panose="020B0604020202020204" pitchFamily="34" charset="0"/>
                        </a:rPr>
                        <a:t>Thrombocytopenia</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defTabSz="609585" rtl="0" eaLnBrk="1" fontAlgn="auto" latinLnBrk="0" hangingPunct="1">
                        <a:lnSpc>
                          <a:spcPct val="90000"/>
                        </a:lnSpc>
                        <a:spcBef>
                          <a:spcPts val="0"/>
                        </a:spcBef>
                        <a:spcAft>
                          <a:spcPts val="0"/>
                        </a:spcAft>
                        <a:buClrTx/>
                        <a:buSzTx/>
                        <a:buFontTx/>
                        <a:buNone/>
                        <a:tabLst/>
                        <a:defRPr/>
                      </a:pPr>
                      <a:r>
                        <a:rPr lang="en-GB" sz="1000" kern="1200">
                          <a:solidFill>
                            <a:srgbClr val="475358"/>
                          </a:solidFill>
                          <a:effectLst/>
                          <a:latin typeface="Arial" panose="020B0604020202020204" pitchFamily="34" charset="0"/>
                          <a:ea typeface="+mn-ea"/>
                          <a:cs typeface="Arial" panose="020B0604020202020204" pitchFamily="34" charset="0"/>
                        </a:rPr>
                        <a:t>40 (11)</a:t>
                      </a:r>
                    </a:p>
                  </a:txBody>
                  <a:tcPr marL="36000" marR="36000" marT="36000" marB="360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defTabSz="609585" rtl="0" eaLnBrk="1" fontAlgn="auto" latinLnBrk="0" hangingPunct="1">
                        <a:lnSpc>
                          <a:spcPct val="90000"/>
                        </a:lnSpc>
                        <a:spcBef>
                          <a:spcPts val="0"/>
                        </a:spcBef>
                        <a:spcAft>
                          <a:spcPts val="0"/>
                        </a:spcAft>
                        <a:buClrTx/>
                        <a:buSzTx/>
                        <a:buFontTx/>
                        <a:buNone/>
                        <a:tabLst/>
                        <a:defRPr/>
                      </a:pPr>
                      <a:r>
                        <a:rPr lang="en-GB" sz="1000" kern="1200">
                          <a:solidFill>
                            <a:srgbClr val="475358"/>
                          </a:solidFill>
                          <a:effectLst/>
                          <a:latin typeface="Arial" panose="020B0604020202020204" pitchFamily="34" charset="0"/>
                          <a:ea typeface="+mn-ea"/>
                          <a:cs typeface="Arial" panose="020B0604020202020204" pitchFamily="34" charset="0"/>
                        </a:rPr>
                        <a:t>11 (3)</a:t>
                      </a:r>
                    </a:p>
                  </a:txBody>
                  <a:tcPr marL="36000" marR="36000" marT="36000" marB="360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defTabSz="609585" rtl="0" eaLnBrk="1" fontAlgn="auto" latinLnBrk="0" hangingPunct="1">
                        <a:lnSpc>
                          <a:spcPct val="90000"/>
                        </a:lnSpc>
                        <a:spcBef>
                          <a:spcPts val="0"/>
                        </a:spcBef>
                        <a:spcAft>
                          <a:spcPts val="0"/>
                        </a:spcAft>
                        <a:buClrTx/>
                        <a:buSzTx/>
                        <a:buFontTx/>
                        <a:buNone/>
                        <a:tabLst/>
                        <a:defRPr/>
                      </a:pPr>
                      <a:r>
                        <a:rPr lang="en-GB" sz="1000" kern="1200">
                          <a:solidFill>
                            <a:srgbClr val="475358"/>
                          </a:solidFill>
                          <a:effectLst/>
                          <a:latin typeface="Arial" panose="020B0604020202020204" pitchFamily="34" charset="0"/>
                          <a:ea typeface="+mn-ea"/>
                          <a:cs typeface="Arial" panose="020B0604020202020204" pitchFamily="34" charset="0"/>
                        </a:rPr>
                        <a:t>44 (13)</a:t>
                      </a:r>
                    </a:p>
                  </a:txBody>
                  <a:tcPr marL="36000" marR="36000" marT="36000" marB="360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defTabSz="609585" rtl="0" eaLnBrk="1" fontAlgn="auto" latinLnBrk="0" hangingPunct="1">
                        <a:lnSpc>
                          <a:spcPct val="90000"/>
                        </a:lnSpc>
                        <a:spcBef>
                          <a:spcPts val="0"/>
                        </a:spcBef>
                        <a:spcAft>
                          <a:spcPts val="0"/>
                        </a:spcAft>
                        <a:buClrTx/>
                        <a:buSzTx/>
                        <a:buFontTx/>
                        <a:buNone/>
                        <a:tabLst/>
                        <a:defRPr/>
                      </a:pPr>
                      <a:r>
                        <a:rPr lang="en-GB" sz="1000" kern="1200">
                          <a:solidFill>
                            <a:srgbClr val="475358"/>
                          </a:solidFill>
                          <a:effectLst/>
                          <a:latin typeface="Arial" panose="020B0604020202020204" pitchFamily="34" charset="0"/>
                          <a:ea typeface="+mn-ea"/>
                          <a:cs typeface="Arial" panose="020B0604020202020204" pitchFamily="34" charset="0"/>
                        </a:rPr>
                        <a:t>6 (2)</a:t>
                      </a:r>
                    </a:p>
                  </a:txBody>
                  <a:tcPr marL="36000" marR="36000" marT="36000" marB="36000" anchor="ctr">
                    <a:lnL w="12700" cmpd="sng">
                      <a:noFill/>
                    </a:lnL>
                    <a:lnR w="127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077305864"/>
                  </a:ext>
                </a:extLst>
              </a:tr>
              <a:tr h="244800">
                <a:tc>
                  <a:txBody>
                    <a:bodyPr/>
                    <a:lstStyle/>
                    <a:p>
                      <a:pPr marL="52388" marR="0" lvl="0" indent="0" algn="l" defTabSz="914400" rtl="0" eaLnBrk="1" fontAlgn="auto" latinLnBrk="0" hangingPunct="1">
                        <a:lnSpc>
                          <a:spcPct val="90000"/>
                        </a:lnSpc>
                        <a:spcBef>
                          <a:spcPts val="0"/>
                        </a:spcBef>
                        <a:spcAft>
                          <a:spcPts val="0"/>
                        </a:spcAft>
                        <a:buClrTx/>
                        <a:buSzTx/>
                        <a:buFontTx/>
                        <a:buNone/>
                        <a:tabLst/>
                        <a:defRPr/>
                      </a:pPr>
                      <a:r>
                        <a:rPr lang="en-GB" sz="1000" b="1" kern="1200" baseline="0">
                          <a:solidFill>
                            <a:srgbClr val="475358"/>
                          </a:solidFill>
                          <a:latin typeface="Arial" panose="020B0604020202020204" pitchFamily="34" charset="0"/>
                          <a:ea typeface="+mn-ea"/>
                          <a:cs typeface="Arial" panose="020B0604020202020204" pitchFamily="34" charset="0"/>
                        </a:rPr>
                        <a:t>Asthenia</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BFCFE"/>
                    </a:solidFill>
                  </a:tcPr>
                </a:tc>
                <a:tc>
                  <a:txBody>
                    <a:bodyPr/>
                    <a:lstStyle/>
                    <a:p>
                      <a:pPr marL="0" marR="0" lvl="0" indent="0" algn="ctr" defTabSz="609585" rtl="0" eaLnBrk="1" fontAlgn="auto" latinLnBrk="0" hangingPunct="1">
                        <a:lnSpc>
                          <a:spcPct val="90000"/>
                        </a:lnSpc>
                        <a:spcBef>
                          <a:spcPts val="0"/>
                        </a:spcBef>
                        <a:spcAft>
                          <a:spcPts val="0"/>
                        </a:spcAft>
                        <a:buClrTx/>
                        <a:buSzTx/>
                        <a:buFontTx/>
                        <a:buNone/>
                        <a:tabLst/>
                        <a:defRPr/>
                      </a:pPr>
                      <a:r>
                        <a:rPr lang="en-GB" sz="1000" kern="1200">
                          <a:solidFill>
                            <a:srgbClr val="475358"/>
                          </a:solidFill>
                          <a:effectLst/>
                          <a:latin typeface="Arial" panose="020B0604020202020204" pitchFamily="34" charset="0"/>
                          <a:ea typeface="+mn-ea"/>
                          <a:cs typeface="Arial" panose="020B0604020202020204" pitchFamily="34" charset="0"/>
                        </a:rPr>
                        <a:t>39 (11)</a:t>
                      </a:r>
                    </a:p>
                  </a:txBody>
                  <a:tcPr marL="36000" marR="36000" marT="36000" marB="360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BFCFE"/>
                    </a:solidFill>
                  </a:tcPr>
                </a:tc>
                <a:tc>
                  <a:txBody>
                    <a:bodyPr/>
                    <a:lstStyle/>
                    <a:p>
                      <a:pPr marL="0" marR="0" lvl="0" indent="0" algn="ctr" defTabSz="609585" rtl="0" eaLnBrk="1" fontAlgn="auto" latinLnBrk="0" hangingPunct="1">
                        <a:lnSpc>
                          <a:spcPct val="90000"/>
                        </a:lnSpc>
                        <a:spcBef>
                          <a:spcPts val="0"/>
                        </a:spcBef>
                        <a:spcAft>
                          <a:spcPts val="0"/>
                        </a:spcAft>
                        <a:buClrTx/>
                        <a:buSzTx/>
                        <a:buFontTx/>
                        <a:buNone/>
                        <a:tabLst/>
                        <a:defRPr/>
                      </a:pPr>
                      <a:r>
                        <a:rPr lang="en-GB" sz="1000" kern="1200">
                          <a:solidFill>
                            <a:srgbClr val="475358"/>
                          </a:solidFill>
                          <a:effectLst/>
                          <a:latin typeface="Arial" panose="020B0604020202020204" pitchFamily="34" charset="0"/>
                          <a:ea typeface="+mn-ea"/>
                          <a:cs typeface="Arial" panose="020B0604020202020204" pitchFamily="34" charset="0"/>
                        </a:rPr>
                        <a:t>7 (2)</a:t>
                      </a:r>
                    </a:p>
                  </a:txBody>
                  <a:tcPr marL="36000" marR="36000" marT="36000" marB="360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BFCFE"/>
                    </a:solidFill>
                  </a:tcPr>
                </a:tc>
                <a:tc>
                  <a:txBody>
                    <a:bodyPr/>
                    <a:lstStyle/>
                    <a:p>
                      <a:pPr marL="0" marR="0" lvl="0" indent="0" algn="ctr" defTabSz="609585" rtl="0" eaLnBrk="1" fontAlgn="auto" latinLnBrk="0" hangingPunct="1">
                        <a:lnSpc>
                          <a:spcPct val="90000"/>
                        </a:lnSpc>
                        <a:spcBef>
                          <a:spcPts val="0"/>
                        </a:spcBef>
                        <a:spcAft>
                          <a:spcPts val="0"/>
                        </a:spcAft>
                        <a:buClrTx/>
                        <a:buSzTx/>
                        <a:buFontTx/>
                        <a:buNone/>
                        <a:tabLst/>
                        <a:defRPr/>
                      </a:pPr>
                      <a:r>
                        <a:rPr lang="en-GB" sz="1000" kern="1200">
                          <a:solidFill>
                            <a:srgbClr val="475358"/>
                          </a:solidFill>
                          <a:effectLst/>
                          <a:latin typeface="Arial" panose="020B0604020202020204" pitchFamily="34" charset="0"/>
                          <a:ea typeface="+mn-ea"/>
                          <a:cs typeface="Arial" panose="020B0604020202020204" pitchFamily="34" charset="0"/>
                        </a:rPr>
                        <a:t>50 (14)</a:t>
                      </a:r>
                    </a:p>
                  </a:txBody>
                  <a:tcPr marL="36000" marR="36000" marT="36000" marB="360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BFCFE"/>
                    </a:solidFill>
                  </a:tcPr>
                </a:tc>
                <a:tc>
                  <a:txBody>
                    <a:bodyPr/>
                    <a:lstStyle/>
                    <a:p>
                      <a:pPr marL="0" marR="0" lvl="0" indent="0" algn="ctr" defTabSz="609585" rtl="0" eaLnBrk="1" fontAlgn="auto" latinLnBrk="0" hangingPunct="1">
                        <a:lnSpc>
                          <a:spcPct val="90000"/>
                        </a:lnSpc>
                        <a:spcBef>
                          <a:spcPts val="0"/>
                        </a:spcBef>
                        <a:spcAft>
                          <a:spcPts val="0"/>
                        </a:spcAft>
                        <a:buClrTx/>
                        <a:buSzTx/>
                        <a:buFontTx/>
                        <a:buNone/>
                        <a:tabLst/>
                        <a:defRPr/>
                      </a:pPr>
                      <a:r>
                        <a:rPr lang="en-GB" sz="1000" kern="1200">
                          <a:solidFill>
                            <a:srgbClr val="475358"/>
                          </a:solidFill>
                          <a:effectLst/>
                          <a:latin typeface="Arial" panose="020B0604020202020204" pitchFamily="34" charset="0"/>
                          <a:ea typeface="+mn-ea"/>
                          <a:cs typeface="Arial" panose="020B0604020202020204" pitchFamily="34" charset="0"/>
                        </a:rPr>
                        <a:t>9 (3)</a:t>
                      </a:r>
                    </a:p>
                  </a:txBody>
                  <a:tcPr marL="36000" marR="36000" marT="36000" marB="36000" anchor="ctr">
                    <a:lnL w="12700" cmpd="sng">
                      <a:noFill/>
                    </a:lnL>
                    <a:lnR w="127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BFCFE"/>
                    </a:solidFill>
                  </a:tcPr>
                </a:tc>
                <a:extLst>
                  <a:ext uri="{0D108BD9-81ED-4DB2-BD59-A6C34878D82A}">
                    <a16:rowId xmlns:a16="http://schemas.microsoft.com/office/drawing/2014/main" val="823314360"/>
                  </a:ext>
                </a:extLst>
              </a:tr>
              <a:tr h="244800">
                <a:tc>
                  <a:txBody>
                    <a:bodyPr/>
                    <a:lstStyle/>
                    <a:p>
                      <a:pPr marL="52388" marR="0" lvl="0" indent="0" algn="l" defTabSz="914400" rtl="0" eaLnBrk="1" fontAlgn="auto" latinLnBrk="0" hangingPunct="1">
                        <a:lnSpc>
                          <a:spcPct val="90000"/>
                        </a:lnSpc>
                        <a:spcBef>
                          <a:spcPts val="0"/>
                        </a:spcBef>
                        <a:spcAft>
                          <a:spcPts val="0"/>
                        </a:spcAft>
                        <a:buClrTx/>
                        <a:buSzTx/>
                        <a:buFontTx/>
                        <a:buNone/>
                        <a:tabLst/>
                        <a:defRPr/>
                      </a:pPr>
                      <a:r>
                        <a:rPr lang="en-GB" sz="1000" b="1" kern="1200" baseline="0">
                          <a:solidFill>
                            <a:srgbClr val="475358"/>
                          </a:solidFill>
                          <a:latin typeface="Arial" panose="020B0604020202020204" pitchFamily="34" charset="0"/>
                          <a:ea typeface="+mn-ea"/>
                          <a:cs typeface="Arial" panose="020B0604020202020204" pitchFamily="34" charset="0"/>
                        </a:rPr>
                        <a:t>Increased blood bilirubin</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defTabSz="609585" rtl="0" eaLnBrk="1" fontAlgn="auto" latinLnBrk="0" hangingPunct="1">
                        <a:lnSpc>
                          <a:spcPct val="90000"/>
                        </a:lnSpc>
                        <a:spcBef>
                          <a:spcPts val="0"/>
                        </a:spcBef>
                        <a:spcAft>
                          <a:spcPts val="0"/>
                        </a:spcAft>
                        <a:buClrTx/>
                        <a:buSzTx/>
                        <a:buFontTx/>
                        <a:buNone/>
                        <a:tabLst/>
                        <a:defRPr/>
                      </a:pPr>
                      <a:r>
                        <a:rPr lang="en-GB" sz="1000" kern="1200">
                          <a:solidFill>
                            <a:srgbClr val="475358"/>
                          </a:solidFill>
                          <a:effectLst/>
                          <a:latin typeface="Arial" panose="020B0604020202020204" pitchFamily="34" charset="0"/>
                          <a:ea typeface="+mn-ea"/>
                          <a:cs typeface="Arial" panose="020B0604020202020204" pitchFamily="34" charset="0"/>
                        </a:rPr>
                        <a:t>39 (11)</a:t>
                      </a:r>
                    </a:p>
                  </a:txBody>
                  <a:tcPr marL="36000" marR="36000" marT="36000" marB="360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defTabSz="609585" rtl="0" eaLnBrk="1" fontAlgn="auto" latinLnBrk="0" hangingPunct="1">
                        <a:lnSpc>
                          <a:spcPct val="90000"/>
                        </a:lnSpc>
                        <a:spcBef>
                          <a:spcPts val="0"/>
                        </a:spcBef>
                        <a:spcAft>
                          <a:spcPts val="0"/>
                        </a:spcAft>
                        <a:buClrTx/>
                        <a:buSzTx/>
                        <a:buFontTx/>
                        <a:buNone/>
                        <a:tabLst/>
                        <a:defRPr/>
                      </a:pPr>
                      <a:r>
                        <a:rPr lang="en-GB" sz="1000" kern="1200">
                          <a:solidFill>
                            <a:srgbClr val="475358"/>
                          </a:solidFill>
                          <a:effectLst/>
                          <a:latin typeface="Arial" panose="020B0604020202020204" pitchFamily="34" charset="0"/>
                          <a:ea typeface="+mn-ea"/>
                          <a:cs typeface="Arial" panose="020B0604020202020204" pitchFamily="34" charset="0"/>
                        </a:rPr>
                        <a:t>3 (1)</a:t>
                      </a:r>
                    </a:p>
                  </a:txBody>
                  <a:tcPr marL="36000" marR="36000" marT="36000" marB="360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defTabSz="609585" rtl="0" eaLnBrk="1" fontAlgn="auto" latinLnBrk="0" hangingPunct="1">
                        <a:lnSpc>
                          <a:spcPct val="90000"/>
                        </a:lnSpc>
                        <a:spcBef>
                          <a:spcPts val="0"/>
                        </a:spcBef>
                        <a:spcAft>
                          <a:spcPts val="0"/>
                        </a:spcAft>
                        <a:buClrTx/>
                        <a:buSzTx/>
                        <a:buFontTx/>
                        <a:buNone/>
                        <a:tabLst/>
                        <a:defRPr/>
                      </a:pPr>
                      <a:r>
                        <a:rPr lang="en-GB" sz="1000" kern="1200">
                          <a:solidFill>
                            <a:srgbClr val="475358"/>
                          </a:solidFill>
                          <a:effectLst/>
                          <a:latin typeface="Arial" panose="020B0604020202020204" pitchFamily="34" charset="0"/>
                          <a:ea typeface="+mn-ea"/>
                          <a:cs typeface="Arial" panose="020B0604020202020204" pitchFamily="34" charset="0"/>
                        </a:rPr>
                        <a:t>27 (8)</a:t>
                      </a:r>
                    </a:p>
                  </a:txBody>
                  <a:tcPr marL="36000" marR="36000" marT="36000" marB="360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defTabSz="609585" rtl="0" eaLnBrk="1" fontAlgn="auto" latinLnBrk="0" hangingPunct="1">
                        <a:lnSpc>
                          <a:spcPct val="90000"/>
                        </a:lnSpc>
                        <a:spcBef>
                          <a:spcPts val="0"/>
                        </a:spcBef>
                        <a:spcAft>
                          <a:spcPts val="0"/>
                        </a:spcAft>
                        <a:buClrTx/>
                        <a:buSzTx/>
                        <a:buFontTx/>
                        <a:buNone/>
                        <a:tabLst/>
                        <a:defRPr/>
                      </a:pPr>
                      <a:r>
                        <a:rPr lang="en-GB" sz="1000" kern="1200">
                          <a:solidFill>
                            <a:srgbClr val="475358"/>
                          </a:solidFill>
                          <a:effectLst/>
                          <a:latin typeface="Arial" panose="020B0604020202020204" pitchFamily="34" charset="0"/>
                          <a:ea typeface="+mn-ea"/>
                          <a:cs typeface="Arial" panose="020B0604020202020204" pitchFamily="34" charset="0"/>
                        </a:rPr>
                        <a:t>2 (1)</a:t>
                      </a:r>
                    </a:p>
                  </a:txBody>
                  <a:tcPr marL="36000" marR="36000" marT="36000" marB="36000" anchor="ctr">
                    <a:lnL w="12700" cmpd="sng">
                      <a:noFill/>
                    </a:lnL>
                    <a:lnR w="127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937810915"/>
                  </a:ext>
                </a:extLst>
              </a:tr>
              <a:tr h="244800">
                <a:tc>
                  <a:txBody>
                    <a:bodyPr/>
                    <a:lstStyle/>
                    <a:p>
                      <a:pPr marL="52388" marR="0" lvl="0" indent="0" algn="l" defTabSz="914400" rtl="0" eaLnBrk="1" fontAlgn="auto" latinLnBrk="0" hangingPunct="1">
                        <a:lnSpc>
                          <a:spcPct val="90000"/>
                        </a:lnSpc>
                        <a:spcBef>
                          <a:spcPts val="0"/>
                        </a:spcBef>
                        <a:spcAft>
                          <a:spcPts val="0"/>
                        </a:spcAft>
                        <a:buClrTx/>
                        <a:buSzTx/>
                        <a:buFontTx/>
                        <a:buNone/>
                        <a:tabLst/>
                        <a:defRPr/>
                      </a:pPr>
                      <a:r>
                        <a:rPr lang="en-GB" sz="1000" b="1" kern="1200" baseline="0">
                          <a:solidFill>
                            <a:srgbClr val="475358"/>
                          </a:solidFill>
                          <a:latin typeface="Arial" panose="020B0604020202020204" pitchFamily="34" charset="0"/>
                          <a:ea typeface="+mn-ea"/>
                          <a:cs typeface="Arial" panose="020B0604020202020204" pitchFamily="34" charset="0"/>
                        </a:rPr>
                        <a:t>Stomatitis</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BFCFE"/>
                    </a:solidFill>
                  </a:tcPr>
                </a:tc>
                <a:tc>
                  <a:txBody>
                    <a:bodyPr/>
                    <a:lstStyle/>
                    <a:p>
                      <a:pPr marL="0" marR="0" lvl="0" indent="0" algn="ctr" defTabSz="609585" rtl="0" eaLnBrk="1" fontAlgn="auto" latinLnBrk="0" hangingPunct="1">
                        <a:lnSpc>
                          <a:spcPct val="90000"/>
                        </a:lnSpc>
                        <a:spcBef>
                          <a:spcPts val="0"/>
                        </a:spcBef>
                        <a:spcAft>
                          <a:spcPts val="0"/>
                        </a:spcAft>
                        <a:buClrTx/>
                        <a:buSzTx/>
                        <a:buFontTx/>
                        <a:buNone/>
                        <a:tabLst/>
                        <a:defRPr/>
                      </a:pPr>
                      <a:r>
                        <a:rPr lang="en-GB" sz="1000" kern="1200">
                          <a:solidFill>
                            <a:srgbClr val="475358"/>
                          </a:solidFill>
                          <a:effectLst/>
                          <a:latin typeface="Arial" panose="020B0604020202020204" pitchFamily="34" charset="0"/>
                          <a:ea typeface="+mn-ea"/>
                          <a:cs typeface="Arial" panose="020B0604020202020204" pitchFamily="34" charset="0"/>
                        </a:rPr>
                        <a:t>36 (10)</a:t>
                      </a:r>
                    </a:p>
                  </a:txBody>
                  <a:tcPr marL="36000" marR="36000" marT="36000" marB="360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BFCFE"/>
                    </a:solidFill>
                  </a:tcPr>
                </a:tc>
                <a:tc>
                  <a:txBody>
                    <a:bodyPr/>
                    <a:lstStyle/>
                    <a:p>
                      <a:pPr marL="0" marR="0" lvl="0" indent="0" algn="ctr" defTabSz="609585" rtl="0" eaLnBrk="1" fontAlgn="auto" latinLnBrk="0" hangingPunct="1">
                        <a:lnSpc>
                          <a:spcPct val="90000"/>
                        </a:lnSpc>
                        <a:spcBef>
                          <a:spcPts val="0"/>
                        </a:spcBef>
                        <a:spcAft>
                          <a:spcPts val="0"/>
                        </a:spcAft>
                        <a:buClrTx/>
                        <a:buSzTx/>
                        <a:buFontTx/>
                        <a:buNone/>
                        <a:tabLst/>
                        <a:defRPr/>
                      </a:pPr>
                      <a:r>
                        <a:rPr lang="en-GB" sz="1000" kern="1200">
                          <a:solidFill>
                            <a:srgbClr val="475358"/>
                          </a:solidFill>
                          <a:effectLst/>
                          <a:latin typeface="Arial" panose="020B0604020202020204" pitchFamily="34" charset="0"/>
                          <a:ea typeface="+mn-ea"/>
                          <a:cs typeface="Arial" panose="020B0604020202020204" pitchFamily="34" charset="0"/>
                        </a:rPr>
                        <a:t>4 (1)</a:t>
                      </a:r>
                    </a:p>
                  </a:txBody>
                  <a:tcPr marL="36000" marR="36000" marT="36000" marB="360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BFCFE"/>
                    </a:solidFill>
                  </a:tcPr>
                </a:tc>
                <a:tc>
                  <a:txBody>
                    <a:bodyPr/>
                    <a:lstStyle/>
                    <a:p>
                      <a:pPr marL="0" marR="0" lvl="0" indent="0" algn="ctr" defTabSz="609585" rtl="0" eaLnBrk="1" fontAlgn="auto" latinLnBrk="0" hangingPunct="1">
                        <a:lnSpc>
                          <a:spcPct val="90000"/>
                        </a:lnSpc>
                        <a:spcBef>
                          <a:spcPts val="0"/>
                        </a:spcBef>
                        <a:spcAft>
                          <a:spcPts val="0"/>
                        </a:spcAft>
                        <a:buClrTx/>
                        <a:buSzTx/>
                        <a:buFontTx/>
                        <a:buNone/>
                        <a:tabLst/>
                        <a:defRPr/>
                      </a:pPr>
                      <a:r>
                        <a:rPr lang="en-GB" sz="1000" kern="1200">
                          <a:solidFill>
                            <a:srgbClr val="475358"/>
                          </a:solidFill>
                          <a:effectLst/>
                          <a:latin typeface="Arial" panose="020B0604020202020204" pitchFamily="34" charset="0"/>
                          <a:ea typeface="+mn-ea"/>
                          <a:cs typeface="Arial" panose="020B0604020202020204" pitchFamily="34" charset="0"/>
                        </a:rPr>
                        <a:t>31 (9)</a:t>
                      </a:r>
                    </a:p>
                  </a:txBody>
                  <a:tcPr marL="36000" marR="36000" marT="36000" marB="360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BFCFE"/>
                    </a:solidFill>
                  </a:tcPr>
                </a:tc>
                <a:tc>
                  <a:txBody>
                    <a:bodyPr/>
                    <a:lstStyle/>
                    <a:p>
                      <a:pPr marL="0" marR="0" lvl="0" indent="0" algn="ctr" defTabSz="609585" rtl="0" eaLnBrk="1" fontAlgn="auto" latinLnBrk="0" hangingPunct="1">
                        <a:lnSpc>
                          <a:spcPct val="90000"/>
                        </a:lnSpc>
                        <a:spcBef>
                          <a:spcPts val="0"/>
                        </a:spcBef>
                        <a:spcAft>
                          <a:spcPts val="0"/>
                        </a:spcAft>
                        <a:buClrTx/>
                        <a:buSzTx/>
                        <a:buFontTx/>
                        <a:buNone/>
                        <a:tabLst/>
                        <a:defRPr/>
                      </a:pPr>
                      <a:r>
                        <a:rPr lang="en-GB" sz="1000" kern="1200">
                          <a:solidFill>
                            <a:srgbClr val="475358"/>
                          </a:solidFill>
                          <a:effectLst/>
                          <a:latin typeface="Arial" panose="020B0604020202020204" pitchFamily="34" charset="0"/>
                          <a:ea typeface="+mn-ea"/>
                          <a:cs typeface="Arial" panose="020B0604020202020204" pitchFamily="34" charset="0"/>
                        </a:rPr>
                        <a:t>6 (2)</a:t>
                      </a:r>
                    </a:p>
                  </a:txBody>
                  <a:tcPr marL="36000" marR="36000" marT="36000" marB="36000" anchor="ctr">
                    <a:lnL w="12700" cmpd="sng">
                      <a:noFill/>
                    </a:lnL>
                    <a:lnR w="127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BFCFE"/>
                    </a:solidFill>
                  </a:tcPr>
                </a:tc>
                <a:extLst>
                  <a:ext uri="{0D108BD9-81ED-4DB2-BD59-A6C34878D82A}">
                    <a16:rowId xmlns:a16="http://schemas.microsoft.com/office/drawing/2014/main" val="4091052713"/>
                  </a:ext>
                </a:extLst>
              </a:tr>
            </a:tbl>
          </a:graphicData>
        </a:graphic>
      </p:graphicFrame>
      <p:sp>
        <p:nvSpPr>
          <p:cNvPr id="15" name="Rectangle 14">
            <a:extLst>
              <a:ext uri="{FF2B5EF4-FFF2-40B4-BE49-F238E27FC236}">
                <a16:creationId xmlns:a16="http://schemas.microsoft.com/office/drawing/2014/main" id="{E8331F56-9CA0-9B3B-18D4-994BDAFC6377}"/>
              </a:ext>
            </a:extLst>
          </p:cNvPr>
          <p:cNvSpPr/>
          <p:nvPr/>
        </p:nvSpPr>
        <p:spPr>
          <a:xfrm>
            <a:off x="6549080" y="5402284"/>
            <a:ext cx="5274708" cy="230832"/>
          </a:xfrm>
          <a:prstGeom prst="rect">
            <a:avLst/>
          </a:prstGeom>
        </p:spPr>
        <p:txBody>
          <a:bodyPr wrap="square">
            <a:spAutoFit/>
          </a:bodyPr>
          <a:lstStyle/>
          <a:p>
            <a:pPr algn="r"/>
            <a:r>
              <a:rPr lang="en-GB" sz="900">
                <a:solidFill>
                  <a:srgbClr val="475358"/>
                </a:solidFill>
                <a:latin typeface="Arial  "/>
              </a:rPr>
              <a:t>Tables adapted from Janjigian YY et al. 2023.</a:t>
            </a:r>
          </a:p>
        </p:txBody>
      </p:sp>
      <p:sp>
        <p:nvSpPr>
          <p:cNvPr id="6" name="TextBox 5">
            <a:extLst>
              <a:ext uri="{FF2B5EF4-FFF2-40B4-BE49-F238E27FC236}">
                <a16:creationId xmlns:a16="http://schemas.microsoft.com/office/drawing/2014/main" id="{B4A8F2BD-77F1-A903-3AE9-B8424558CCF2}"/>
              </a:ext>
            </a:extLst>
          </p:cNvPr>
          <p:cNvSpPr txBox="1"/>
          <p:nvPr/>
        </p:nvSpPr>
        <p:spPr>
          <a:xfrm>
            <a:off x="1075267" y="1428915"/>
            <a:ext cx="5050800" cy="492443"/>
          </a:xfrm>
          <a:prstGeom prst="rect">
            <a:avLst/>
          </a:prstGeom>
          <a:noFill/>
        </p:spPr>
        <p:txBody>
          <a:bodyPr wrap="square" rtlCol="0">
            <a:noAutofit/>
          </a:bodyPr>
          <a:lstStyle/>
          <a:p>
            <a:r>
              <a:rPr lang="en-GB" sz="1400" b="1">
                <a:solidFill>
                  <a:srgbClr val="475358"/>
                </a:solidFill>
                <a:latin typeface="Arial  "/>
              </a:rPr>
              <a:t>Median (IQR) follow-up time: 28.4 (19.7–34.3) months</a:t>
            </a:r>
            <a:endParaRPr lang="en-GB" sz="1200" b="1">
              <a:solidFill>
                <a:srgbClr val="475358"/>
              </a:solidFill>
              <a:latin typeface="Arial  "/>
            </a:endParaRPr>
          </a:p>
        </p:txBody>
      </p:sp>
      <p:grpSp>
        <p:nvGrpSpPr>
          <p:cNvPr id="2" name="Group 1">
            <a:extLst>
              <a:ext uri="{FF2B5EF4-FFF2-40B4-BE49-F238E27FC236}">
                <a16:creationId xmlns:a16="http://schemas.microsoft.com/office/drawing/2014/main" id="{801D3337-D0F3-8191-49AA-DB89FD28DA75}"/>
              </a:ext>
            </a:extLst>
          </p:cNvPr>
          <p:cNvGrpSpPr/>
          <p:nvPr/>
        </p:nvGrpSpPr>
        <p:grpSpPr>
          <a:xfrm>
            <a:off x="10371788" y="6441449"/>
            <a:ext cx="1087453" cy="276999"/>
            <a:chOff x="10643033" y="6091386"/>
            <a:chExt cx="1087453" cy="276999"/>
          </a:xfrm>
        </p:grpSpPr>
        <p:sp>
          <p:nvSpPr>
            <p:cNvPr id="7" name="TextBox 6">
              <a:extLst>
                <a:ext uri="{FF2B5EF4-FFF2-40B4-BE49-F238E27FC236}">
                  <a16:creationId xmlns:a16="http://schemas.microsoft.com/office/drawing/2014/main" id="{C24C2606-1CA6-F784-44CF-2E1904564DE4}"/>
                </a:ext>
              </a:extLst>
            </p:cNvPr>
            <p:cNvSpPr txBox="1"/>
            <p:nvPr/>
          </p:nvSpPr>
          <p:spPr>
            <a:xfrm>
              <a:off x="10643033" y="6091386"/>
              <a:ext cx="596638" cy="276999"/>
            </a:xfrm>
            <a:prstGeom prst="rect">
              <a:avLst/>
            </a:prstGeom>
            <a:noFill/>
          </p:spPr>
          <p:txBody>
            <a:bodyPr wrap="none" rtlCol="0">
              <a:spAutoFit/>
            </a:bodyPr>
            <a:lstStyle/>
            <a:p>
              <a:r>
                <a:rPr lang="en-GB" sz="1200">
                  <a:solidFill>
                    <a:srgbClr val="639F59"/>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GB PI</a:t>
              </a:r>
              <a:endParaRPr lang="en-GB" sz="1200">
                <a:solidFill>
                  <a:srgbClr val="639F59"/>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4530FE3-ED57-7F4B-61B1-04F544BDDA85}"/>
                </a:ext>
              </a:extLst>
            </p:cNvPr>
            <p:cNvSpPr txBox="1"/>
            <p:nvPr/>
          </p:nvSpPr>
          <p:spPr>
            <a:xfrm>
              <a:off x="11202777" y="6091386"/>
              <a:ext cx="527709" cy="276999"/>
            </a:xfrm>
            <a:prstGeom prst="rect">
              <a:avLst/>
            </a:prstGeom>
            <a:noFill/>
          </p:spPr>
          <p:txBody>
            <a:bodyPr wrap="none" rtlCol="0">
              <a:spAutoFit/>
            </a:bodyPr>
            <a:lstStyle/>
            <a:p>
              <a:r>
                <a:rPr lang="en-GB" sz="1200">
                  <a:solidFill>
                    <a:srgbClr val="639F59"/>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NI PI</a:t>
              </a:r>
              <a:endParaRPr lang="en-GB" sz="1200">
                <a:solidFill>
                  <a:srgbClr val="639F59"/>
                </a:solidFill>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id="{09E008BC-D636-DE0F-9114-4562C311F444}"/>
              </a:ext>
            </a:extLst>
          </p:cNvPr>
          <p:cNvGrpSpPr/>
          <p:nvPr/>
        </p:nvGrpSpPr>
        <p:grpSpPr>
          <a:xfrm>
            <a:off x="11530941" y="6153449"/>
            <a:ext cx="576000" cy="576000"/>
            <a:chOff x="8680178" y="917741"/>
            <a:chExt cx="352645" cy="350678"/>
          </a:xfrm>
        </p:grpSpPr>
        <p:sp>
          <p:nvSpPr>
            <p:cNvPr id="16" name="Oval 15">
              <a:hlinkClick r:id="rId5" action="ppaction://hlinksldjump"/>
              <a:extLst>
                <a:ext uri="{FF2B5EF4-FFF2-40B4-BE49-F238E27FC236}">
                  <a16:creationId xmlns:a16="http://schemas.microsoft.com/office/drawing/2014/main" id="{418D7A2A-873C-3E49-2AE6-C027C1377446}"/>
                </a:ext>
              </a:extLst>
            </p:cNvPr>
            <p:cNvSpPr/>
            <p:nvPr/>
          </p:nvSpPr>
          <p:spPr>
            <a:xfrm flipH="1">
              <a:off x="8680178" y="917741"/>
              <a:ext cx="352645" cy="350678"/>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267"/>
            </a:p>
          </p:txBody>
        </p:sp>
        <p:pic>
          <p:nvPicPr>
            <p:cNvPr id="17" name="Graphic 16" descr="Home">
              <a:hlinkClick r:id="rId5" action="ppaction://hlinksldjump"/>
              <a:extLst>
                <a:ext uri="{FF2B5EF4-FFF2-40B4-BE49-F238E27FC236}">
                  <a16:creationId xmlns:a16="http://schemas.microsoft.com/office/drawing/2014/main" id="{E3EBA941-E2C7-721F-5F7F-32C29C589AD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721168" y="943594"/>
              <a:ext cx="270664" cy="270664"/>
            </a:xfrm>
            <a:prstGeom prst="rect">
              <a:avLst/>
            </a:prstGeom>
          </p:spPr>
        </p:pic>
      </p:grpSp>
      <p:sp>
        <p:nvSpPr>
          <p:cNvPr id="11" name="Arrow: Pentagon 10">
            <a:extLst>
              <a:ext uri="{FF2B5EF4-FFF2-40B4-BE49-F238E27FC236}">
                <a16:creationId xmlns:a16="http://schemas.microsoft.com/office/drawing/2014/main" id="{7F636458-767D-7ED3-E7B5-E45726E2183E}"/>
              </a:ext>
            </a:extLst>
          </p:cNvPr>
          <p:cNvSpPr/>
          <p:nvPr/>
        </p:nvSpPr>
        <p:spPr>
          <a:xfrm>
            <a:off x="0" y="1431508"/>
            <a:ext cx="946800" cy="252000"/>
          </a:xfrm>
          <a:prstGeom prst="homePlate">
            <a:avLst/>
          </a:prstGeom>
          <a:solidFill>
            <a:schemeClr val="accent3"/>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GB" b="1"/>
              <a:t>IA2</a:t>
            </a:r>
          </a:p>
        </p:txBody>
      </p:sp>
    </p:spTree>
    <p:extLst>
      <p:ext uri="{BB962C8B-B14F-4D97-AF65-F5344CB8AC3E}">
        <p14:creationId xmlns:p14="http://schemas.microsoft.com/office/powerpoint/2010/main" val="834748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936EF9-65A9-7B6F-701E-4E819B47A712}"/>
              </a:ext>
            </a:extLst>
          </p:cNvPr>
          <p:cNvSpPr>
            <a:spLocks noGrp="1"/>
          </p:cNvSpPr>
          <p:nvPr>
            <p:ph type="title"/>
          </p:nvPr>
        </p:nvSpPr>
        <p:spPr/>
        <p:txBody>
          <a:bodyPr>
            <a:normAutofit/>
          </a:bodyPr>
          <a:lstStyle/>
          <a:p>
            <a:r>
              <a:rPr lang="en-GB" dirty="0"/>
              <a:t>KEYNOTE-811: Safety – AEs of </a:t>
            </a:r>
            <a:r>
              <a:rPr lang="en-GB" dirty="0" err="1"/>
              <a:t>interest</a:t>
            </a:r>
            <a:r>
              <a:rPr lang="en-GB" baseline="30000" dirty="0" err="1"/>
              <a:t>a</a:t>
            </a:r>
            <a:endParaRPr lang="en-GB" baseline="30000" dirty="0"/>
          </a:p>
        </p:txBody>
      </p:sp>
      <p:sp>
        <p:nvSpPr>
          <p:cNvPr id="4" name="Footer Placeholder 3">
            <a:extLst>
              <a:ext uri="{FF2B5EF4-FFF2-40B4-BE49-F238E27FC236}">
                <a16:creationId xmlns:a16="http://schemas.microsoft.com/office/drawing/2014/main" id="{1DAF7037-D06F-F20D-8551-58DAE4811E44}"/>
              </a:ext>
            </a:extLst>
          </p:cNvPr>
          <p:cNvSpPr>
            <a:spLocks noGrp="1"/>
          </p:cNvSpPr>
          <p:nvPr>
            <p:ph type="ftr" sz="quarter" idx="10"/>
          </p:nvPr>
        </p:nvSpPr>
        <p:spPr/>
        <p:txBody>
          <a:bodyPr/>
          <a:lstStyle/>
          <a:p>
            <a:r>
              <a:rPr lang="en-GB" sz="1000" b="1" dirty="0"/>
              <a:t>Analysis </a:t>
            </a:r>
            <a:r>
              <a:rPr lang="en-GB" sz="1000" b="1" dirty="0" err="1"/>
              <a:t>cutoff</a:t>
            </a:r>
            <a:r>
              <a:rPr lang="en-GB" sz="1000" b="1" dirty="0"/>
              <a:t> date: 25 May 2022. The as-treated population included all patients who were randomised and received study treatment.</a:t>
            </a:r>
            <a:br>
              <a:rPr lang="en-GB" sz="1000" b="1" dirty="0"/>
            </a:br>
            <a:r>
              <a:rPr lang="en-GB" sz="1000" b="1" baseline="30000" dirty="0" err="1"/>
              <a:t>a</a:t>
            </a:r>
            <a:r>
              <a:rPr lang="en-GB" sz="1000" b="1" dirty="0" err="1"/>
              <a:t>AEs</a:t>
            </a:r>
            <a:r>
              <a:rPr lang="en-GB" sz="1000" b="1" dirty="0"/>
              <a:t> of interest were based on a list of terms specified by the funder, regardless of attribution to any study treatment by an investigator. Grade 5 AEs of interest in the</a:t>
            </a:r>
            <a:br>
              <a:rPr lang="en-GB" sz="1000" b="1" dirty="0"/>
            </a:br>
            <a:r>
              <a:rPr lang="en-GB" sz="1000" b="1" dirty="0"/>
              <a:t>KEYTRUDA + trastuzumab + FP or CAPOX group were hepatitis (n=1) and pneumonitis (n=2), which occurred in three (1%) patients; Grade 5 AEs of interest in the</a:t>
            </a:r>
            <a:br>
              <a:rPr lang="en-GB" sz="1000" b="1" dirty="0"/>
            </a:br>
            <a:r>
              <a:rPr lang="en-GB" sz="1000" b="1" dirty="0"/>
              <a:t>placebo + trastuzumab + FP or CAPOX group were myocarditis (n=1), which occurred in one (&lt;1%) patient.</a:t>
            </a:r>
            <a:br>
              <a:rPr lang="en-GB" sz="1000" dirty="0"/>
            </a:br>
            <a:r>
              <a:rPr lang="en-GB" dirty="0"/>
              <a:t>AE, adverse event; CAPOX, capecitabine + oxaliplatin; FP, 5-fluorouracil + cisplatin; IA, interim analysis; IQR, interquartile range; </a:t>
            </a:r>
            <a:r>
              <a:rPr lang="en-GB" dirty="0">
                <a:cs typeface="Helvetica" panose="020B0604020202020204" pitchFamily="34" charset="0"/>
              </a:rPr>
              <a:t>PI, prescribing information</a:t>
            </a:r>
            <a:r>
              <a:rPr lang="en-GB" dirty="0"/>
              <a:t>.</a:t>
            </a:r>
            <a:br>
              <a:rPr lang="en-GB" dirty="0"/>
            </a:br>
            <a:r>
              <a:rPr lang="en-GB" dirty="0" err="1"/>
              <a:t>Janjigian</a:t>
            </a:r>
            <a:r>
              <a:rPr lang="en-GB" dirty="0"/>
              <a:t> YY et al. </a:t>
            </a:r>
            <a:r>
              <a:rPr lang="en-GB" i="1" dirty="0"/>
              <a:t>Lancet </a:t>
            </a:r>
            <a:r>
              <a:rPr lang="en-GB" dirty="0"/>
              <a:t>2023;402:2197–2208.</a:t>
            </a:r>
          </a:p>
        </p:txBody>
      </p:sp>
      <p:sp>
        <p:nvSpPr>
          <p:cNvPr id="5" name="TextBox 4">
            <a:extLst>
              <a:ext uri="{FF2B5EF4-FFF2-40B4-BE49-F238E27FC236}">
                <a16:creationId xmlns:a16="http://schemas.microsoft.com/office/drawing/2014/main" id="{5A08FDD2-2F70-1924-2D7C-2EC357951A9B}"/>
              </a:ext>
            </a:extLst>
          </p:cNvPr>
          <p:cNvSpPr txBox="1"/>
          <p:nvPr/>
        </p:nvSpPr>
        <p:spPr>
          <a:xfrm>
            <a:off x="1075267" y="1428915"/>
            <a:ext cx="5050800" cy="492443"/>
          </a:xfrm>
          <a:prstGeom prst="rect">
            <a:avLst/>
          </a:prstGeom>
          <a:noFill/>
        </p:spPr>
        <p:txBody>
          <a:bodyPr wrap="square" rtlCol="0">
            <a:noAutofit/>
          </a:bodyPr>
          <a:lstStyle/>
          <a:p>
            <a:r>
              <a:rPr lang="en-GB" sz="1400" b="1">
                <a:solidFill>
                  <a:srgbClr val="475358"/>
                </a:solidFill>
                <a:latin typeface="Arial  "/>
              </a:rPr>
              <a:t>Median (IQR) follow-up time: 28.4 (19.7–34.3) months</a:t>
            </a:r>
            <a:endParaRPr lang="en-GB" sz="1200" b="1">
              <a:solidFill>
                <a:srgbClr val="475358"/>
              </a:solidFill>
              <a:latin typeface="Arial  "/>
            </a:endParaRPr>
          </a:p>
        </p:txBody>
      </p:sp>
      <p:grpSp>
        <p:nvGrpSpPr>
          <p:cNvPr id="6" name="Group 5">
            <a:extLst>
              <a:ext uri="{FF2B5EF4-FFF2-40B4-BE49-F238E27FC236}">
                <a16:creationId xmlns:a16="http://schemas.microsoft.com/office/drawing/2014/main" id="{8D28DEEC-8039-9203-F889-A18C11A98F16}"/>
              </a:ext>
            </a:extLst>
          </p:cNvPr>
          <p:cNvGrpSpPr/>
          <p:nvPr/>
        </p:nvGrpSpPr>
        <p:grpSpPr>
          <a:xfrm>
            <a:off x="10371788" y="6441449"/>
            <a:ext cx="1087453" cy="276999"/>
            <a:chOff x="10643033" y="6091386"/>
            <a:chExt cx="1087453" cy="276999"/>
          </a:xfrm>
        </p:grpSpPr>
        <p:sp>
          <p:nvSpPr>
            <p:cNvPr id="7" name="TextBox 6">
              <a:extLst>
                <a:ext uri="{FF2B5EF4-FFF2-40B4-BE49-F238E27FC236}">
                  <a16:creationId xmlns:a16="http://schemas.microsoft.com/office/drawing/2014/main" id="{D366EEC6-11BD-9B8A-8F93-B7051276FE2B}"/>
                </a:ext>
              </a:extLst>
            </p:cNvPr>
            <p:cNvSpPr txBox="1"/>
            <p:nvPr/>
          </p:nvSpPr>
          <p:spPr>
            <a:xfrm>
              <a:off x="10643033" y="6091386"/>
              <a:ext cx="596638" cy="276999"/>
            </a:xfrm>
            <a:prstGeom prst="rect">
              <a:avLst/>
            </a:prstGeom>
            <a:noFill/>
          </p:spPr>
          <p:txBody>
            <a:bodyPr wrap="none" rtlCol="0">
              <a:spAutoFit/>
            </a:bodyPr>
            <a:lstStyle/>
            <a:p>
              <a:r>
                <a:rPr lang="en-GB" sz="1200">
                  <a:solidFill>
                    <a:srgbClr val="639F59"/>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GB PI</a:t>
              </a:r>
              <a:endParaRPr lang="en-GB" sz="1200">
                <a:solidFill>
                  <a:srgbClr val="639F59"/>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8829285E-5A2B-8E9F-CCDB-01E973A3FCD5}"/>
                </a:ext>
              </a:extLst>
            </p:cNvPr>
            <p:cNvSpPr txBox="1"/>
            <p:nvPr/>
          </p:nvSpPr>
          <p:spPr>
            <a:xfrm>
              <a:off x="11202777" y="6091386"/>
              <a:ext cx="527709" cy="276999"/>
            </a:xfrm>
            <a:prstGeom prst="rect">
              <a:avLst/>
            </a:prstGeom>
            <a:noFill/>
          </p:spPr>
          <p:txBody>
            <a:bodyPr wrap="none" rtlCol="0">
              <a:spAutoFit/>
            </a:bodyPr>
            <a:lstStyle/>
            <a:p>
              <a:r>
                <a:rPr lang="en-GB" sz="1200">
                  <a:solidFill>
                    <a:srgbClr val="639F59"/>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NI PI</a:t>
              </a:r>
              <a:endParaRPr lang="en-GB" sz="1200">
                <a:solidFill>
                  <a:srgbClr val="639F59"/>
                </a:solidFill>
                <a:latin typeface="Arial" panose="020B0604020202020204" pitchFamily="34" charset="0"/>
                <a:cs typeface="Arial" panose="020B0604020202020204" pitchFamily="34" charset="0"/>
              </a:endParaRPr>
            </a:p>
          </p:txBody>
        </p:sp>
      </p:grpSp>
      <p:grpSp>
        <p:nvGrpSpPr>
          <p:cNvPr id="10" name="Group 9">
            <a:extLst>
              <a:ext uri="{FF2B5EF4-FFF2-40B4-BE49-F238E27FC236}">
                <a16:creationId xmlns:a16="http://schemas.microsoft.com/office/drawing/2014/main" id="{39FECF16-BC3D-92FE-73C6-BF461DDF2E25}"/>
              </a:ext>
            </a:extLst>
          </p:cNvPr>
          <p:cNvGrpSpPr/>
          <p:nvPr/>
        </p:nvGrpSpPr>
        <p:grpSpPr>
          <a:xfrm>
            <a:off x="11530941" y="6153449"/>
            <a:ext cx="576000" cy="576000"/>
            <a:chOff x="8680178" y="917741"/>
            <a:chExt cx="352645" cy="350678"/>
          </a:xfrm>
        </p:grpSpPr>
        <p:sp>
          <p:nvSpPr>
            <p:cNvPr id="14" name="Oval 13">
              <a:hlinkClick r:id="rId5" action="ppaction://hlinksldjump"/>
              <a:extLst>
                <a:ext uri="{FF2B5EF4-FFF2-40B4-BE49-F238E27FC236}">
                  <a16:creationId xmlns:a16="http://schemas.microsoft.com/office/drawing/2014/main" id="{E1B830D1-B473-A747-E685-5DC2510BC2C6}"/>
                </a:ext>
              </a:extLst>
            </p:cNvPr>
            <p:cNvSpPr/>
            <p:nvPr/>
          </p:nvSpPr>
          <p:spPr>
            <a:xfrm flipH="1">
              <a:off x="8680178" y="917741"/>
              <a:ext cx="352645" cy="350678"/>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267"/>
            </a:p>
          </p:txBody>
        </p:sp>
        <p:pic>
          <p:nvPicPr>
            <p:cNvPr id="15" name="Graphic 14" descr="Home">
              <a:hlinkClick r:id="rId5" action="ppaction://hlinksldjump"/>
              <a:extLst>
                <a:ext uri="{FF2B5EF4-FFF2-40B4-BE49-F238E27FC236}">
                  <a16:creationId xmlns:a16="http://schemas.microsoft.com/office/drawing/2014/main" id="{819CFC4C-E33E-7FB8-5DB3-340C9E2C4CE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721168" y="943594"/>
              <a:ext cx="270664" cy="270664"/>
            </a:xfrm>
            <a:prstGeom prst="rect">
              <a:avLst/>
            </a:prstGeom>
          </p:spPr>
        </p:pic>
      </p:grpSp>
      <p:pic>
        <p:nvPicPr>
          <p:cNvPr id="13" name="Picture 12" descr="A screenshot of a computer&#10;&#10;Description automatically generated">
            <a:extLst>
              <a:ext uri="{FF2B5EF4-FFF2-40B4-BE49-F238E27FC236}">
                <a16:creationId xmlns:a16="http://schemas.microsoft.com/office/drawing/2014/main" id="{4EFEED92-DD06-33C5-79D8-C129AAA5A161}"/>
              </a:ext>
            </a:extLst>
          </p:cNvPr>
          <p:cNvPicPr>
            <a:picLocks noChangeAspect="1"/>
          </p:cNvPicPr>
          <p:nvPr/>
        </p:nvPicPr>
        <p:blipFill rotWithShape="1">
          <a:blip r:embed="rId8">
            <a:extLst>
              <a:ext uri="{28A0092B-C50C-407E-A947-70E740481C1C}">
                <a14:useLocalDpi xmlns:a14="http://schemas.microsoft.com/office/drawing/2010/main" val="0"/>
              </a:ext>
            </a:extLst>
          </a:blip>
          <a:srcRect l="7667" t="20763" r="7409" b="17882"/>
          <a:stretch/>
        </p:blipFill>
        <p:spPr>
          <a:xfrm>
            <a:off x="1182109" y="1656935"/>
            <a:ext cx="10072705" cy="4093441"/>
          </a:xfrm>
          <a:prstGeom prst="rect">
            <a:avLst/>
          </a:prstGeom>
        </p:spPr>
      </p:pic>
      <p:sp>
        <p:nvSpPr>
          <p:cNvPr id="16" name="Arrow: Pentagon 15">
            <a:extLst>
              <a:ext uri="{FF2B5EF4-FFF2-40B4-BE49-F238E27FC236}">
                <a16:creationId xmlns:a16="http://schemas.microsoft.com/office/drawing/2014/main" id="{ED19B0EE-3A66-A401-C587-D0CAD1A6BF26}"/>
              </a:ext>
            </a:extLst>
          </p:cNvPr>
          <p:cNvSpPr/>
          <p:nvPr/>
        </p:nvSpPr>
        <p:spPr>
          <a:xfrm>
            <a:off x="0" y="1431508"/>
            <a:ext cx="946800" cy="252000"/>
          </a:xfrm>
          <a:prstGeom prst="homePlate">
            <a:avLst/>
          </a:prstGeom>
          <a:solidFill>
            <a:schemeClr val="accent3"/>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GB" b="1"/>
              <a:t>IA2</a:t>
            </a:r>
          </a:p>
        </p:txBody>
      </p:sp>
      <p:sp>
        <p:nvSpPr>
          <p:cNvPr id="2" name="Rectangle 1">
            <a:extLst>
              <a:ext uri="{FF2B5EF4-FFF2-40B4-BE49-F238E27FC236}">
                <a16:creationId xmlns:a16="http://schemas.microsoft.com/office/drawing/2014/main" id="{2C2B4DB6-2E41-F12B-6A8A-4154A8EA8734}"/>
              </a:ext>
            </a:extLst>
          </p:cNvPr>
          <p:cNvSpPr/>
          <p:nvPr/>
        </p:nvSpPr>
        <p:spPr>
          <a:xfrm>
            <a:off x="8899848" y="5745115"/>
            <a:ext cx="2283373" cy="230832"/>
          </a:xfrm>
          <a:prstGeom prst="rect">
            <a:avLst/>
          </a:prstGeom>
        </p:spPr>
        <p:txBody>
          <a:bodyPr wrap="square">
            <a:spAutoFit/>
          </a:bodyPr>
          <a:lstStyle/>
          <a:p>
            <a:pPr algn="r"/>
            <a:r>
              <a:rPr lang="en-GB" sz="900" dirty="0">
                <a:solidFill>
                  <a:srgbClr val="475358"/>
                </a:solidFill>
                <a:latin typeface="Arial  "/>
              </a:rPr>
              <a:t>Adapted from </a:t>
            </a:r>
            <a:r>
              <a:rPr lang="en-GB" sz="900" dirty="0" err="1">
                <a:solidFill>
                  <a:srgbClr val="475358"/>
                </a:solidFill>
                <a:latin typeface="Arial  "/>
              </a:rPr>
              <a:t>Janjigian</a:t>
            </a:r>
            <a:r>
              <a:rPr lang="en-GB" sz="900" dirty="0">
                <a:solidFill>
                  <a:srgbClr val="475358"/>
                </a:solidFill>
                <a:latin typeface="Arial  "/>
              </a:rPr>
              <a:t> YY et al. 2023.</a:t>
            </a:r>
          </a:p>
        </p:txBody>
      </p:sp>
    </p:spTree>
    <p:extLst>
      <p:ext uri="{BB962C8B-B14F-4D97-AF65-F5344CB8AC3E}">
        <p14:creationId xmlns:p14="http://schemas.microsoft.com/office/powerpoint/2010/main" val="1860726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94EA263-65AD-25B4-04F8-C41E3029C236}"/>
              </a:ext>
            </a:extLst>
          </p:cNvPr>
          <p:cNvSpPr>
            <a:spLocks noGrp="1"/>
          </p:cNvSpPr>
          <p:nvPr>
            <p:ph idx="1"/>
          </p:nvPr>
        </p:nvSpPr>
        <p:spPr/>
        <p:txBody>
          <a:bodyPr>
            <a:normAutofit/>
          </a:bodyPr>
          <a:lstStyle/>
          <a:p>
            <a:pPr>
              <a:lnSpc>
                <a:spcPct val="105000"/>
              </a:lnSpc>
              <a:spcBef>
                <a:spcPts val="800"/>
              </a:spcBef>
            </a:pPr>
            <a:r>
              <a:rPr lang="en-GB" sz="1800" dirty="0"/>
              <a:t>In patients with PD-L1 CPS ≥1, there was a 3.6-month difference at IA3 in median PFS with </a:t>
            </a:r>
            <a:r>
              <a:rPr lang="en-GB" sz="1800" dirty="0">
                <a:solidFill>
                  <a:srgbClr val="6CC04A"/>
                </a:solidFill>
              </a:rPr>
              <a:t>KEYTRUDA</a:t>
            </a:r>
            <a:r>
              <a:rPr lang="en-GB" sz="1800" dirty="0"/>
              <a:t> + trastuzumab + FP or CAPOX (10.9 months) vs placebo + trastuzumab + FP or CAPOX (7.3 months); HR: 0.71 (95% CI: 0.59–0.86)</a:t>
            </a:r>
            <a:r>
              <a:rPr lang="en-GB" sz="1800" baseline="30000" dirty="0"/>
              <a:t>1</a:t>
            </a:r>
            <a:endParaRPr lang="en-GB" sz="1800" dirty="0"/>
          </a:p>
          <a:p>
            <a:pPr>
              <a:lnSpc>
                <a:spcPct val="105000"/>
              </a:lnSpc>
              <a:spcBef>
                <a:spcPts val="800"/>
              </a:spcBef>
            </a:pPr>
            <a:r>
              <a:rPr lang="en-GB" sz="1800" dirty="0"/>
              <a:t>At IA3, OS among patients with PD-L1 CPS ≥1 was numerically longer with </a:t>
            </a:r>
            <a:r>
              <a:rPr lang="en-GB" sz="1800" dirty="0">
                <a:solidFill>
                  <a:srgbClr val="6CC04A"/>
                </a:solidFill>
              </a:rPr>
              <a:t>KEYTRUDA</a:t>
            </a:r>
            <a:r>
              <a:rPr lang="en-GB" sz="1800" dirty="0"/>
              <a:t> + trastuzumab + FP or CAPOX (20.0 months) vs placebo + trastuzumab + FP or CAPOX (15.7 months); HR: 0.81 (95% CI: 0.67–0.98)</a:t>
            </a:r>
            <a:r>
              <a:rPr lang="en-GB" sz="1800" baseline="30000" dirty="0"/>
              <a:t>1</a:t>
            </a:r>
          </a:p>
          <a:p>
            <a:pPr lvl="1">
              <a:lnSpc>
                <a:spcPct val="105000"/>
              </a:lnSpc>
              <a:spcBef>
                <a:spcPts val="400"/>
              </a:spcBef>
              <a:spcAft>
                <a:spcPts val="600"/>
              </a:spcAft>
            </a:pPr>
            <a:r>
              <a:rPr lang="en-GB" sz="1600" dirty="0"/>
              <a:t>The final OS analysis is planned for ≥28 months after randomisation of the last patient</a:t>
            </a:r>
            <a:r>
              <a:rPr lang="en-GB" sz="1600" baseline="30000" dirty="0"/>
              <a:t>1</a:t>
            </a:r>
            <a:r>
              <a:rPr lang="en-GB" sz="1600" dirty="0"/>
              <a:t> </a:t>
            </a:r>
          </a:p>
          <a:p>
            <a:pPr>
              <a:lnSpc>
                <a:spcPct val="105000"/>
              </a:lnSpc>
              <a:spcBef>
                <a:spcPts val="800"/>
              </a:spcBef>
            </a:pPr>
            <a:r>
              <a:rPr lang="en-GB" sz="1800" dirty="0"/>
              <a:t>The safety profile at IA2 and IA3 was like that observed at IA1 for this trial assessing </a:t>
            </a:r>
            <a:r>
              <a:rPr lang="en-GB" sz="1800" dirty="0">
                <a:solidFill>
                  <a:srgbClr val="6CC04A"/>
                </a:solidFill>
              </a:rPr>
              <a:t>KEYTRUDA</a:t>
            </a:r>
            <a:r>
              <a:rPr lang="en-GB" sz="1800" dirty="0"/>
              <a:t> in combination with trastuzumab + FP or CAPOX</a:t>
            </a:r>
            <a:r>
              <a:rPr lang="en-GB" sz="1800" baseline="30000" dirty="0"/>
              <a:t>1,2 </a:t>
            </a:r>
            <a:r>
              <a:rPr lang="en-GB" sz="1800" dirty="0"/>
              <a:t>with no new safety signals. </a:t>
            </a:r>
          </a:p>
        </p:txBody>
      </p:sp>
      <p:sp>
        <p:nvSpPr>
          <p:cNvPr id="3" name="Title 2">
            <a:extLst>
              <a:ext uri="{FF2B5EF4-FFF2-40B4-BE49-F238E27FC236}">
                <a16:creationId xmlns:a16="http://schemas.microsoft.com/office/drawing/2014/main" id="{743255B7-A4FC-71D8-E1A8-123A478EFBE1}"/>
              </a:ext>
            </a:extLst>
          </p:cNvPr>
          <p:cNvSpPr>
            <a:spLocks noGrp="1"/>
          </p:cNvSpPr>
          <p:nvPr>
            <p:ph type="title"/>
          </p:nvPr>
        </p:nvSpPr>
        <p:spPr/>
        <p:txBody>
          <a:bodyPr>
            <a:normAutofit/>
          </a:bodyPr>
          <a:lstStyle/>
          <a:p>
            <a:r>
              <a:rPr lang="en-GB" dirty="0"/>
              <a:t>KEYNOTE-811: Summary</a:t>
            </a:r>
          </a:p>
        </p:txBody>
      </p:sp>
      <p:sp>
        <p:nvSpPr>
          <p:cNvPr id="4" name="Footer Placeholder 3">
            <a:extLst>
              <a:ext uri="{FF2B5EF4-FFF2-40B4-BE49-F238E27FC236}">
                <a16:creationId xmlns:a16="http://schemas.microsoft.com/office/drawing/2014/main" id="{D4056228-50D3-924A-3D3C-733672552025}"/>
              </a:ext>
            </a:extLst>
          </p:cNvPr>
          <p:cNvSpPr>
            <a:spLocks noGrp="1"/>
          </p:cNvSpPr>
          <p:nvPr>
            <p:ph type="ftr" sz="quarter" idx="10"/>
          </p:nvPr>
        </p:nvSpPr>
        <p:spPr>
          <a:xfrm>
            <a:off x="0" y="6344514"/>
            <a:ext cx="10972801" cy="501649"/>
          </a:xfrm>
        </p:spPr>
        <p:txBody>
          <a:bodyPr/>
          <a:lstStyle/>
          <a:p>
            <a:br>
              <a:rPr lang="en-GB" dirty="0"/>
            </a:br>
            <a:r>
              <a:rPr lang="en-GB" dirty="0"/>
              <a:t>CI, confidence interval; CPS, combined positive score; CAPOX, capecitabine + oxaliplatin; FP, 5-fluorouracil + cisplatin; HR, hazard ratio; IA, interim analysis; OS, overall survival; PD-L1, programmed death ligand-1</a:t>
            </a:r>
            <a:r>
              <a:rPr lang="en-GB" sz="800" dirty="0">
                <a:cs typeface="Helvetica" panose="020B0604020202020204" pitchFamily="34" charset="0"/>
              </a:rPr>
              <a:t>; </a:t>
            </a:r>
            <a:br>
              <a:rPr lang="en-GB" sz="800" dirty="0">
                <a:cs typeface="Helvetica" panose="020B0604020202020204" pitchFamily="34" charset="0"/>
              </a:rPr>
            </a:br>
            <a:r>
              <a:rPr lang="en-GB" dirty="0"/>
              <a:t>PFS, progression-free survival; PI, prescribing information.</a:t>
            </a:r>
            <a:br>
              <a:rPr lang="en-GB" dirty="0"/>
            </a:br>
            <a:r>
              <a:rPr lang="en-GB" dirty="0"/>
              <a:t>1. </a:t>
            </a:r>
            <a:r>
              <a:rPr lang="en-GB" dirty="0" err="1"/>
              <a:t>Janjigian</a:t>
            </a:r>
            <a:r>
              <a:rPr lang="en-GB" dirty="0"/>
              <a:t> YY et al. </a:t>
            </a:r>
            <a:r>
              <a:rPr lang="en-GB" i="1" dirty="0"/>
              <a:t>Lancet </a:t>
            </a:r>
            <a:r>
              <a:rPr lang="en-GB" dirty="0"/>
              <a:t>2023;402:2197–2208; 2. </a:t>
            </a:r>
            <a:r>
              <a:rPr lang="en-GB" dirty="0" err="1"/>
              <a:t>Janjigian</a:t>
            </a:r>
            <a:r>
              <a:rPr lang="en-GB" dirty="0"/>
              <a:t> YY et al. </a:t>
            </a:r>
            <a:r>
              <a:rPr lang="en-GB" i="1" dirty="0"/>
              <a:t>Nature</a:t>
            </a:r>
            <a:r>
              <a:rPr lang="en-GB" dirty="0"/>
              <a:t> 2021;600:727–730.</a:t>
            </a:r>
          </a:p>
        </p:txBody>
      </p:sp>
      <p:grpSp>
        <p:nvGrpSpPr>
          <p:cNvPr id="8" name="Group 7">
            <a:extLst>
              <a:ext uri="{FF2B5EF4-FFF2-40B4-BE49-F238E27FC236}">
                <a16:creationId xmlns:a16="http://schemas.microsoft.com/office/drawing/2014/main" id="{9C8BB7AA-2048-DF9D-5254-455DF3F4385A}"/>
              </a:ext>
            </a:extLst>
          </p:cNvPr>
          <p:cNvGrpSpPr/>
          <p:nvPr/>
        </p:nvGrpSpPr>
        <p:grpSpPr>
          <a:xfrm>
            <a:off x="10371788" y="6441449"/>
            <a:ext cx="1087453" cy="276999"/>
            <a:chOff x="10643033" y="6091386"/>
            <a:chExt cx="1087453" cy="276999"/>
          </a:xfrm>
        </p:grpSpPr>
        <p:sp>
          <p:nvSpPr>
            <p:cNvPr id="9" name="TextBox 8">
              <a:extLst>
                <a:ext uri="{FF2B5EF4-FFF2-40B4-BE49-F238E27FC236}">
                  <a16:creationId xmlns:a16="http://schemas.microsoft.com/office/drawing/2014/main" id="{01989F9F-C78C-A246-FD48-AD3DC3490280}"/>
                </a:ext>
              </a:extLst>
            </p:cNvPr>
            <p:cNvSpPr txBox="1"/>
            <p:nvPr/>
          </p:nvSpPr>
          <p:spPr>
            <a:xfrm>
              <a:off x="10643033" y="6091386"/>
              <a:ext cx="596638" cy="276999"/>
            </a:xfrm>
            <a:prstGeom prst="rect">
              <a:avLst/>
            </a:prstGeom>
            <a:noFill/>
          </p:spPr>
          <p:txBody>
            <a:bodyPr wrap="none" rtlCol="0">
              <a:spAutoFit/>
            </a:bodyPr>
            <a:lstStyle/>
            <a:p>
              <a:r>
                <a:rPr lang="en-GB" sz="1200">
                  <a:solidFill>
                    <a:srgbClr val="639F59"/>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GB PI</a:t>
              </a:r>
              <a:endParaRPr lang="en-GB" sz="1200">
                <a:solidFill>
                  <a:srgbClr val="639F59"/>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728F0E62-7FEC-6FBE-22F9-19202A5D9BCC}"/>
                </a:ext>
              </a:extLst>
            </p:cNvPr>
            <p:cNvSpPr txBox="1"/>
            <p:nvPr/>
          </p:nvSpPr>
          <p:spPr>
            <a:xfrm>
              <a:off x="11202777" y="6091386"/>
              <a:ext cx="527709" cy="276999"/>
            </a:xfrm>
            <a:prstGeom prst="rect">
              <a:avLst/>
            </a:prstGeom>
            <a:noFill/>
          </p:spPr>
          <p:txBody>
            <a:bodyPr wrap="none" rtlCol="0">
              <a:spAutoFit/>
            </a:bodyPr>
            <a:lstStyle/>
            <a:p>
              <a:r>
                <a:rPr lang="en-GB" sz="1200">
                  <a:solidFill>
                    <a:srgbClr val="639F59"/>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NI PI</a:t>
              </a:r>
              <a:endParaRPr lang="en-GB" sz="1200">
                <a:solidFill>
                  <a:srgbClr val="639F59"/>
                </a:solidFill>
                <a:latin typeface="Arial" panose="020B0604020202020204" pitchFamily="34" charset="0"/>
                <a:cs typeface="Arial" panose="020B0604020202020204" pitchFamily="34" charset="0"/>
              </a:endParaRPr>
            </a:p>
          </p:txBody>
        </p:sp>
      </p:grpSp>
      <p:grpSp>
        <p:nvGrpSpPr>
          <p:cNvPr id="11" name="Group 10">
            <a:extLst>
              <a:ext uri="{FF2B5EF4-FFF2-40B4-BE49-F238E27FC236}">
                <a16:creationId xmlns:a16="http://schemas.microsoft.com/office/drawing/2014/main" id="{0AD0C106-9F43-96A8-F360-F5EA37B6160A}"/>
              </a:ext>
            </a:extLst>
          </p:cNvPr>
          <p:cNvGrpSpPr/>
          <p:nvPr/>
        </p:nvGrpSpPr>
        <p:grpSpPr>
          <a:xfrm>
            <a:off x="11530941" y="6153449"/>
            <a:ext cx="576000" cy="576000"/>
            <a:chOff x="8680178" y="917741"/>
            <a:chExt cx="352645" cy="350678"/>
          </a:xfrm>
        </p:grpSpPr>
        <p:sp>
          <p:nvSpPr>
            <p:cNvPr id="12" name="Oval 11">
              <a:hlinkClick r:id="rId5" action="ppaction://hlinksldjump"/>
              <a:extLst>
                <a:ext uri="{FF2B5EF4-FFF2-40B4-BE49-F238E27FC236}">
                  <a16:creationId xmlns:a16="http://schemas.microsoft.com/office/drawing/2014/main" id="{D8F4BB7F-21E9-D5D7-1CF3-99FF373877B3}"/>
                </a:ext>
              </a:extLst>
            </p:cNvPr>
            <p:cNvSpPr/>
            <p:nvPr/>
          </p:nvSpPr>
          <p:spPr>
            <a:xfrm flipH="1">
              <a:off x="8680178" y="917741"/>
              <a:ext cx="352645" cy="350678"/>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267"/>
            </a:p>
          </p:txBody>
        </p:sp>
        <p:pic>
          <p:nvPicPr>
            <p:cNvPr id="13" name="Graphic 12" descr="Home">
              <a:hlinkClick r:id="rId5" action="ppaction://hlinksldjump"/>
              <a:extLst>
                <a:ext uri="{FF2B5EF4-FFF2-40B4-BE49-F238E27FC236}">
                  <a16:creationId xmlns:a16="http://schemas.microsoft.com/office/drawing/2014/main" id="{CC407F85-84B1-0A91-FFA0-16DC9520425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721168" y="943594"/>
              <a:ext cx="270664" cy="270664"/>
            </a:xfrm>
            <a:prstGeom prst="rect">
              <a:avLst/>
            </a:prstGeom>
          </p:spPr>
        </p:pic>
      </p:grpSp>
    </p:spTree>
    <p:extLst>
      <p:ext uri="{BB962C8B-B14F-4D97-AF65-F5344CB8AC3E}">
        <p14:creationId xmlns:p14="http://schemas.microsoft.com/office/powerpoint/2010/main" val="3177511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Rounded Corners 48">
            <a:extLst>
              <a:ext uri="{FF2B5EF4-FFF2-40B4-BE49-F238E27FC236}">
                <a16:creationId xmlns:a16="http://schemas.microsoft.com/office/drawing/2014/main" id="{E03729F1-60A9-4CF5-9074-A86F72820658}"/>
              </a:ext>
            </a:extLst>
          </p:cNvPr>
          <p:cNvSpPr/>
          <p:nvPr/>
        </p:nvSpPr>
        <p:spPr>
          <a:xfrm>
            <a:off x="476880" y="1484137"/>
            <a:ext cx="5619120" cy="3813811"/>
          </a:xfrm>
          <a:prstGeom prst="roundRect">
            <a:avLst>
              <a:gd name="adj" fmla="val 7679"/>
            </a:avLst>
          </a:prstGeom>
          <a:noFill/>
          <a:ln>
            <a:solidFill>
              <a:srgbClr val="2FA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3" name="Title 2">
            <a:extLst>
              <a:ext uri="{FF2B5EF4-FFF2-40B4-BE49-F238E27FC236}">
                <a16:creationId xmlns:a16="http://schemas.microsoft.com/office/drawing/2014/main" id="{D58A6FB3-7C27-41D6-86F0-1A545A976243}"/>
              </a:ext>
            </a:extLst>
          </p:cNvPr>
          <p:cNvSpPr>
            <a:spLocks noGrp="1"/>
          </p:cNvSpPr>
          <p:nvPr>
            <p:ph type="title"/>
          </p:nvPr>
        </p:nvSpPr>
        <p:spPr/>
        <p:txBody>
          <a:bodyPr anchor="ctr">
            <a:normAutofit/>
          </a:bodyPr>
          <a:lstStyle/>
          <a:p>
            <a:r>
              <a:rPr lang="en-GB" sz="3200" dirty="0"/>
              <a:t>Pembrolizumab dosing</a:t>
            </a:r>
            <a:r>
              <a:rPr lang="en-GB" sz="3200" baseline="30000" dirty="0"/>
              <a:t>1,2</a:t>
            </a:r>
          </a:p>
        </p:txBody>
      </p:sp>
      <p:sp>
        <p:nvSpPr>
          <p:cNvPr id="6" name="Text Placeholder 5">
            <a:extLst>
              <a:ext uri="{FF2B5EF4-FFF2-40B4-BE49-F238E27FC236}">
                <a16:creationId xmlns:a16="http://schemas.microsoft.com/office/drawing/2014/main" id="{5D07B662-1A53-4C4B-AFAE-27955594B0B7}"/>
              </a:ext>
            </a:extLst>
          </p:cNvPr>
          <p:cNvSpPr>
            <a:spLocks noGrp="1"/>
          </p:cNvSpPr>
          <p:nvPr>
            <p:ph type="body" sz="quarter" idx="11"/>
          </p:nvPr>
        </p:nvSpPr>
        <p:spPr/>
        <p:txBody>
          <a:bodyPr/>
          <a:lstStyle/>
          <a:p>
            <a:r>
              <a:rPr lang="en-GB" dirty="0"/>
              <a:t>5-FU, 5-fluorouracil; AE, adverse event; IV, intravenous; Q3W, every 3 weeks; Q6W, every 6 weeks; SmPC, Summary of Product Characteristics.</a:t>
            </a:r>
            <a:br>
              <a:rPr lang="en-GB" dirty="0"/>
            </a:br>
            <a:r>
              <a:rPr lang="en-GB" dirty="0"/>
              <a:t>1.</a:t>
            </a:r>
            <a:r>
              <a:rPr lang="en-GB" spc="-13" dirty="0"/>
              <a:t>KEYTRUDA (pembrolizumab) SmPC. </a:t>
            </a:r>
            <a:r>
              <a:rPr lang="en-GB" dirty="0"/>
              <a:t>KEYTRUDA (pembrolizumab) SmPC. Available at: </a:t>
            </a:r>
            <a:r>
              <a:rPr lang="en-GB" dirty="0">
                <a:hlinkClick r:id="rId3"/>
              </a:rPr>
              <a:t>https://www.emcpi.com/pi/33162</a:t>
            </a:r>
            <a:r>
              <a:rPr lang="en-GB" dirty="0"/>
              <a:t> (GB) and </a:t>
            </a:r>
            <a:r>
              <a:rPr lang="en-GB" dirty="0">
                <a:hlinkClick r:id="rId4"/>
              </a:rPr>
              <a:t>https://www.emcpi.com/pi/ni/378</a:t>
            </a:r>
            <a:r>
              <a:rPr lang="en-GB" dirty="0"/>
              <a:t> (NI). Accessed March 2022</a:t>
            </a:r>
            <a:r>
              <a:rPr lang="en-GB" spc="-13" dirty="0"/>
              <a:t>.</a:t>
            </a:r>
            <a:br>
              <a:rPr lang="en-GB" b="1" spc="-13" dirty="0"/>
            </a:br>
            <a:r>
              <a:rPr lang="en-GB" spc="-13" dirty="0"/>
              <a:t>2. Lala M </a:t>
            </a:r>
            <a:r>
              <a:rPr lang="en-GB" i="1" spc="-13" dirty="0"/>
              <a:t>et al. Eur J Cancer</a:t>
            </a:r>
            <a:r>
              <a:rPr lang="en-GB" spc="-13" dirty="0"/>
              <a:t> 2020;131:68–75.</a:t>
            </a:r>
            <a:endParaRPr lang="en-GB" b="1" spc="-13" dirty="0"/>
          </a:p>
        </p:txBody>
      </p:sp>
      <p:grpSp>
        <p:nvGrpSpPr>
          <p:cNvPr id="38" name="Group 37">
            <a:extLst>
              <a:ext uri="{FF2B5EF4-FFF2-40B4-BE49-F238E27FC236}">
                <a16:creationId xmlns:a16="http://schemas.microsoft.com/office/drawing/2014/main" id="{05806116-FD15-4637-950C-AF8179B5214B}"/>
              </a:ext>
            </a:extLst>
          </p:cNvPr>
          <p:cNvGrpSpPr/>
          <p:nvPr/>
        </p:nvGrpSpPr>
        <p:grpSpPr>
          <a:xfrm>
            <a:off x="11521549" y="6196898"/>
            <a:ext cx="576963" cy="573745"/>
            <a:chOff x="8680178" y="917741"/>
            <a:chExt cx="352645" cy="350678"/>
          </a:xfrm>
        </p:grpSpPr>
        <p:sp>
          <p:nvSpPr>
            <p:cNvPr id="39" name="Oval 38">
              <a:extLst>
                <a:ext uri="{FF2B5EF4-FFF2-40B4-BE49-F238E27FC236}">
                  <a16:creationId xmlns:a16="http://schemas.microsoft.com/office/drawing/2014/main" id="{DD71AF5D-C825-4157-8557-91CABF378598}"/>
                </a:ext>
              </a:extLst>
            </p:cNvPr>
            <p:cNvSpPr/>
            <p:nvPr/>
          </p:nvSpPr>
          <p:spPr>
            <a:xfrm flipH="1">
              <a:off x="8680178" y="917741"/>
              <a:ext cx="352645" cy="350678"/>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267" dirty="0"/>
            </a:p>
          </p:txBody>
        </p:sp>
        <p:pic>
          <p:nvPicPr>
            <p:cNvPr id="40" name="Graphic 39" descr="Home">
              <a:hlinkClick r:id="rId5" action="ppaction://hlinksldjump"/>
              <a:extLst>
                <a:ext uri="{FF2B5EF4-FFF2-40B4-BE49-F238E27FC236}">
                  <a16:creationId xmlns:a16="http://schemas.microsoft.com/office/drawing/2014/main" id="{0DE700D4-4133-4CCB-824F-2D73D818623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721168" y="943594"/>
              <a:ext cx="270664" cy="270664"/>
            </a:xfrm>
            <a:prstGeom prst="rect">
              <a:avLst/>
            </a:prstGeom>
          </p:spPr>
        </p:pic>
      </p:grpSp>
      <p:sp>
        <p:nvSpPr>
          <p:cNvPr id="26" name="TextBox 25">
            <a:extLst>
              <a:ext uri="{FF2B5EF4-FFF2-40B4-BE49-F238E27FC236}">
                <a16:creationId xmlns:a16="http://schemas.microsoft.com/office/drawing/2014/main" id="{B7ED6DCA-0738-4AED-960E-D03B40F450D6}"/>
              </a:ext>
            </a:extLst>
          </p:cNvPr>
          <p:cNvSpPr txBox="1"/>
          <p:nvPr/>
        </p:nvSpPr>
        <p:spPr>
          <a:xfrm>
            <a:off x="6394331" y="1712708"/>
            <a:ext cx="5342835" cy="3356670"/>
          </a:xfrm>
          <a:prstGeom prst="roundRect">
            <a:avLst>
              <a:gd name="adj" fmla="val 6556"/>
            </a:avLst>
          </a:prstGeom>
          <a:solidFill>
            <a:srgbClr val="68BF45"/>
          </a:solidFill>
          <a:ln>
            <a:solidFill>
              <a:schemeClr val="tx1"/>
            </a:solidFill>
          </a:ln>
        </p:spPr>
        <p:txBody>
          <a:bodyPr wrap="square" rtlCol="0" anchor="ctr">
            <a:spAutoFit/>
          </a:bodyPr>
          <a:lstStyle/>
          <a:p>
            <a:pPr marL="228594" indent="-228594">
              <a:buFont typeface="Arial" panose="020B0604020202020204" pitchFamily="34" charset="0"/>
              <a:buChar char="•"/>
            </a:pPr>
            <a:r>
              <a:rPr lang="en-GB" sz="1200" spc="-13" dirty="0">
                <a:solidFill>
                  <a:schemeClr val="bg1"/>
                </a:solidFill>
                <a:cs typeface="Arial" panose="020B0604020202020204" pitchFamily="34" charset="0"/>
              </a:rPr>
              <a:t>Patients should be treated with pembrolizumab until disease progression or unacceptable toxicity</a:t>
            </a:r>
            <a:br>
              <a:rPr lang="en-GB" sz="1200" spc="-13" dirty="0">
                <a:solidFill>
                  <a:schemeClr val="bg1"/>
                </a:solidFill>
                <a:cs typeface="Arial" panose="020B0604020202020204" pitchFamily="34" charset="0"/>
              </a:rPr>
            </a:br>
            <a:endParaRPr lang="en-GB" sz="1200" spc="-13" dirty="0">
              <a:solidFill>
                <a:schemeClr val="bg1"/>
              </a:solidFill>
              <a:cs typeface="Arial" panose="020B0604020202020204" pitchFamily="34" charset="0"/>
            </a:endParaRPr>
          </a:p>
          <a:p>
            <a:pPr marL="228594" indent="-228594">
              <a:buFont typeface="Arial" panose="020B0604020202020204" pitchFamily="34" charset="0"/>
              <a:buChar char="•"/>
            </a:pPr>
            <a:r>
              <a:rPr lang="en-GB" sz="1200" spc="-13" dirty="0">
                <a:solidFill>
                  <a:schemeClr val="bg1"/>
                </a:solidFill>
                <a:cs typeface="Arial" panose="020B0604020202020204" pitchFamily="34" charset="0"/>
              </a:rPr>
              <a:t>Atypical responses (i.e. an initial transient increase in tumour size or small new lesions within the first few months followed by tumour shrinkage) have been observed</a:t>
            </a:r>
            <a:br>
              <a:rPr lang="en-GB" sz="1200" spc="-13" dirty="0">
                <a:solidFill>
                  <a:schemeClr val="bg1"/>
                </a:solidFill>
                <a:cs typeface="Arial" panose="020B0604020202020204" pitchFamily="34" charset="0"/>
              </a:rPr>
            </a:br>
            <a:endParaRPr lang="en-GB" sz="1200" spc="-13" dirty="0">
              <a:solidFill>
                <a:schemeClr val="bg1"/>
              </a:solidFill>
              <a:cs typeface="Arial" panose="020B0604020202020204" pitchFamily="34" charset="0"/>
            </a:endParaRPr>
          </a:p>
          <a:p>
            <a:pPr marL="228594" indent="-228594">
              <a:buFont typeface="Arial" panose="020B0604020202020204" pitchFamily="34" charset="0"/>
              <a:buChar char="•"/>
            </a:pPr>
            <a:r>
              <a:rPr lang="en-GB" sz="1200" spc="-13" dirty="0">
                <a:solidFill>
                  <a:schemeClr val="bg1"/>
                </a:solidFill>
                <a:cs typeface="Arial" panose="020B0604020202020204" pitchFamily="34" charset="0"/>
              </a:rPr>
              <a:t>It is recommended to continue treatment for clinically stable patients with initial evidence of disease progression until disease progression</a:t>
            </a:r>
            <a:br>
              <a:rPr lang="en-GB" sz="1200" spc="-13" dirty="0">
                <a:solidFill>
                  <a:schemeClr val="bg1"/>
                </a:solidFill>
                <a:cs typeface="Arial" panose="020B0604020202020204" pitchFamily="34" charset="0"/>
              </a:rPr>
            </a:br>
            <a:r>
              <a:rPr lang="en-GB" sz="1200" spc="-13" dirty="0">
                <a:solidFill>
                  <a:schemeClr val="bg1"/>
                </a:solidFill>
                <a:cs typeface="Arial" panose="020B0604020202020204" pitchFamily="34" charset="0"/>
              </a:rPr>
              <a:t>is confirmed</a:t>
            </a:r>
            <a:br>
              <a:rPr lang="en-GB" sz="1200" spc="-13" dirty="0">
                <a:solidFill>
                  <a:schemeClr val="bg1"/>
                </a:solidFill>
                <a:cs typeface="Arial" panose="020B0604020202020204" pitchFamily="34" charset="0"/>
              </a:rPr>
            </a:br>
            <a:endParaRPr lang="en-GB" sz="1200" spc="-13" dirty="0">
              <a:solidFill>
                <a:schemeClr val="bg1"/>
              </a:solidFill>
              <a:cs typeface="Arial" panose="020B0604020202020204" pitchFamily="34" charset="0"/>
            </a:endParaRPr>
          </a:p>
          <a:p>
            <a:pPr marL="228594" indent="-228594">
              <a:buFont typeface="Arial" panose="020B0604020202020204" pitchFamily="34" charset="0"/>
              <a:buChar char="•"/>
            </a:pPr>
            <a:r>
              <a:rPr lang="en-GB" sz="1200" spc="-13" dirty="0">
                <a:solidFill>
                  <a:schemeClr val="bg1"/>
                </a:solidFill>
                <a:cs typeface="Arial" panose="020B0604020202020204" pitchFamily="34" charset="0"/>
              </a:rPr>
              <a:t>No dose reductions of pembrolizumab are recommended. Pembrolizumab should be withheld or discontinued to manage AEs as described within the SmPC</a:t>
            </a:r>
          </a:p>
          <a:p>
            <a:pPr marL="228594" indent="-228594">
              <a:buFont typeface="Arial" panose="020B0604020202020204" pitchFamily="34" charset="0"/>
              <a:buChar char="•"/>
            </a:pPr>
            <a:endParaRPr lang="en-GB" sz="1200" spc="-13" dirty="0">
              <a:solidFill>
                <a:schemeClr val="bg1"/>
              </a:solidFill>
              <a:cs typeface="Arial" panose="020B0604020202020204" pitchFamily="34" charset="0"/>
            </a:endParaRPr>
          </a:p>
          <a:p>
            <a:pPr marL="228594" indent="-228594">
              <a:buFont typeface="Arial" panose="020B0604020202020204" pitchFamily="34" charset="0"/>
              <a:buChar char="•"/>
            </a:pPr>
            <a:r>
              <a:rPr lang="en-GB" sz="1200" spc="-13" dirty="0">
                <a:solidFill>
                  <a:schemeClr val="bg1"/>
                </a:solidFill>
                <a:cs typeface="Arial" panose="020B0604020202020204" pitchFamily="34" charset="0"/>
              </a:rPr>
              <a:t>When administering pembrolizumab in combination with intravenous chemotherapy, pembrolizumab should be administered first</a:t>
            </a:r>
          </a:p>
        </p:txBody>
      </p:sp>
      <p:pic>
        <p:nvPicPr>
          <p:cNvPr id="30" name="Picture 29" descr="Icon&#10;&#10;Description automatically generated">
            <a:extLst>
              <a:ext uri="{FF2B5EF4-FFF2-40B4-BE49-F238E27FC236}">
                <a16:creationId xmlns:a16="http://schemas.microsoft.com/office/drawing/2014/main" id="{3323BCEB-6C15-4F70-BFB6-A17F1536491D}"/>
              </a:ext>
            </a:extLst>
          </p:cNvPr>
          <p:cNvPicPr>
            <a:picLocks noChangeAspect="1"/>
          </p:cNvPicPr>
          <p:nvPr/>
        </p:nvPicPr>
        <p:blipFill>
          <a:blip r:embed="rId8"/>
          <a:stretch>
            <a:fillRect/>
          </a:stretch>
        </p:blipFill>
        <p:spPr>
          <a:xfrm>
            <a:off x="296311" y="1501994"/>
            <a:ext cx="1841540" cy="2082261"/>
          </a:xfrm>
          <a:prstGeom prst="rect">
            <a:avLst/>
          </a:prstGeom>
        </p:spPr>
      </p:pic>
      <p:grpSp>
        <p:nvGrpSpPr>
          <p:cNvPr id="14" name="Group 13">
            <a:extLst>
              <a:ext uri="{FF2B5EF4-FFF2-40B4-BE49-F238E27FC236}">
                <a16:creationId xmlns:a16="http://schemas.microsoft.com/office/drawing/2014/main" id="{D9B4723A-6A86-4DC3-AD40-823496F575E6}"/>
              </a:ext>
            </a:extLst>
          </p:cNvPr>
          <p:cNvGrpSpPr/>
          <p:nvPr/>
        </p:nvGrpSpPr>
        <p:grpSpPr>
          <a:xfrm>
            <a:off x="454835" y="3568472"/>
            <a:ext cx="1518989" cy="1518989"/>
            <a:chOff x="766466" y="3164342"/>
            <a:chExt cx="914400" cy="914400"/>
          </a:xfrm>
        </p:grpSpPr>
        <p:pic>
          <p:nvPicPr>
            <p:cNvPr id="41" name="Picture 40" descr="Shape, circle&#10;&#10;Description automatically generated">
              <a:extLst>
                <a:ext uri="{FF2B5EF4-FFF2-40B4-BE49-F238E27FC236}">
                  <a16:creationId xmlns:a16="http://schemas.microsoft.com/office/drawing/2014/main" id="{46B45132-59F4-42FF-B807-954368182E35}"/>
                </a:ext>
              </a:extLst>
            </p:cNvPr>
            <p:cNvPicPr>
              <a:picLocks noChangeAspect="1"/>
            </p:cNvPicPr>
            <p:nvPr/>
          </p:nvPicPr>
          <p:blipFill>
            <a:blip r:embed="rId9"/>
            <a:stretch>
              <a:fillRect/>
            </a:stretch>
          </p:blipFill>
          <p:spPr>
            <a:xfrm>
              <a:off x="766466" y="3164342"/>
              <a:ext cx="914400" cy="914400"/>
            </a:xfrm>
            <a:prstGeom prst="rect">
              <a:avLst/>
            </a:prstGeom>
          </p:spPr>
        </p:pic>
        <p:sp>
          <p:nvSpPr>
            <p:cNvPr id="7" name="Block Arc 6">
              <a:extLst>
                <a:ext uri="{FF2B5EF4-FFF2-40B4-BE49-F238E27FC236}">
                  <a16:creationId xmlns:a16="http://schemas.microsoft.com/office/drawing/2014/main" id="{FF83D729-B682-48BB-920A-590EAB79B3F1}"/>
                </a:ext>
              </a:extLst>
            </p:cNvPr>
            <p:cNvSpPr/>
            <p:nvPr/>
          </p:nvSpPr>
          <p:spPr>
            <a:xfrm rot="5400000">
              <a:off x="1064640" y="3449264"/>
              <a:ext cx="318052" cy="318052"/>
            </a:xfrm>
            <a:prstGeom prst="blockArc">
              <a:avLst/>
            </a:prstGeom>
            <a:solidFill>
              <a:srgbClr val="31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p:txBody>
        </p:sp>
        <p:cxnSp>
          <p:nvCxnSpPr>
            <p:cNvPr id="9" name="Straight Connector 8">
              <a:extLst>
                <a:ext uri="{FF2B5EF4-FFF2-40B4-BE49-F238E27FC236}">
                  <a16:creationId xmlns:a16="http://schemas.microsoft.com/office/drawing/2014/main" id="{FA4B95E0-1B58-42A6-8D1A-8DF40FE87D1D}"/>
                </a:ext>
              </a:extLst>
            </p:cNvPr>
            <p:cNvCxnSpPr>
              <a:cxnSpLocks/>
            </p:cNvCxnSpPr>
            <p:nvPr/>
          </p:nvCxnSpPr>
          <p:spPr>
            <a:xfrm>
              <a:off x="1160719" y="3268316"/>
              <a:ext cx="129208" cy="0"/>
            </a:xfrm>
            <a:prstGeom prst="line">
              <a:avLst/>
            </a:prstGeom>
            <a:ln w="57150">
              <a:solidFill>
                <a:srgbClr val="31A90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137CD1F-3B70-42C4-B9F0-E43A9187E0B2}"/>
                </a:ext>
              </a:extLst>
            </p:cNvPr>
            <p:cNvCxnSpPr>
              <a:cxnSpLocks/>
            </p:cNvCxnSpPr>
            <p:nvPr/>
          </p:nvCxnSpPr>
          <p:spPr>
            <a:xfrm>
              <a:off x="1225323" y="3268316"/>
              <a:ext cx="0" cy="82827"/>
            </a:xfrm>
            <a:prstGeom prst="line">
              <a:avLst/>
            </a:prstGeom>
            <a:ln w="57150">
              <a:solidFill>
                <a:srgbClr val="31A901"/>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E6649C02-CEC9-430E-AAAC-DDACFADB70BF}"/>
              </a:ext>
            </a:extLst>
          </p:cNvPr>
          <p:cNvGrpSpPr/>
          <p:nvPr/>
        </p:nvGrpSpPr>
        <p:grpSpPr>
          <a:xfrm>
            <a:off x="3580846" y="1491259"/>
            <a:ext cx="2248449" cy="1518989"/>
            <a:chOff x="2315249" y="1845297"/>
            <a:chExt cx="1017172" cy="1017172"/>
          </a:xfrm>
        </p:grpSpPr>
        <p:pic>
          <p:nvPicPr>
            <p:cNvPr id="33" name="Picture 32" descr="Icon&#10;&#10;Description automatically generated">
              <a:extLst>
                <a:ext uri="{FF2B5EF4-FFF2-40B4-BE49-F238E27FC236}">
                  <a16:creationId xmlns:a16="http://schemas.microsoft.com/office/drawing/2014/main" id="{F24142C9-DD03-4F4F-B4B3-7BE8C901FDAD}"/>
                </a:ext>
              </a:extLst>
            </p:cNvPr>
            <p:cNvPicPr>
              <a:picLocks noChangeAspect="1"/>
            </p:cNvPicPr>
            <p:nvPr/>
          </p:nvPicPr>
          <p:blipFill>
            <a:blip r:embed="rId10"/>
            <a:stretch>
              <a:fillRect/>
            </a:stretch>
          </p:blipFill>
          <p:spPr>
            <a:xfrm>
              <a:off x="2315249" y="1845297"/>
              <a:ext cx="1017172" cy="1017172"/>
            </a:xfrm>
            <a:prstGeom prst="rect">
              <a:avLst/>
            </a:prstGeom>
          </p:spPr>
        </p:pic>
        <p:sp>
          <p:nvSpPr>
            <p:cNvPr id="15" name="Rectangle 14">
              <a:extLst>
                <a:ext uri="{FF2B5EF4-FFF2-40B4-BE49-F238E27FC236}">
                  <a16:creationId xmlns:a16="http://schemas.microsoft.com/office/drawing/2014/main" id="{2C3BFD3C-071F-4BCF-96DA-212BE2C6F517}"/>
                </a:ext>
              </a:extLst>
            </p:cNvPr>
            <p:cNvSpPr/>
            <p:nvPr/>
          </p:nvSpPr>
          <p:spPr>
            <a:xfrm>
              <a:off x="2557670" y="2237962"/>
              <a:ext cx="533400" cy="3876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grpSp>
      <p:cxnSp>
        <p:nvCxnSpPr>
          <p:cNvPr id="51" name="Straight Connector 50">
            <a:extLst>
              <a:ext uri="{FF2B5EF4-FFF2-40B4-BE49-F238E27FC236}">
                <a16:creationId xmlns:a16="http://schemas.microsoft.com/office/drawing/2014/main" id="{9C151396-A7DC-40B2-8D68-6321AEC674A7}"/>
              </a:ext>
            </a:extLst>
          </p:cNvPr>
          <p:cNvCxnSpPr>
            <a:cxnSpLocks/>
          </p:cNvCxnSpPr>
          <p:nvPr/>
        </p:nvCxnSpPr>
        <p:spPr>
          <a:xfrm>
            <a:off x="3565740" y="1484137"/>
            <a:ext cx="0" cy="3813811"/>
          </a:xfrm>
          <a:prstGeom prst="line">
            <a:avLst/>
          </a:prstGeom>
          <a:ln w="12700">
            <a:solidFill>
              <a:srgbClr val="2FA30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1EB32A3-D03F-4DC2-911D-3B4B5C00A4A2}"/>
              </a:ext>
            </a:extLst>
          </p:cNvPr>
          <p:cNvCxnSpPr>
            <a:cxnSpLocks/>
          </p:cNvCxnSpPr>
          <p:nvPr/>
        </p:nvCxnSpPr>
        <p:spPr>
          <a:xfrm>
            <a:off x="3565122" y="3315101"/>
            <a:ext cx="2530879" cy="0"/>
          </a:xfrm>
          <a:prstGeom prst="line">
            <a:avLst/>
          </a:prstGeom>
          <a:ln w="12700">
            <a:solidFill>
              <a:srgbClr val="2FA301"/>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F116CA51-BD03-43C1-982B-E43BDA246F03}"/>
              </a:ext>
            </a:extLst>
          </p:cNvPr>
          <p:cNvSpPr txBox="1"/>
          <p:nvPr/>
        </p:nvSpPr>
        <p:spPr>
          <a:xfrm>
            <a:off x="1667409" y="2166175"/>
            <a:ext cx="1797900" cy="543867"/>
          </a:xfrm>
          <a:prstGeom prst="rect">
            <a:avLst/>
          </a:prstGeom>
          <a:noFill/>
        </p:spPr>
        <p:txBody>
          <a:bodyPr wrap="square" rtlCol="0">
            <a:spAutoFit/>
          </a:bodyPr>
          <a:lstStyle/>
          <a:p>
            <a:pPr algn="ctr"/>
            <a:r>
              <a:rPr lang="en-GB" sz="1467" b="1" dirty="0">
                <a:solidFill>
                  <a:schemeClr val="tx1">
                    <a:lumMod val="85000"/>
                    <a:lumOff val="15000"/>
                  </a:schemeClr>
                </a:solidFill>
              </a:rPr>
              <a:t>Administered as an IV infusion</a:t>
            </a:r>
          </a:p>
        </p:txBody>
      </p:sp>
      <p:sp>
        <p:nvSpPr>
          <p:cNvPr id="57" name="TextBox 56">
            <a:extLst>
              <a:ext uri="{FF2B5EF4-FFF2-40B4-BE49-F238E27FC236}">
                <a16:creationId xmlns:a16="http://schemas.microsoft.com/office/drawing/2014/main" id="{ADFC7CEF-4D6F-4BE9-969A-1629D4376F58}"/>
              </a:ext>
            </a:extLst>
          </p:cNvPr>
          <p:cNvSpPr txBox="1"/>
          <p:nvPr/>
        </p:nvSpPr>
        <p:spPr>
          <a:xfrm>
            <a:off x="1595295" y="3954573"/>
            <a:ext cx="2008627" cy="584775"/>
          </a:xfrm>
          <a:prstGeom prst="rect">
            <a:avLst/>
          </a:prstGeom>
          <a:noFill/>
        </p:spPr>
        <p:txBody>
          <a:bodyPr wrap="square" rtlCol="0">
            <a:spAutoFit/>
          </a:bodyPr>
          <a:lstStyle/>
          <a:p>
            <a:pPr algn="ctr"/>
            <a:r>
              <a:rPr lang="en-GB" sz="1400" b="1" dirty="0">
                <a:solidFill>
                  <a:schemeClr val="tx1">
                    <a:lumMod val="85000"/>
                    <a:lumOff val="15000"/>
                  </a:schemeClr>
                </a:solidFill>
              </a:rPr>
              <a:t>Over</a:t>
            </a:r>
            <a:r>
              <a:rPr lang="en-GB" sz="1333" b="1" dirty="0">
                <a:solidFill>
                  <a:schemeClr val="tx1">
                    <a:lumMod val="85000"/>
                    <a:lumOff val="15000"/>
                  </a:schemeClr>
                </a:solidFill>
              </a:rPr>
              <a:t> </a:t>
            </a:r>
            <a:r>
              <a:rPr lang="en-GB" sz="3200" b="1" dirty="0">
                <a:solidFill>
                  <a:srgbClr val="2FA301"/>
                </a:solidFill>
              </a:rPr>
              <a:t>30</a:t>
            </a:r>
            <a:r>
              <a:rPr lang="en-GB" sz="1333" b="1" dirty="0">
                <a:solidFill>
                  <a:schemeClr val="tx1">
                    <a:lumMod val="85000"/>
                    <a:lumOff val="15000"/>
                  </a:schemeClr>
                </a:solidFill>
              </a:rPr>
              <a:t> </a:t>
            </a:r>
            <a:r>
              <a:rPr lang="en-GB" sz="1400" b="1" dirty="0">
                <a:solidFill>
                  <a:schemeClr val="tx1">
                    <a:lumMod val="85000"/>
                    <a:lumOff val="15000"/>
                  </a:schemeClr>
                </a:solidFill>
              </a:rPr>
              <a:t>minutes</a:t>
            </a:r>
            <a:endParaRPr lang="en-GB" sz="1333" b="1" dirty="0">
              <a:solidFill>
                <a:schemeClr val="tx1">
                  <a:lumMod val="85000"/>
                  <a:lumOff val="15000"/>
                </a:schemeClr>
              </a:solidFill>
            </a:endParaRPr>
          </a:p>
        </p:txBody>
      </p:sp>
      <p:sp>
        <p:nvSpPr>
          <p:cNvPr id="58" name="TextBox 57">
            <a:extLst>
              <a:ext uri="{FF2B5EF4-FFF2-40B4-BE49-F238E27FC236}">
                <a16:creationId xmlns:a16="http://schemas.microsoft.com/office/drawing/2014/main" id="{2E6C46FB-9809-4955-836A-F3C3A37A5499}"/>
              </a:ext>
            </a:extLst>
          </p:cNvPr>
          <p:cNvSpPr txBox="1"/>
          <p:nvPr/>
        </p:nvSpPr>
        <p:spPr>
          <a:xfrm>
            <a:off x="3723909" y="1985743"/>
            <a:ext cx="2008627" cy="584775"/>
          </a:xfrm>
          <a:prstGeom prst="rect">
            <a:avLst/>
          </a:prstGeom>
          <a:noFill/>
        </p:spPr>
        <p:txBody>
          <a:bodyPr wrap="square" rtlCol="0">
            <a:spAutoFit/>
          </a:bodyPr>
          <a:lstStyle/>
          <a:p>
            <a:pPr algn="ctr"/>
            <a:r>
              <a:rPr lang="en-GB" sz="1400" b="1" dirty="0">
                <a:solidFill>
                  <a:schemeClr val="tx1">
                    <a:lumMod val="85000"/>
                    <a:lumOff val="15000"/>
                  </a:schemeClr>
                </a:solidFill>
              </a:rPr>
              <a:t>Every</a:t>
            </a:r>
            <a:r>
              <a:rPr lang="en-GB" sz="1333" b="1" dirty="0">
                <a:solidFill>
                  <a:schemeClr val="tx1">
                    <a:lumMod val="85000"/>
                    <a:lumOff val="15000"/>
                  </a:schemeClr>
                </a:solidFill>
              </a:rPr>
              <a:t> </a:t>
            </a:r>
            <a:r>
              <a:rPr lang="en-GB" sz="3200" b="1" dirty="0">
                <a:solidFill>
                  <a:srgbClr val="2FA301"/>
                </a:solidFill>
              </a:rPr>
              <a:t>3</a:t>
            </a:r>
            <a:r>
              <a:rPr lang="en-GB" sz="1333" b="1" dirty="0">
                <a:solidFill>
                  <a:schemeClr val="tx1">
                    <a:lumMod val="85000"/>
                    <a:lumOff val="15000"/>
                  </a:schemeClr>
                </a:solidFill>
              </a:rPr>
              <a:t> </a:t>
            </a:r>
            <a:r>
              <a:rPr lang="en-GB" sz="1400" b="1" dirty="0">
                <a:solidFill>
                  <a:schemeClr val="tx1">
                    <a:lumMod val="85000"/>
                    <a:lumOff val="15000"/>
                  </a:schemeClr>
                </a:solidFill>
              </a:rPr>
              <a:t>weeks</a:t>
            </a:r>
            <a:endParaRPr lang="en-GB" sz="1333" b="1" dirty="0">
              <a:solidFill>
                <a:schemeClr val="tx1">
                  <a:lumMod val="85000"/>
                  <a:lumOff val="15000"/>
                </a:schemeClr>
              </a:solidFill>
            </a:endParaRPr>
          </a:p>
        </p:txBody>
      </p:sp>
      <p:grpSp>
        <p:nvGrpSpPr>
          <p:cNvPr id="59" name="Group 58">
            <a:extLst>
              <a:ext uri="{FF2B5EF4-FFF2-40B4-BE49-F238E27FC236}">
                <a16:creationId xmlns:a16="http://schemas.microsoft.com/office/drawing/2014/main" id="{B673FD17-D63E-4B47-B5CE-F2CA7E6150DB}"/>
              </a:ext>
            </a:extLst>
          </p:cNvPr>
          <p:cNvGrpSpPr/>
          <p:nvPr/>
        </p:nvGrpSpPr>
        <p:grpSpPr>
          <a:xfrm>
            <a:off x="3580846" y="3369867"/>
            <a:ext cx="2248449" cy="1518989"/>
            <a:chOff x="2315249" y="1845297"/>
            <a:chExt cx="1017172" cy="1017172"/>
          </a:xfrm>
        </p:grpSpPr>
        <p:pic>
          <p:nvPicPr>
            <p:cNvPr id="60" name="Picture 59" descr="Icon&#10;&#10;Description automatically generated">
              <a:extLst>
                <a:ext uri="{FF2B5EF4-FFF2-40B4-BE49-F238E27FC236}">
                  <a16:creationId xmlns:a16="http://schemas.microsoft.com/office/drawing/2014/main" id="{4585C511-BE43-481B-98C7-6A32E6577836}"/>
                </a:ext>
              </a:extLst>
            </p:cNvPr>
            <p:cNvPicPr>
              <a:picLocks noChangeAspect="1"/>
            </p:cNvPicPr>
            <p:nvPr/>
          </p:nvPicPr>
          <p:blipFill>
            <a:blip r:embed="rId10"/>
            <a:stretch>
              <a:fillRect/>
            </a:stretch>
          </p:blipFill>
          <p:spPr>
            <a:xfrm>
              <a:off x="2315249" y="1845297"/>
              <a:ext cx="1017172" cy="1017172"/>
            </a:xfrm>
            <a:prstGeom prst="rect">
              <a:avLst/>
            </a:prstGeom>
          </p:spPr>
        </p:pic>
        <p:sp>
          <p:nvSpPr>
            <p:cNvPr id="61" name="Rectangle 60">
              <a:extLst>
                <a:ext uri="{FF2B5EF4-FFF2-40B4-BE49-F238E27FC236}">
                  <a16:creationId xmlns:a16="http://schemas.microsoft.com/office/drawing/2014/main" id="{B6EE43F9-4A1A-412D-87D1-4E3DA1327FFC}"/>
                </a:ext>
              </a:extLst>
            </p:cNvPr>
            <p:cNvSpPr/>
            <p:nvPr/>
          </p:nvSpPr>
          <p:spPr>
            <a:xfrm>
              <a:off x="2557670" y="2237962"/>
              <a:ext cx="533400" cy="3876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grpSp>
      <p:sp>
        <p:nvSpPr>
          <p:cNvPr id="62" name="TextBox 61">
            <a:extLst>
              <a:ext uri="{FF2B5EF4-FFF2-40B4-BE49-F238E27FC236}">
                <a16:creationId xmlns:a16="http://schemas.microsoft.com/office/drawing/2014/main" id="{810D0267-2F34-4950-A0F6-97F0A78078B6}"/>
              </a:ext>
            </a:extLst>
          </p:cNvPr>
          <p:cNvSpPr txBox="1"/>
          <p:nvPr/>
        </p:nvSpPr>
        <p:spPr>
          <a:xfrm>
            <a:off x="3732745" y="3874637"/>
            <a:ext cx="2008627" cy="584775"/>
          </a:xfrm>
          <a:prstGeom prst="rect">
            <a:avLst/>
          </a:prstGeom>
          <a:noFill/>
        </p:spPr>
        <p:txBody>
          <a:bodyPr wrap="square" rtlCol="0">
            <a:spAutoFit/>
          </a:bodyPr>
          <a:lstStyle/>
          <a:p>
            <a:pPr algn="ctr"/>
            <a:r>
              <a:rPr lang="en-GB" sz="1400" b="1" dirty="0">
                <a:solidFill>
                  <a:schemeClr val="tx1">
                    <a:lumMod val="85000"/>
                    <a:lumOff val="15000"/>
                  </a:schemeClr>
                </a:solidFill>
              </a:rPr>
              <a:t>Every</a:t>
            </a:r>
            <a:r>
              <a:rPr lang="en-GB" sz="1333" b="1" dirty="0">
                <a:solidFill>
                  <a:schemeClr val="tx1">
                    <a:lumMod val="85000"/>
                    <a:lumOff val="15000"/>
                  </a:schemeClr>
                </a:solidFill>
              </a:rPr>
              <a:t> </a:t>
            </a:r>
            <a:r>
              <a:rPr lang="en-GB" sz="3200" b="1" dirty="0">
                <a:solidFill>
                  <a:srgbClr val="2FA301"/>
                </a:solidFill>
              </a:rPr>
              <a:t>6</a:t>
            </a:r>
            <a:r>
              <a:rPr lang="en-GB" sz="1333" b="1" dirty="0">
                <a:solidFill>
                  <a:schemeClr val="tx1">
                    <a:lumMod val="85000"/>
                    <a:lumOff val="15000"/>
                  </a:schemeClr>
                </a:solidFill>
              </a:rPr>
              <a:t> </a:t>
            </a:r>
            <a:r>
              <a:rPr lang="en-GB" sz="1400" b="1" dirty="0">
                <a:solidFill>
                  <a:schemeClr val="tx1">
                    <a:lumMod val="85000"/>
                    <a:lumOff val="15000"/>
                  </a:schemeClr>
                </a:solidFill>
              </a:rPr>
              <a:t>weeks</a:t>
            </a:r>
            <a:endParaRPr lang="en-GB" sz="1333" b="1" dirty="0">
              <a:solidFill>
                <a:schemeClr val="tx1">
                  <a:lumMod val="85000"/>
                  <a:lumOff val="15000"/>
                </a:schemeClr>
              </a:solidFill>
            </a:endParaRPr>
          </a:p>
        </p:txBody>
      </p:sp>
      <p:sp>
        <p:nvSpPr>
          <p:cNvPr id="63" name="TextBox 62">
            <a:extLst>
              <a:ext uri="{FF2B5EF4-FFF2-40B4-BE49-F238E27FC236}">
                <a16:creationId xmlns:a16="http://schemas.microsoft.com/office/drawing/2014/main" id="{D37D4F8E-F4EB-4E5C-87F3-2C7C5F7E7DAC}"/>
              </a:ext>
            </a:extLst>
          </p:cNvPr>
          <p:cNvSpPr txBox="1"/>
          <p:nvPr/>
        </p:nvSpPr>
        <p:spPr>
          <a:xfrm>
            <a:off x="3825595" y="2786320"/>
            <a:ext cx="1797900" cy="297454"/>
          </a:xfrm>
          <a:prstGeom prst="rect">
            <a:avLst/>
          </a:prstGeom>
          <a:noFill/>
        </p:spPr>
        <p:txBody>
          <a:bodyPr wrap="square" rtlCol="0">
            <a:spAutoFit/>
          </a:bodyPr>
          <a:lstStyle/>
          <a:p>
            <a:pPr algn="ctr"/>
            <a:r>
              <a:rPr lang="en-GB" sz="1333" b="1" dirty="0">
                <a:solidFill>
                  <a:schemeClr val="tx1">
                    <a:lumMod val="85000"/>
                    <a:lumOff val="15000"/>
                  </a:schemeClr>
                </a:solidFill>
              </a:rPr>
              <a:t>Adults: 200 mg</a:t>
            </a:r>
          </a:p>
        </p:txBody>
      </p:sp>
      <p:sp>
        <p:nvSpPr>
          <p:cNvPr id="64" name="TextBox 63">
            <a:extLst>
              <a:ext uri="{FF2B5EF4-FFF2-40B4-BE49-F238E27FC236}">
                <a16:creationId xmlns:a16="http://schemas.microsoft.com/office/drawing/2014/main" id="{A5C5B6D3-D050-4F7D-9FFF-ED8F81F505CF}"/>
              </a:ext>
            </a:extLst>
          </p:cNvPr>
          <p:cNvSpPr txBox="1"/>
          <p:nvPr/>
        </p:nvSpPr>
        <p:spPr>
          <a:xfrm>
            <a:off x="3825594" y="4692248"/>
            <a:ext cx="1797900" cy="297454"/>
          </a:xfrm>
          <a:prstGeom prst="rect">
            <a:avLst/>
          </a:prstGeom>
          <a:noFill/>
        </p:spPr>
        <p:txBody>
          <a:bodyPr wrap="square" rtlCol="0">
            <a:spAutoFit/>
          </a:bodyPr>
          <a:lstStyle/>
          <a:p>
            <a:pPr algn="ctr"/>
            <a:r>
              <a:rPr lang="en-GB" sz="1333" b="1" dirty="0">
                <a:solidFill>
                  <a:schemeClr val="tx1">
                    <a:lumMod val="85000"/>
                    <a:lumOff val="15000"/>
                  </a:schemeClr>
                </a:solidFill>
              </a:rPr>
              <a:t>Adults: 400 mg</a:t>
            </a:r>
          </a:p>
        </p:txBody>
      </p:sp>
      <p:sp>
        <p:nvSpPr>
          <p:cNvPr id="32" name="Rectangle: Rounded Corners 31">
            <a:extLst>
              <a:ext uri="{FF2B5EF4-FFF2-40B4-BE49-F238E27FC236}">
                <a16:creationId xmlns:a16="http://schemas.microsoft.com/office/drawing/2014/main" id="{19E47BDB-8693-4735-ACEE-A864D50A4A8F}"/>
              </a:ext>
            </a:extLst>
          </p:cNvPr>
          <p:cNvSpPr/>
          <p:nvPr/>
        </p:nvSpPr>
        <p:spPr>
          <a:xfrm>
            <a:off x="476881" y="5509725"/>
            <a:ext cx="11260284" cy="654291"/>
          </a:xfrm>
          <a:prstGeom prst="roundRect">
            <a:avLst/>
          </a:prstGeom>
          <a:solidFill>
            <a:srgbClr val="68B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67" spc="-13" dirty="0"/>
              <a:t>The only regimen assessed in all clinical Phase 2 and 3 registration studies for KEYTRUDA was the 200 mg Q3W dosing. The study that led to the approval of the Q6W for monotherapy and combination patients assessed the 400 mg Q6W dosing schedule based on an exposure</a:t>
            </a:r>
            <a:r>
              <a:rPr lang="en-GB" sz="1067" spc="-13" dirty="0">
                <a:latin typeface="Arial" panose="020B0604020202020204" pitchFamily="34" charset="0"/>
                <a:cs typeface="Arial" panose="020B0604020202020204" pitchFamily="34" charset="0"/>
              </a:rPr>
              <a:t>–</a:t>
            </a:r>
            <a:r>
              <a:rPr lang="en-GB" sz="1067" spc="-13" dirty="0"/>
              <a:t>response evaluation using modelling and simulation. It concluded that the 400 mg Q6W dosing regimen for KEYTRUDA monotherapy and combination is predicted to have a similar efficacy and safety profile as the approved 200 mg Q3W dosing regimen</a:t>
            </a:r>
            <a:r>
              <a:rPr lang="en-GB" sz="1067" spc="-13" baseline="30000" dirty="0"/>
              <a:t>2</a:t>
            </a:r>
          </a:p>
        </p:txBody>
      </p:sp>
    </p:spTree>
    <p:extLst>
      <p:ext uri="{BB962C8B-B14F-4D97-AF65-F5344CB8AC3E}">
        <p14:creationId xmlns:p14="http://schemas.microsoft.com/office/powerpoint/2010/main" val="1361740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5B8E88-A084-63FF-DD1A-F0AB13C01611}"/>
              </a:ext>
            </a:extLst>
          </p:cNvPr>
          <p:cNvSpPr>
            <a:spLocks noGrp="1"/>
          </p:cNvSpPr>
          <p:nvPr>
            <p:ph sz="quarter" idx="10"/>
          </p:nvPr>
        </p:nvSpPr>
        <p:spPr/>
        <p:txBody>
          <a:bodyPr/>
          <a:lstStyle/>
          <a:p>
            <a:r>
              <a:rPr lang="en-GB"/>
              <a:t>Appendix</a:t>
            </a:r>
          </a:p>
        </p:txBody>
      </p:sp>
      <p:grpSp>
        <p:nvGrpSpPr>
          <p:cNvPr id="7" name="Group 6">
            <a:extLst>
              <a:ext uri="{FF2B5EF4-FFF2-40B4-BE49-F238E27FC236}">
                <a16:creationId xmlns:a16="http://schemas.microsoft.com/office/drawing/2014/main" id="{33020331-01E9-C6C3-FC74-D049DFF6347D}"/>
              </a:ext>
            </a:extLst>
          </p:cNvPr>
          <p:cNvGrpSpPr/>
          <p:nvPr/>
        </p:nvGrpSpPr>
        <p:grpSpPr>
          <a:xfrm>
            <a:off x="10371788" y="6441449"/>
            <a:ext cx="1087453" cy="276999"/>
            <a:chOff x="10643033" y="6091386"/>
            <a:chExt cx="1087453" cy="276999"/>
          </a:xfrm>
        </p:grpSpPr>
        <p:sp>
          <p:nvSpPr>
            <p:cNvPr id="8" name="TextBox 7">
              <a:extLst>
                <a:ext uri="{FF2B5EF4-FFF2-40B4-BE49-F238E27FC236}">
                  <a16:creationId xmlns:a16="http://schemas.microsoft.com/office/drawing/2014/main" id="{34765784-C7FA-E3B8-1F88-8B5764E7ABD2}"/>
                </a:ext>
              </a:extLst>
            </p:cNvPr>
            <p:cNvSpPr txBox="1"/>
            <p:nvPr/>
          </p:nvSpPr>
          <p:spPr>
            <a:xfrm>
              <a:off x="10643033" y="6091386"/>
              <a:ext cx="596638" cy="276999"/>
            </a:xfrm>
            <a:prstGeom prst="rect">
              <a:avLst/>
            </a:prstGeom>
            <a:noFill/>
          </p:spPr>
          <p:txBody>
            <a:bodyPr wrap="none" rtlCol="0">
              <a:spAutoFit/>
            </a:bodyPr>
            <a:lstStyle/>
            <a:p>
              <a:r>
                <a:rPr lang="en-GB" sz="1200">
                  <a:solidFill>
                    <a:srgbClr val="639F59"/>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GB PI</a:t>
              </a:r>
              <a:endParaRPr lang="en-GB" sz="1200">
                <a:solidFill>
                  <a:srgbClr val="639F59"/>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31416BE-747B-5BBE-CA69-2B0E50E8F164}"/>
                </a:ext>
              </a:extLst>
            </p:cNvPr>
            <p:cNvSpPr txBox="1"/>
            <p:nvPr/>
          </p:nvSpPr>
          <p:spPr>
            <a:xfrm>
              <a:off x="11202777" y="6091386"/>
              <a:ext cx="527709" cy="276999"/>
            </a:xfrm>
            <a:prstGeom prst="rect">
              <a:avLst/>
            </a:prstGeom>
            <a:noFill/>
          </p:spPr>
          <p:txBody>
            <a:bodyPr wrap="none" rtlCol="0">
              <a:spAutoFit/>
            </a:bodyPr>
            <a:lstStyle/>
            <a:p>
              <a:r>
                <a:rPr lang="en-GB" sz="1200">
                  <a:solidFill>
                    <a:srgbClr val="639F59"/>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NI PI</a:t>
              </a:r>
              <a:endParaRPr lang="en-GB" sz="1200">
                <a:solidFill>
                  <a:srgbClr val="639F59"/>
                </a:solidFill>
                <a:latin typeface="Arial" panose="020B0604020202020204" pitchFamily="34" charset="0"/>
                <a:cs typeface="Arial" panose="020B0604020202020204" pitchFamily="34" charset="0"/>
              </a:endParaRPr>
            </a:p>
          </p:txBody>
        </p:sp>
      </p:grpSp>
      <p:grpSp>
        <p:nvGrpSpPr>
          <p:cNvPr id="10" name="Group 9">
            <a:extLst>
              <a:ext uri="{FF2B5EF4-FFF2-40B4-BE49-F238E27FC236}">
                <a16:creationId xmlns:a16="http://schemas.microsoft.com/office/drawing/2014/main" id="{AED8D9C3-2497-36D4-52A6-DCEA5A6123E7}"/>
              </a:ext>
            </a:extLst>
          </p:cNvPr>
          <p:cNvGrpSpPr/>
          <p:nvPr/>
        </p:nvGrpSpPr>
        <p:grpSpPr>
          <a:xfrm>
            <a:off x="11530941" y="6153449"/>
            <a:ext cx="576000" cy="576000"/>
            <a:chOff x="8680178" y="917741"/>
            <a:chExt cx="352645" cy="350678"/>
          </a:xfrm>
        </p:grpSpPr>
        <p:sp>
          <p:nvSpPr>
            <p:cNvPr id="11" name="Oval 10">
              <a:hlinkClick r:id="rId5" action="ppaction://hlinksldjump"/>
              <a:extLst>
                <a:ext uri="{FF2B5EF4-FFF2-40B4-BE49-F238E27FC236}">
                  <a16:creationId xmlns:a16="http://schemas.microsoft.com/office/drawing/2014/main" id="{1FF32F92-FD31-CE9D-6ECD-A43B16F3ABC0}"/>
                </a:ext>
              </a:extLst>
            </p:cNvPr>
            <p:cNvSpPr/>
            <p:nvPr/>
          </p:nvSpPr>
          <p:spPr>
            <a:xfrm flipH="1">
              <a:off x="8680178" y="917741"/>
              <a:ext cx="352645" cy="350678"/>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267"/>
            </a:p>
          </p:txBody>
        </p:sp>
        <p:pic>
          <p:nvPicPr>
            <p:cNvPr id="12" name="Graphic 11" descr="Home">
              <a:hlinkClick r:id="rId5" action="ppaction://hlinksldjump"/>
              <a:extLst>
                <a:ext uri="{FF2B5EF4-FFF2-40B4-BE49-F238E27FC236}">
                  <a16:creationId xmlns:a16="http://schemas.microsoft.com/office/drawing/2014/main" id="{357DC9F9-EAAF-EF66-3CBF-0CCBA255039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721168" y="943594"/>
              <a:ext cx="270664" cy="270664"/>
            </a:xfrm>
            <a:prstGeom prst="rect">
              <a:avLst/>
            </a:prstGeom>
          </p:spPr>
        </p:pic>
      </p:grpSp>
      <p:sp>
        <p:nvSpPr>
          <p:cNvPr id="13" name="Footer Placeholder 3">
            <a:extLst>
              <a:ext uri="{FF2B5EF4-FFF2-40B4-BE49-F238E27FC236}">
                <a16:creationId xmlns:a16="http://schemas.microsoft.com/office/drawing/2014/main" id="{30D763DA-E2CF-1061-6E5E-4ED2830EC109}"/>
              </a:ext>
            </a:extLst>
          </p:cNvPr>
          <p:cNvSpPr txBox="1">
            <a:spLocks/>
          </p:cNvSpPr>
          <p:nvPr/>
        </p:nvSpPr>
        <p:spPr>
          <a:xfrm>
            <a:off x="0" y="6344514"/>
            <a:ext cx="10972801" cy="501649"/>
          </a:xfrm>
          <a:prstGeom prst="rect">
            <a:avLst/>
          </a:prstGeom>
        </p:spPr>
        <p:txBody>
          <a:bodyPr vert="horz" lIns="91440" tIns="45720" rIns="91440" bIns="45720" rtlCol="0" anchor="b">
            <a:noAutofit/>
          </a:bodyPr>
          <a:lstStyle>
            <a:lvl1pPr marL="0" indent="0" algn="l" defTabSz="609585" rtl="0" eaLnBrk="1" latinLnBrk="0" hangingPunct="1">
              <a:spcBef>
                <a:spcPct val="20000"/>
              </a:spcBef>
              <a:buClr>
                <a:srgbClr val="2FA301"/>
              </a:buClr>
              <a:buFont typeface="Wingdings" panose="05000000000000000000" pitchFamily="2" charset="2"/>
              <a:buNone/>
              <a:defRPr sz="3733" b="0" kern="1200">
                <a:solidFill>
                  <a:schemeClr val="bg1"/>
                </a:solidFill>
                <a:latin typeface="Arial" panose="020B0604020202020204" pitchFamily="34" charset="0"/>
                <a:ea typeface="+mn-ea"/>
                <a:cs typeface="Arial" panose="020B0604020202020204" pitchFamily="34" charset="0"/>
              </a:defRPr>
            </a:lvl1pPr>
            <a:lvl2pPr marL="990575" indent="-380990" algn="l" defTabSz="609585" rtl="0" eaLnBrk="1" latinLnBrk="0" hangingPunct="1">
              <a:spcBef>
                <a:spcPct val="20000"/>
              </a:spcBef>
              <a:buClr>
                <a:srgbClr val="2FA301"/>
              </a:buClr>
              <a:buFont typeface="Wingdings" panose="05000000000000000000" pitchFamily="2" charset="2"/>
              <a:buChar char="§"/>
              <a:defRPr sz="2133" kern="1200">
                <a:solidFill>
                  <a:srgbClr val="475358"/>
                </a:solidFill>
                <a:latin typeface="Arial" panose="020B0604020202020204" pitchFamily="34" charset="0"/>
                <a:ea typeface="+mn-ea"/>
                <a:cs typeface="Arial" panose="020B0604020202020204" pitchFamily="34" charset="0"/>
              </a:defRPr>
            </a:lvl2pPr>
            <a:lvl3pPr marL="1523962" indent="-304792" algn="l" defTabSz="609585" rtl="0" eaLnBrk="1" latinLnBrk="0" hangingPunct="1">
              <a:spcBef>
                <a:spcPct val="20000"/>
              </a:spcBef>
              <a:buClr>
                <a:srgbClr val="2FA301"/>
              </a:buClr>
              <a:buFont typeface="Wingdings" panose="05000000000000000000" pitchFamily="2" charset="2"/>
              <a:buChar char="§"/>
              <a:defRPr sz="1867" kern="1200">
                <a:solidFill>
                  <a:srgbClr val="475358"/>
                </a:solidFill>
                <a:latin typeface="Arial" panose="020B0604020202020204" pitchFamily="34" charset="0"/>
                <a:ea typeface="+mn-ea"/>
                <a:cs typeface="Arial" panose="020B0604020202020204" pitchFamily="34" charset="0"/>
              </a:defRPr>
            </a:lvl3pPr>
            <a:lvl4pPr marL="2133547" indent="-304792" algn="l" defTabSz="609585" rtl="0" eaLnBrk="1" latinLnBrk="0" hangingPunct="1">
              <a:spcBef>
                <a:spcPct val="20000"/>
              </a:spcBef>
              <a:buClr>
                <a:srgbClr val="2FA301"/>
              </a:buClr>
              <a:buFont typeface="Wingdings" panose="05000000000000000000" pitchFamily="2" charset="2"/>
              <a:buChar char="§"/>
              <a:defRPr sz="1867" kern="1200">
                <a:solidFill>
                  <a:srgbClr val="475358"/>
                </a:solidFill>
                <a:latin typeface="Arial" panose="020B0604020202020204" pitchFamily="34" charset="0"/>
                <a:ea typeface="+mn-ea"/>
                <a:cs typeface="Arial" panose="020B0604020202020204" pitchFamily="34" charset="0"/>
              </a:defRPr>
            </a:lvl4pPr>
            <a:lvl5pPr marL="2743131" indent="-304792" algn="l" defTabSz="609585" rtl="0" eaLnBrk="1" latinLnBrk="0" hangingPunct="1">
              <a:spcBef>
                <a:spcPct val="20000"/>
              </a:spcBef>
              <a:buClr>
                <a:srgbClr val="2FA301"/>
              </a:buClr>
              <a:buFont typeface="Wingdings" panose="05000000000000000000" pitchFamily="2" charset="2"/>
              <a:buChar char="§"/>
              <a:defRPr sz="1867" kern="1200">
                <a:solidFill>
                  <a:srgbClr val="475358"/>
                </a:solidFill>
                <a:latin typeface="Arial" panose="020B0604020202020204" pitchFamily="34" charset="0"/>
                <a:ea typeface="+mn-ea"/>
                <a:cs typeface="Arial" panose="020B060402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endParaRPr lang="en-GB" sz="800"/>
          </a:p>
        </p:txBody>
      </p:sp>
    </p:spTree>
    <p:extLst>
      <p:ext uri="{BB962C8B-B14F-4D97-AF65-F5344CB8AC3E}">
        <p14:creationId xmlns:p14="http://schemas.microsoft.com/office/powerpoint/2010/main" val="3812056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nSpc>
                <a:spcPct val="105000"/>
              </a:lnSpc>
              <a:spcBef>
                <a:spcPts val="800"/>
              </a:spcBef>
            </a:pPr>
            <a:r>
              <a:rPr lang="en-GB" sz="2000"/>
              <a:t>KEYTRUDA, in combination with trastuzumab, fluoropyrimidine and platinum-containing chemotherapy, is indicated for the first-line treatment of locally advanced unresectable or metastatic HER2-positive gastric or GOJ adenocarcinoma in adults whose tumours express PD-L1 with a CPS ≥1</a:t>
            </a:r>
          </a:p>
        </p:txBody>
      </p:sp>
      <p:sp>
        <p:nvSpPr>
          <p:cNvPr id="2" name="Title 1"/>
          <p:cNvSpPr>
            <a:spLocks noGrp="1"/>
          </p:cNvSpPr>
          <p:nvPr>
            <p:ph type="title"/>
          </p:nvPr>
        </p:nvSpPr>
        <p:spPr>
          <a:xfrm>
            <a:off x="579967" y="315731"/>
            <a:ext cx="9811808" cy="762787"/>
          </a:xfrm>
        </p:spPr>
        <p:txBody>
          <a:bodyPr>
            <a:noAutofit/>
          </a:bodyPr>
          <a:lstStyle/>
          <a:p>
            <a:r>
              <a:rPr lang="en-GB" dirty="0"/>
              <a:t>KEYTRUDA® (pembrolizumab) licensed indication</a:t>
            </a:r>
          </a:p>
        </p:txBody>
      </p:sp>
      <p:sp>
        <p:nvSpPr>
          <p:cNvPr id="10" name="Footer Placeholder 9">
            <a:extLst>
              <a:ext uri="{FF2B5EF4-FFF2-40B4-BE49-F238E27FC236}">
                <a16:creationId xmlns:a16="http://schemas.microsoft.com/office/drawing/2014/main" id="{8D745F92-FE3A-7140-F8FD-CC09B0C4B594}"/>
              </a:ext>
            </a:extLst>
          </p:cNvPr>
          <p:cNvSpPr>
            <a:spLocks noGrp="1"/>
          </p:cNvSpPr>
          <p:nvPr>
            <p:ph type="ftr" sz="quarter" idx="10"/>
          </p:nvPr>
        </p:nvSpPr>
        <p:spPr>
          <a:xfrm>
            <a:off x="0" y="6344514"/>
            <a:ext cx="10440717" cy="501649"/>
          </a:xfrm>
        </p:spPr>
        <p:txBody>
          <a:bodyPr/>
          <a:lstStyle/>
          <a:p>
            <a:r>
              <a:rPr lang="en-GB" sz="800" dirty="0"/>
              <a:t>CPS, combined positive score; GOJ, gastro-oesophageal junction; HER2, human epidermal growth factor receptor 2; PD-L1, programmed death ligand-1; PI, prescribing information.</a:t>
            </a:r>
            <a:br>
              <a:rPr lang="en-GB" sz="800" dirty="0"/>
            </a:br>
            <a:r>
              <a:rPr lang="en-GB" sz="800" dirty="0"/>
              <a:t>KEYTRUDA (pembrolizumab) Summary of Product Characteristics. Available at: </a:t>
            </a:r>
            <a:r>
              <a:rPr lang="en-GB" sz="800" dirty="0">
                <a:hlinkClick r:id="rId3">
                  <a:extLst>
                    <a:ext uri="{A12FA001-AC4F-418D-AE19-62706E023703}">
                      <ahyp:hlinkClr xmlns:ahyp="http://schemas.microsoft.com/office/drawing/2018/hyperlinkcolor" val="tx"/>
                    </a:ext>
                  </a:extLst>
                </a:hlinkClick>
              </a:rPr>
              <a:t>https://www.medicines.org.uk/emc/product/2498/smpc</a:t>
            </a:r>
            <a:r>
              <a:rPr lang="en-GB" dirty="0"/>
              <a:t> </a:t>
            </a:r>
            <a:r>
              <a:rPr lang="en-GB" sz="800" dirty="0"/>
              <a:t>(GB) </a:t>
            </a:r>
            <a:r>
              <a:rPr lang="en-GB" dirty="0"/>
              <a:t>and </a:t>
            </a:r>
            <a:r>
              <a:rPr lang="en-GB" dirty="0">
                <a:hlinkClick r:id="rId4"/>
              </a:rPr>
              <a:t>https://www.emcmedicines.com/en-gb/northernireland/medicine?id=ce680467-8438-4e60-ab4f-dfab6767ccbe&amp;type=smpc</a:t>
            </a:r>
            <a:r>
              <a:rPr lang="en-GB" dirty="0"/>
              <a:t> (NI). Accessed January 2024</a:t>
            </a:r>
            <a:r>
              <a:rPr lang="en-GB" sz="800" dirty="0"/>
              <a:t>. </a:t>
            </a:r>
            <a:r>
              <a:rPr lang="en-GB" sz="800" b="1" dirty="0"/>
              <a:t>Please note that clicking this link will redirect you to an external website, for which MSD does not review or control the content.</a:t>
            </a:r>
            <a:endParaRPr lang="en-GB" dirty="0"/>
          </a:p>
        </p:txBody>
      </p:sp>
      <p:grpSp>
        <p:nvGrpSpPr>
          <p:cNvPr id="11" name="Group 10">
            <a:extLst>
              <a:ext uri="{FF2B5EF4-FFF2-40B4-BE49-F238E27FC236}">
                <a16:creationId xmlns:a16="http://schemas.microsoft.com/office/drawing/2014/main" id="{D9FAEF1F-1865-FF4C-C2D1-6DE667DEC9A1}"/>
              </a:ext>
            </a:extLst>
          </p:cNvPr>
          <p:cNvGrpSpPr/>
          <p:nvPr/>
        </p:nvGrpSpPr>
        <p:grpSpPr>
          <a:xfrm>
            <a:off x="10371788" y="6441449"/>
            <a:ext cx="1087453" cy="276999"/>
            <a:chOff x="10643033" y="6091386"/>
            <a:chExt cx="1087453" cy="276999"/>
          </a:xfrm>
        </p:grpSpPr>
        <p:sp>
          <p:nvSpPr>
            <p:cNvPr id="12" name="TextBox 11">
              <a:extLst>
                <a:ext uri="{FF2B5EF4-FFF2-40B4-BE49-F238E27FC236}">
                  <a16:creationId xmlns:a16="http://schemas.microsoft.com/office/drawing/2014/main" id="{5A95F3AC-EBD1-B0D2-5D6A-2CE6FD65334E}"/>
                </a:ext>
              </a:extLst>
            </p:cNvPr>
            <p:cNvSpPr txBox="1"/>
            <p:nvPr/>
          </p:nvSpPr>
          <p:spPr>
            <a:xfrm>
              <a:off x="10643033" y="6091386"/>
              <a:ext cx="596638" cy="276999"/>
            </a:xfrm>
            <a:prstGeom prst="rect">
              <a:avLst/>
            </a:prstGeom>
            <a:noFill/>
          </p:spPr>
          <p:txBody>
            <a:bodyPr wrap="none" rtlCol="0">
              <a:spAutoFit/>
            </a:bodyPr>
            <a:lstStyle/>
            <a:p>
              <a:r>
                <a:rPr lang="en-GB" sz="1200">
                  <a:solidFill>
                    <a:srgbClr val="639F59"/>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GB PI</a:t>
              </a:r>
              <a:endParaRPr lang="en-GB" sz="1200">
                <a:solidFill>
                  <a:srgbClr val="639F59"/>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A072087C-18FD-A768-4D6C-E881CC809118}"/>
                </a:ext>
              </a:extLst>
            </p:cNvPr>
            <p:cNvSpPr txBox="1"/>
            <p:nvPr/>
          </p:nvSpPr>
          <p:spPr>
            <a:xfrm>
              <a:off x="11202777" y="6091386"/>
              <a:ext cx="527709" cy="276999"/>
            </a:xfrm>
            <a:prstGeom prst="rect">
              <a:avLst/>
            </a:prstGeom>
            <a:noFill/>
          </p:spPr>
          <p:txBody>
            <a:bodyPr wrap="none" rtlCol="0">
              <a:spAutoFit/>
            </a:bodyPr>
            <a:lstStyle/>
            <a:p>
              <a:r>
                <a:rPr lang="en-GB" sz="1200">
                  <a:solidFill>
                    <a:srgbClr val="639F59"/>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NI PI</a:t>
              </a:r>
              <a:endParaRPr lang="en-GB" sz="1200">
                <a:solidFill>
                  <a:srgbClr val="639F59"/>
                </a:solidFill>
                <a:latin typeface="Arial" panose="020B0604020202020204" pitchFamily="34" charset="0"/>
                <a:cs typeface="Arial" panose="020B0604020202020204" pitchFamily="34" charset="0"/>
              </a:endParaRPr>
            </a:p>
          </p:txBody>
        </p:sp>
      </p:grpSp>
      <p:grpSp>
        <p:nvGrpSpPr>
          <p:cNvPr id="4" name="Group 3">
            <a:extLst>
              <a:ext uri="{FF2B5EF4-FFF2-40B4-BE49-F238E27FC236}">
                <a16:creationId xmlns:a16="http://schemas.microsoft.com/office/drawing/2014/main" id="{705A5282-AEFF-0544-5F89-91008DDCBAC6}"/>
              </a:ext>
            </a:extLst>
          </p:cNvPr>
          <p:cNvGrpSpPr/>
          <p:nvPr/>
        </p:nvGrpSpPr>
        <p:grpSpPr>
          <a:xfrm>
            <a:off x="11530941" y="6153449"/>
            <a:ext cx="576000" cy="576000"/>
            <a:chOff x="8680178" y="917741"/>
            <a:chExt cx="352645" cy="350678"/>
          </a:xfrm>
        </p:grpSpPr>
        <p:sp>
          <p:nvSpPr>
            <p:cNvPr id="5" name="Oval 4">
              <a:hlinkClick r:id="rId7" action="ppaction://hlinksldjump"/>
              <a:extLst>
                <a:ext uri="{FF2B5EF4-FFF2-40B4-BE49-F238E27FC236}">
                  <a16:creationId xmlns:a16="http://schemas.microsoft.com/office/drawing/2014/main" id="{705CDBEA-5D0B-FEF0-12E7-E6E5A6DF962C}"/>
                </a:ext>
              </a:extLst>
            </p:cNvPr>
            <p:cNvSpPr/>
            <p:nvPr/>
          </p:nvSpPr>
          <p:spPr>
            <a:xfrm flipH="1">
              <a:off x="8680178" y="917741"/>
              <a:ext cx="352645" cy="350678"/>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267"/>
            </a:p>
          </p:txBody>
        </p:sp>
        <p:pic>
          <p:nvPicPr>
            <p:cNvPr id="6" name="Graphic 5" descr="Home">
              <a:hlinkClick r:id="rId7" action="ppaction://hlinksldjump"/>
              <a:extLst>
                <a:ext uri="{FF2B5EF4-FFF2-40B4-BE49-F238E27FC236}">
                  <a16:creationId xmlns:a16="http://schemas.microsoft.com/office/drawing/2014/main" id="{6C24F6AD-148D-15ED-4888-2E3D97FD84C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721168" y="943594"/>
              <a:ext cx="270664" cy="270664"/>
            </a:xfrm>
            <a:prstGeom prst="rect">
              <a:avLst/>
            </a:prstGeom>
          </p:spPr>
        </p:pic>
      </p:grpSp>
    </p:spTree>
    <p:extLst>
      <p:ext uri="{BB962C8B-B14F-4D97-AF65-F5344CB8AC3E}">
        <p14:creationId xmlns:p14="http://schemas.microsoft.com/office/powerpoint/2010/main" val="3968484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D85DF27-CF16-D696-6687-DA313CD45B72}"/>
              </a:ext>
            </a:extLst>
          </p:cNvPr>
          <p:cNvSpPr>
            <a:spLocks noGrp="1"/>
          </p:cNvSpPr>
          <p:nvPr>
            <p:ph sz="half" idx="1"/>
          </p:nvPr>
        </p:nvSpPr>
        <p:spPr>
          <a:xfrm>
            <a:off x="625093" y="5448178"/>
            <a:ext cx="10972800" cy="1034594"/>
          </a:xfrm>
        </p:spPr>
        <p:txBody>
          <a:bodyPr>
            <a:normAutofit/>
          </a:bodyPr>
          <a:lstStyle/>
          <a:p>
            <a:pPr>
              <a:spcBef>
                <a:spcPts val="24"/>
              </a:spcBef>
            </a:pPr>
            <a:r>
              <a:rPr lang="en-GB" sz="1600">
                <a:latin typeface="+mn-lt"/>
              </a:rPr>
              <a:t>IHC or FISH tests </a:t>
            </a:r>
            <a:r>
              <a:rPr lang="en-GB" sz="1600" b="0" i="0">
                <a:effectLst/>
                <a:latin typeface="+mn-lt"/>
              </a:rPr>
              <a:t>are used to identify cancer cells with a high level of the HER2 protein</a:t>
            </a:r>
            <a:r>
              <a:rPr lang="en-GB" sz="1600" baseline="30000">
                <a:latin typeface="+mn-lt"/>
              </a:rPr>
              <a:t>1</a:t>
            </a:r>
            <a:endParaRPr lang="en-GB" sz="1600" b="0" i="0" baseline="30000">
              <a:effectLst/>
              <a:latin typeface="+mn-lt"/>
            </a:endParaRPr>
          </a:p>
          <a:p>
            <a:pPr>
              <a:spcBef>
                <a:spcPts val="24"/>
              </a:spcBef>
            </a:pPr>
            <a:r>
              <a:rPr lang="en-GB" sz="1600">
                <a:latin typeface="+mn-lt"/>
              </a:rPr>
              <a:t>Patients with HER2-postive gastric or GOJ cancer with a PD-L1 CPS ≥1 are eligible for </a:t>
            </a:r>
            <a:br>
              <a:rPr lang="en-GB" sz="1600">
                <a:latin typeface="+mn-lt"/>
              </a:rPr>
            </a:br>
            <a:r>
              <a:rPr lang="en-GB" sz="1600">
                <a:latin typeface="+mn-lt"/>
              </a:rPr>
              <a:t>KEYTRUDA treatment in addition to trastuzumab and chemotherapy</a:t>
            </a:r>
            <a:r>
              <a:rPr lang="en-GB" sz="1600" baseline="30000">
                <a:latin typeface="+mn-lt"/>
              </a:rPr>
              <a:t>2</a:t>
            </a:r>
            <a:endParaRPr lang="en-GB" sz="1800">
              <a:latin typeface="+mn-lt"/>
            </a:endParaRPr>
          </a:p>
        </p:txBody>
      </p:sp>
      <p:sp>
        <p:nvSpPr>
          <p:cNvPr id="2" name="Title 1">
            <a:extLst>
              <a:ext uri="{FF2B5EF4-FFF2-40B4-BE49-F238E27FC236}">
                <a16:creationId xmlns:a16="http://schemas.microsoft.com/office/drawing/2014/main" id="{DF5AB428-F127-A803-DB5B-D964FA7B5E43}"/>
              </a:ext>
            </a:extLst>
          </p:cNvPr>
          <p:cNvSpPr>
            <a:spLocks noGrp="1"/>
          </p:cNvSpPr>
          <p:nvPr>
            <p:ph type="title"/>
          </p:nvPr>
        </p:nvSpPr>
        <p:spPr/>
        <p:txBody>
          <a:bodyPr>
            <a:noAutofit/>
          </a:bodyPr>
          <a:lstStyle/>
          <a:p>
            <a:r>
              <a:rPr lang="en-GB" dirty="0"/>
              <a:t>HER2 testing can help identify patients with gastric or GOJ adenocarcinoma eligible for HER2-targeted treatment</a:t>
            </a:r>
            <a:r>
              <a:rPr lang="en-GB" baseline="30000" dirty="0"/>
              <a:t>1,2</a:t>
            </a:r>
            <a:endParaRPr lang="en-GB" dirty="0"/>
          </a:p>
        </p:txBody>
      </p:sp>
      <p:sp>
        <p:nvSpPr>
          <p:cNvPr id="6" name="Footer Placeholder 5">
            <a:extLst>
              <a:ext uri="{FF2B5EF4-FFF2-40B4-BE49-F238E27FC236}">
                <a16:creationId xmlns:a16="http://schemas.microsoft.com/office/drawing/2014/main" id="{46F89C50-ABA1-E1F9-AD74-CB4BA5484C6E}"/>
              </a:ext>
            </a:extLst>
          </p:cNvPr>
          <p:cNvSpPr>
            <a:spLocks noGrp="1"/>
          </p:cNvSpPr>
          <p:nvPr>
            <p:ph type="ftr" sz="quarter" idx="10"/>
          </p:nvPr>
        </p:nvSpPr>
        <p:spPr/>
        <p:txBody>
          <a:bodyPr/>
          <a:lstStyle/>
          <a:p>
            <a:br>
              <a:rPr lang="en-GB" dirty="0"/>
            </a:br>
            <a:r>
              <a:rPr lang="en-GB" dirty="0"/>
              <a:t>CPS, combined positive score; FISH, fluorescence </a:t>
            </a:r>
            <a:r>
              <a:rPr lang="en-GB" i="1" dirty="0"/>
              <a:t>in situ </a:t>
            </a:r>
            <a:r>
              <a:rPr lang="en-GB" dirty="0"/>
              <a:t>hybridisation; GOJ, gastro-oesophageal junction; HER2, h</a:t>
            </a:r>
            <a:r>
              <a:rPr lang="en-GB" b="0" i="0" dirty="0">
                <a:effectLst/>
              </a:rPr>
              <a:t>uman epidermal growth factor receptor 2; IHC, immunohistochemistry; ISH, </a:t>
            </a:r>
            <a:r>
              <a:rPr lang="en-GB" i="1" dirty="0"/>
              <a:t>in situ </a:t>
            </a:r>
            <a:r>
              <a:rPr lang="en-GB" dirty="0"/>
              <a:t>hybridisation; </a:t>
            </a:r>
            <a:br>
              <a:rPr lang="en-GB" dirty="0"/>
            </a:br>
            <a:r>
              <a:rPr lang="en-GB" b="0" i="0" dirty="0">
                <a:effectLst/>
              </a:rPr>
              <a:t>PD-L1, programmed death ligand-1; PI, prescribing information.</a:t>
            </a:r>
            <a:br>
              <a:rPr lang="en-GB" b="0" i="0" dirty="0">
                <a:effectLst/>
              </a:rPr>
            </a:br>
            <a:r>
              <a:rPr lang="en-GB" b="0" i="0" dirty="0">
                <a:effectLst/>
              </a:rPr>
              <a:t>1. </a:t>
            </a:r>
            <a:r>
              <a:rPr lang="en-GB" dirty="0" err="1"/>
              <a:t>Abrahao</a:t>
            </a:r>
            <a:r>
              <a:rPr lang="en-GB" dirty="0"/>
              <a:t>-Machado LF et al. </a:t>
            </a:r>
            <a:r>
              <a:rPr lang="en-GB" i="1" dirty="0"/>
              <a:t>World J Gastroenterol</a:t>
            </a:r>
            <a:r>
              <a:rPr lang="en-GB" dirty="0"/>
              <a:t> 2016;22:4619–4625; 2. </a:t>
            </a:r>
            <a:r>
              <a:rPr lang="en-GB" sz="800" dirty="0"/>
              <a:t>KEYTRUDA (pembrolizumab) Summary of Product Characteristics. Available at: </a:t>
            </a:r>
            <a:r>
              <a:rPr lang="en-GB" sz="800" dirty="0">
                <a:hlinkClick r:id="rId3">
                  <a:extLst>
                    <a:ext uri="{A12FA001-AC4F-418D-AE19-62706E023703}">
                      <ahyp:hlinkClr xmlns:ahyp="http://schemas.microsoft.com/office/drawing/2018/hyperlinkcolor" val="tx"/>
                    </a:ext>
                  </a:extLst>
                </a:hlinkClick>
              </a:rPr>
              <a:t>https://www.medicines.org.uk/emc/product/2498/smpc</a:t>
            </a:r>
            <a:r>
              <a:rPr lang="en-GB" dirty="0"/>
              <a:t> </a:t>
            </a:r>
            <a:r>
              <a:rPr lang="en-GB" sz="800" dirty="0"/>
              <a:t>(GB) </a:t>
            </a:r>
            <a:r>
              <a:rPr lang="en-GB" dirty="0"/>
              <a:t>and </a:t>
            </a:r>
            <a:r>
              <a:rPr lang="en-GB" dirty="0">
                <a:hlinkClick r:id="rId4"/>
              </a:rPr>
              <a:t>https://www.emcmedicines.com/en-gb/northernireland/medicine?id=ce680467-8438-4e60-ab4f-dfab6767ccbe&amp;type=smpc</a:t>
            </a:r>
            <a:r>
              <a:rPr lang="en-GB" dirty="0"/>
              <a:t> (NI). Accessed January 2024</a:t>
            </a:r>
            <a:r>
              <a:rPr lang="en-GB" sz="800" dirty="0"/>
              <a:t>. </a:t>
            </a:r>
            <a:endParaRPr lang="en-GB" dirty="0"/>
          </a:p>
        </p:txBody>
      </p:sp>
      <p:sp>
        <p:nvSpPr>
          <p:cNvPr id="8" name="Rectangle 7">
            <a:extLst>
              <a:ext uri="{FF2B5EF4-FFF2-40B4-BE49-F238E27FC236}">
                <a16:creationId xmlns:a16="http://schemas.microsoft.com/office/drawing/2014/main" id="{3D7E0B69-827F-B56A-6E9F-3F1A2556A151}"/>
              </a:ext>
            </a:extLst>
          </p:cNvPr>
          <p:cNvSpPr/>
          <p:nvPr/>
        </p:nvSpPr>
        <p:spPr>
          <a:xfrm>
            <a:off x="5199111" y="1409264"/>
            <a:ext cx="1793778" cy="696454"/>
          </a:xfrm>
          <a:prstGeom prst="rect">
            <a:avLst/>
          </a:prstGeom>
          <a:solidFill>
            <a:schemeClr val="accent6">
              <a:lumMod val="40000"/>
              <a:lumOff val="6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a:solidFill>
                  <a:schemeClr val="tx2"/>
                </a:solidFill>
                <a:latin typeface="Arial" panose="020B0604020202020204" pitchFamily="34" charset="0"/>
              </a:rPr>
              <a:t>Test for HER2 protein overexpression </a:t>
            </a:r>
            <a:br>
              <a:rPr lang="en-GB" sz="1200" b="1">
                <a:solidFill>
                  <a:schemeClr val="tx2"/>
                </a:solidFill>
                <a:latin typeface="Arial" panose="020B0604020202020204" pitchFamily="34" charset="0"/>
              </a:rPr>
            </a:br>
            <a:r>
              <a:rPr lang="en-GB" sz="1200" b="1">
                <a:solidFill>
                  <a:schemeClr val="tx2"/>
                </a:solidFill>
                <a:latin typeface="Arial" panose="020B0604020202020204" pitchFamily="34" charset="0"/>
              </a:rPr>
              <a:t>by IHC</a:t>
            </a:r>
          </a:p>
        </p:txBody>
      </p:sp>
      <p:sp>
        <p:nvSpPr>
          <p:cNvPr id="9" name="Rectangle 8">
            <a:extLst>
              <a:ext uri="{FF2B5EF4-FFF2-40B4-BE49-F238E27FC236}">
                <a16:creationId xmlns:a16="http://schemas.microsoft.com/office/drawing/2014/main" id="{D9862845-6CEB-B3AD-88B3-A9C29BC143D0}"/>
              </a:ext>
            </a:extLst>
          </p:cNvPr>
          <p:cNvSpPr/>
          <p:nvPr/>
        </p:nvSpPr>
        <p:spPr>
          <a:xfrm>
            <a:off x="1458338" y="2314004"/>
            <a:ext cx="1793778" cy="696454"/>
          </a:xfrm>
          <a:prstGeom prst="rect">
            <a:avLst/>
          </a:prstGeom>
          <a:solidFill>
            <a:srgbClr val="F5F9F3"/>
          </a:solidFill>
          <a:ln>
            <a:solidFill>
              <a:srgbClr val="6CC04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a:solidFill>
                  <a:schemeClr val="tx2"/>
                </a:solidFill>
                <a:latin typeface="Arial" panose="020B0604020202020204" pitchFamily="34" charset="0"/>
              </a:rPr>
              <a:t>Negative (0)</a:t>
            </a:r>
          </a:p>
        </p:txBody>
      </p:sp>
      <p:sp>
        <p:nvSpPr>
          <p:cNvPr id="10" name="Rectangle 9">
            <a:extLst>
              <a:ext uri="{FF2B5EF4-FFF2-40B4-BE49-F238E27FC236}">
                <a16:creationId xmlns:a16="http://schemas.microsoft.com/office/drawing/2014/main" id="{38C45CF0-C264-B041-9622-2DD040796FD3}"/>
              </a:ext>
            </a:extLst>
          </p:cNvPr>
          <p:cNvSpPr/>
          <p:nvPr/>
        </p:nvSpPr>
        <p:spPr>
          <a:xfrm>
            <a:off x="3842647" y="2314005"/>
            <a:ext cx="1793778" cy="696454"/>
          </a:xfrm>
          <a:prstGeom prst="rect">
            <a:avLst/>
          </a:prstGeom>
          <a:solidFill>
            <a:srgbClr val="F5F9F3"/>
          </a:solidFill>
          <a:ln>
            <a:solidFill>
              <a:srgbClr val="6CC04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a:solidFill>
                  <a:schemeClr val="tx2"/>
                </a:solidFill>
                <a:latin typeface="Arial" panose="020B0604020202020204" pitchFamily="34" charset="0"/>
              </a:rPr>
              <a:t>Negative (1+)</a:t>
            </a:r>
          </a:p>
        </p:txBody>
      </p:sp>
      <p:sp>
        <p:nvSpPr>
          <p:cNvPr id="16" name="Rectangle 15">
            <a:extLst>
              <a:ext uri="{FF2B5EF4-FFF2-40B4-BE49-F238E27FC236}">
                <a16:creationId xmlns:a16="http://schemas.microsoft.com/office/drawing/2014/main" id="{E8026BF6-BF04-A4FA-1FE6-FA740B052387}"/>
              </a:ext>
            </a:extLst>
          </p:cNvPr>
          <p:cNvSpPr/>
          <p:nvPr/>
        </p:nvSpPr>
        <p:spPr>
          <a:xfrm>
            <a:off x="6226952" y="2314005"/>
            <a:ext cx="1793778" cy="696454"/>
          </a:xfrm>
          <a:prstGeom prst="rect">
            <a:avLst/>
          </a:prstGeom>
          <a:solidFill>
            <a:srgbClr val="F5F9F3"/>
          </a:solidFill>
          <a:ln>
            <a:solidFill>
              <a:srgbClr val="6CC04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a:solidFill>
                  <a:schemeClr val="tx2"/>
                </a:solidFill>
                <a:latin typeface="Arial" panose="020B0604020202020204" pitchFamily="34" charset="0"/>
              </a:rPr>
              <a:t>Equivocal (2+)</a:t>
            </a:r>
          </a:p>
        </p:txBody>
      </p:sp>
      <p:sp>
        <p:nvSpPr>
          <p:cNvPr id="17" name="Rectangle 16">
            <a:extLst>
              <a:ext uri="{FF2B5EF4-FFF2-40B4-BE49-F238E27FC236}">
                <a16:creationId xmlns:a16="http://schemas.microsoft.com/office/drawing/2014/main" id="{3490ECC3-8870-9B48-42E9-854DFC54681B}"/>
              </a:ext>
            </a:extLst>
          </p:cNvPr>
          <p:cNvSpPr/>
          <p:nvPr/>
        </p:nvSpPr>
        <p:spPr>
          <a:xfrm>
            <a:off x="8611261" y="2314005"/>
            <a:ext cx="1793778" cy="696454"/>
          </a:xfrm>
          <a:prstGeom prst="rect">
            <a:avLst/>
          </a:prstGeom>
          <a:solidFill>
            <a:srgbClr val="F5F9F3"/>
          </a:solidFill>
          <a:ln>
            <a:solidFill>
              <a:srgbClr val="6CC04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a:solidFill>
                  <a:schemeClr val="tx2"/>
                </a:solidFill>
                <a:latin typeface="Arial" panose="020B0604020202020204" pitchFamily="34" charset="0"/>
              </a:rPr>
              <a:t>Positive (3+)</a:t>
            </a:r>
          </a:p>
        </p:txBody>
      </p:sp>
      <p:sp>
        <p:nvSpPr>
          <p:cNvPr id="18" name="Rectangle 17">
            <a:extLst>
              <a:ext uri="{FF2B5EF4-FFF2-40B4-BE49-F238E27FC236}">
                <a16:creationId xmlns:a16="http://schemas.microsoft.com/office/drawing/2014/main" id="{B37270C8-D965-FAF5-A82F-11BAF8DB2023}"/>
              </a:ext>
            </a:extLst>
          </p:cNvPr>
          <p:cNvSpPr/>
          <p:nvPr/>
        </p:nvSpPr>
        <p:spPr>
          <a:xfrm>
            <a:off x="6226952" y="3228015"/>
            <a:ext cx="1793778" cy="696455"/>
          </a:xfrm>
          <a:prstGeom prst="rect">
            <a:avLst/>
          </a:prstGeom>
          <a:solidFill>
            <a:schemeClr val="accent6">
              <a:lumMod val="40000"/>
              <a:lumOff val="6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a:solidFill>
                  <a:schemeClr val="tx2"/>
                </a:solidFill>
                <a:latin typeface="Arial" panose="020B0604020202020204" pitchFamily="34" charset="0"/>
              </a:rPr>
              <a:t>Test for HER2 gene amplification by FISH</a:t>
            </a:r>
          </a:p>
        </p:txBody>
      </p:sp>
      <p:grpSp>
        <p:nvGrpSpPr>
          <p:cNvPr id="25" name="Group 24">
            <a:extLst>
              <a:ext uri="{FF2B5EF4-FFF2-40B4-BE49-F238E27FC236}">
                <a16:creationId xmlns:a16="http://schemas.microsoft.com/office/drawing/2014/main" id="{86E41439-AF3D-9608-AA6C-96F8E492EB08}"/>
              </a:ext>
            </a:extLst>
          </p:cNvPr>
          <p:cNvGrpSpPr/>
          <p:nvPr/>
        </p:nvGrpSpPr>
        <p:grpSpPr>
          <a:xfrm>
            <a:off x="10371788" y="6441449"/>
            <a:ext cx="1087453" cy="276999"/>
            <a:chOff x="10643033" y="6091386"/>
            <a:chExt cx="1087453" cy="276999"/>
          </a:xfrm>
        </p:grpSpPr>
        <p:sp>
          <p:nvSpPr>
            <p:cNvPr id="26" name="TextBox 25">
              <a:extLst>
                <a:ext uri="{FF2B5EF4-FFF2-40B4-BE49-F238E27FC236}">
                  <a16:creationId xmlns:a16="http://schemas.microsoft.com/office/drawing/2014/main" id="{74B75AD5-0F48-39E3-A419-7C511FE1C3E6}"/>
                </a:ext>
              </a:extLst>
            </p:cNvPr>
            <p:cNvSpPr txBox="1"/>
            <p:nvPr/>
          </p:nvSpPr>
          <p:spPr>
            <a:xfrm>
              <a:off x="10643033" y="6091386"/>
              <a:ext cx="596638" cy="276999"/>
            </a:xfrm>
            <a:prstGeom prst="rect">
              <a:avLst/>
            </a:prstGeom>
            <a:noFill/>
          </p:spPr>
          <p:txBody>
            <a:bodyPr wrap="none" rtlCol="0">
              <a:spAutoFit/>
            </a:bodyPr>
            <a:lstStyle/>
            <a:p>
              <a:r>
                <a:rPr lang="en-GB" sz="1200">
                  <a:solidFill>
                    <a:srgbClr val="639F59"/>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GB PI</a:t>
              </a:r>
              <a:endParaRPr lang="en-GB" sz="1200">
                <a:solidFill>
                  <a:srgbClr val="639F59"/>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1E4F82A-A4A1-AFAE-53A6-FC577912C212}"/>
                </a:ext>
              </a:extLst>
            </p:cNvPr>
            <p:cNvSpPr txBox="1"/>
            <p:nvPr/>
          </p:nvSpPr>
          <p:spPr>
            <a:xfrm>
              <a:off x="11202777" y="6091386"/>
              <a:ext cx="527709" cy="276999"/>
            </a:xfrm>
            <a:prstGeom prst="rect">
              <a:avLst/>
            </a:prstGeom>
            <a:noFill/>
          </p:spPr>
          <p:txBody>
            <a:bodyPr wrap="none" rtlCol="0">
              <a:spAutoFit/>
            </a:bodyPr>
            <a:lstStyle/>
            <a:p>
              <a:r>
                <a:rPr lang="en-GB" sz="1200">
                  <a:solidFill>
                    <a:srgbClr val="639F59"/>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NI PI</a:t>
              </a:r>
              <a:endParaRPr lang="en-GB" sz="1200">
                <a:solidFill>
                  <a:srgbClr val="639F59"/>
                </a:solidFill>
                <a:latin typeface="Arial" panose="020B0604020202020204" pitchFamily="34" charset="0"/>
                <a:cs typeface="Arial" panose="020B0604020202020204" pitchFamily="34" charset="0"/>
              </a:endParaRPr>
            </a:p>
          </p:txBody>
        </p:sp>
      </p:grpSp>
      <p:grpSp>
        <p:nvGrpSpPr>
          <p:cNvPr id="28" name="Group 27">
            <a:extLst>
              <a:ext uri="{FF2B5EF4-FFF2-40B4-BE49-F238E27FC236}">
                <a16:creationId xmlns:a16="http://schemas.microsoft.com/office/drawing/2014/main" id="{1D2C5C97-D76C-0FD2-3609-9348B15AD52D}"/>
              </a:ext>
            </a:extLst>
          </p:cNvPr>
          <p:cNvGrpSpPr/>
          <p:nvPr/>
        </p:nvGrpSpPr>
        <p:grpSpPr>
          <a:xfrm>
            <a:off x="11530941" y="6153449"/>
            <a:ext cx="576000" cy="576000"/>
            <a:chOff x="8680178" y="917741"/>
            <a:chExt cx="352645" cy="350678"/>
          </a:xfrm>
        </p:grpSpPr>
        <p:sp>
          <p:nvSpPr>
            <p:cNvPr id="29" name="Oval 28">
              <a:hlinkClick r:id="rId7" action="ppaction://hlinksldjump"/>
              <a:extLst>
                <a:ext uri="{FF2B5EF4-FFF2-40B4-BE49-F238E27FC236}">
                  <a16:creationId xmlns:a16="http://schemas.microsoft.com/office/drawing/2014/main" id="{E673356A-64EC-D25A-4E7F-6C8301E8B0A1}"/>
                </a:ext>
              </a:extLst>
            </p:cNvPr>
            <p:cNvSpPr/>
            <p:nvPr/>
          </p:nvSpPr>
          <p:spPr>
            <a:xfrm flipH="1">
              <a:off x="8680178" y="917741"/>
              <a:ext cx="352645" cy="350678"/>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267"/>
            </a:p>
          </p:txBody>
        </p:sp>
        <p:pic>
          <p:nvPicPr>
            <p:cNvPr id="30" name="Graphic 29" descr="Home">
              <a:hlinkClick r:id="rId7" action="ppaction://hlinksldjump"/>
              <a:extLst>
                <a:ext uri="{FF2B5EF4-FFF2-40B4-BE49-F238E27FC236}">
                  <a16:creationId xmlns:a16="http://schemas.microsoft.com/office/drawing/2014/main" id="{CAE5D04C-0531-2A5C-BAD0-824E3E4CA81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721168" y="943594"/>
              <a:ext cx="270664" cy="270664"/>
            </a:xfrm>
            <a:prstGeom prst="rect">
              <a:avLst/>
            </a:prstGeom>
          </p:spPr>
        </p:pic>
      </p:grpSp>
      <p:sp>
        <p:nvSpPr>
          <p:cNvPr id="5" name="Rectangle 4">
            <a:extLst>
              <a:ext uri="{FF2B5EF4-FFF2-40B4-BE49-F238E27FC236}">
                <a16:creationId xmlns:a16="http://schemas.microsoft.com/office/drawing/2014/main" id="{51939331-B9FD-D22A-F826-42E728ECBD16}"/>
              </a:ext>
            </a:extLst>
          </p:cNvPr>
          <p:cNvSpPr/>
          <p:nvPr/>
        </p:nvSpPr>
        <p:spPr>
          <a:xfrm>
            <a:off x="5053459" y="4124351"/>
            <a:ext cx="1793778" cy="696455"/>
          </a:xfrm>
          <a:prstGeom prst="rect">
            <a:avLst/>
          </a:prstGeom>
          <a:solidFill>
            <a:srgbClr val="F5F9F3"/>
          </a:solidFill>
          <a:ln>
            <a:solidFill>
              <a:srgbClr val="6CC04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a:solidFill>
                  <a:schemeClr val="tx2"/>
                </a:solidFill>
                <a:latin typeface="Arial" panose="020B0604020202020204" pitchFamily="34" charset="0"/>
              </a:rPr>
              <a:t>Negative</a:t>
            </a:r>
          </a:p>
          <a:p>
            <a:pPr algn="ctr"/>
            <a:r>
              <a:rPr lang="en-GB" sz="1200" b="1">
                <a:solidFill>
                  <a:schemeClr val="tx2"/>
                </a:solidFill>
                <a:latin typeface="Arial" panose="020B0604020202020204" pitchFamily="34" charset="0"/>
              </a:rPr>
              <a:t> for HER2 gene amplification</a:t>
            </a:r>
          </a:p>
        </p:txBody>
      </p:sp>
      <p:sp>
        <p:nvSpPr>
          <p:cNvPr id="31" name="Rectangle 30">
            <a:extLst>
              <a:ext uri="{FF2B5EF4-FFF2-40B4-BE49-F238E27FC236}">
                <a16:creationId xmlns:a16="http://schemas.microsoft.com/office/drawing/2014/main" id="{408F749E-F5F3-41FB-8CBA-87D1F27AF1DB}"/>
              </a:ext>
            </a:extLst>
          </p:cNvPr>
          <p:cNvSpPr/>
          <p:nvPr/>
        </p:nvSpPr>
        <p:spPr>
          <a:xfrm>
            <a:off x="7421175" y="4124351"/>
            <a:ext cx="1793778" cy="696455"/>
          </a:xfrm>
          <a:prstGeom prst="rect">
            <a:avLst/>
          </a:prstGeom>
          <a:solidFill>
            <a:srgbClr val="F5F9F3"/>
          </a:solidFill>
          <a:ln>
            <a:solidFill>
              <a:srgbClr val="6CC04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a:solidFill>
                  <a:schemeClr val="tx2"/>
                </a:solidFill>
                <a:latin typeface="Arial" panose="020B0604020202020204" pitchFamily="34" charset="0"/>
              </a:rPr>
              <a:t>Positive</a:t>
            </a:r>
          </a:p>
          <a:p>
            <a:pPr algn="ctr"/>
            <a:r>
              <a:rPr lang="en-GB" sz="1200" b="1">
                <a:solidFill>
                  <a:schemeClr val="tx2"/>
                </a:solidFill>
                <a:latin typeface="Arial" panose="020B0604020202020204" pitchFamily="34" charset="0"/>
              </a:rPr>
              <a:t>for HER2 gene amplification</a:t>
            </a:r>
          </a:p>
        </p:txBody>
      </p:sp>
      <p:sp>
        <p:nvSpPr>
          <p:cNvPr id="32" name="Rectangle 31">
            <a:extLst>
              <a:ext uri="{FF2B5EF4-FFF2-40B4-BE49-F238E27FC236}">
                <a16:creationId xmlns:a16="http://schemas.microsoft.com/office/drawing/2014/main" id="{28C8434D-3F6C-6371-5D32-88AF11B88507}"/>
              </a:ext>
            </a:extLst>
          </p:cNvPr>
          <p:cNvSpPr/>
          <p:nvPr/>
        </p:nvSpPr>
        <p:spPr>
          <a:xfrm>
            <a:off x="9665463" y="4820806"/>
            <a:ext cx="1793778" cy="696455"/>
          </a:xfrm>
          <a:prstGeom prst="rect">
            <a:avLst/>
          </a:prstGeom>
          <a:solidFill>
            <a:srgbClr val="6CC04A"/>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a:solidFill>
                  <a:schemeClr val="tx2"/>
                </a:solidFill>
                <a:latin typeface="Arial" panose="020B0604020202020204" pitchFamily="34" charset="0"/>
              </a:rPr>
              <a:t>Eligible for </a:t>
            </a:r>
            <a:br>
              <a:rPr lang="en-GB" sz="1200" b="1">
                <a:solidFill>
                  <a:schemeClr val="tx2"/>
                </a:solidFill>
                <a:latin typeface="Arial" panose="020B0604020202020204" pitchFamily="34" charset="0"/>
              </a:rPr>
            </a:br>
            <a:r>
              <a:rPr lang="en-GB" sz="1200" b="1">
                <a:solidFill>
                  <a:schemeClr val="tx2"/>
                </a:solidFill>
                <a:latin typeface="Arial" panose="020B0604020202020204" pitchFamily="34" charset="0"/>
              </a:rPr>
              <a:t>HER2-positive targeted treatment</a:t>
            </a:r>
          </a:p>
        </p:txBody>
      </p:sp>
      <p:cxnSp>
        <p:nvCxnSpPr>
          <p:cNvPr id="34" name="Connector: Elbow 33">
            <a:extLst>
              <a:ext uri="{FF2B5EF4-FFF2-40B4-BE49-F238E27FC236}">
                <a16:creationId xmlns:a16="http://schemas.microsoft.com/office/drawing/2014/main" id="{B8DECDA3-38BD-2450-CACF-F177697C395D}"/>
              </a:ext>
            </a:extLst>
          </p:cNvPr>
          <p:cNvCxnSpPr>
            <a:stCxn id="8" idx="2"/>
            <a:endCxn id="9" idx="0"/>
          </p:cNvCxnSpPr>
          <p:nvPr/>
        </p:nvCxnSpPr>
        <p:spPr>
          <a:xfrm rot="5400000">
            <a:off x="4121471" y="339475"/>
            <a:ext cx="208286" cy="3740773"/>
          </a:xfrm>
          <a:prstGeom prst="bentConnector3">
            <a:avLst/>
          </a:prstGeom>
          <a:ln w="3175">
            <a:solidFill>
              <a:schemeClr val="tx1"/>
            </a:solidFill>
            <a:tailEnd type="triangle"/>
          </a:ln>
          <a:effectLst/>
        </p:spPr>
        <p:style>
          <a:lnRef idx="1">
            <a:schemeClr val="accent6"/>
          </a:lnRef>
          <a:fillRef idx="0">
            <a:schemeClr val="accent6"/>
          </a:fillRef>
          <a:effectRef idx="0">
            <a:schemeClr val="accent6"/>
          </a:effectRef>
          <a:fontRef idx="minor">
            <a:schemeClr val="tx1"/>
          </a:fontRef>
        </p:style>
      </p:cxnSp>
      <p:cxnSp>
        <p:nvCxnSpPr>
          <p:cNvPr id="35" name="Connector: Elbow 34">
            <a:extLst>
              <a:ext uri="{FF2B5EF4-FFF2-40B4-BE49-F238E27FC236}">
                <a16:creationId xmlns:a16="http://schemas.microsoft.com/office/drawing/2014/main" id="{8CFEA3E9-C80D-BD27-22B1-3BB498126560}"/>
              </a:ext>
            </a:extLst>
          </p:cNvPr>
          <p:cNvCxnSpPr>
            <a:cxnSpLocks/>
          </p:cNvCxnSpPr>
          <p:nvPr/>
        </p:nvCxnSpPr>
        <p:spPr>
          <a:xfrm>
            <a:off x="6084873" y="2210392"/>
            <a:ext cx="3423277" cy="113040"/>
          </a:xfrm>
          <a:prstGeom prst="bentConnector2">
            <a:avLst/>
          </a:prstGeom>
          <a:ln w="3175">
            <a:solidFill>
              <a:schemeClr val="tx1"/>
            </a:solidFill>
            <a:tailEnd type="triangle"/>
          </a:ln>
          <a:effectLst/>
        </p:spPr>
        <p:style>
          <a:lnRef idx="1">
            <a:schemeClr val="accent6"/>
          </a:lnRef>
          <a:fillRef idx="0">
            <a:schemeClr val="accent6"/>
          </a:fillRef>
          <a:effectRef idx="0">
            <a:schemeClr val="accent6"/>
          </a:effectRef>
          <a:fontRef idx="minor">
            <a:schemeClr val="tx1"/>
          </a:fontRef>
        </p:style>
      </p:cxnSp>
      <p:cxnSp>
        <p:nvCxnSpPr>
          <p:cNvPr id="40" name="Straight Arrow Connector 39">
            <a:extLst>
              <a:ext uri="{FF2B5EF4-FFF2-40B4-BE49-F238E27FC236}">
                <a16:creationId xmlns:a16="http://schemas.microsoft.com/office/drawing/2014/main" id="{804F7ADA-0BDE-6799-899B-DEF3356013BE}"/>
              </a:ext>
            </a:extLst>
          </p:cNvPr>
          <p:cNvCxnSpPr>
            <a:endCxn id="10" idx="0"/>
          </p:cNvCxnSpPr>
          <p:nvPr/>
        </p:nvCxnSpPr>
        <p:spPr>
          <a:xfrm>
            <a:off x="4739536" y="2209861"/>
            <a:ext cx="0" cy="104144"/>
          </a:xfrm>
          <a:prstGeom prst="straightConnector1">
            <a:avLst/>
          </a:prstGeom>
          <a:ln w="3175">
            <a:solidFill>
              <a:schemeClr val="tx1"/>
            </a:solidFill>
            <a:tailEnd type="triangle"/>
          </a:ln>
          <a:effectLst/>
        </p:spPr>
        <p:style>
          <a:lnRef idx="1">
            <a:schemeClr val="accent6"/>
          </a:lnRef>
          <a:fillRef idx="0">
            <a:schemeClr val="accent6"/>
          </a:fillRef>
          <a:effectRef idx="0">
            <a:schemeClr val="accent6"/>
          </a:effectRef>
          <a:fontRef idx="minor">
            <a:schemeClr val="tx1"/>
          </a:fontRef>
        </p:style>
      </p:cxnSp>
      <p:cxnSp>
        <p:nvCxnSpPr>
          <p:cNvPr id="41" name="Straight Arrow Connector 40">
            <a:extLst>
              <a:ext uri="{FF2B5EF4-FFF2-40B4-BE49-F238E27FC236}">
                <a16:creationId xmlns:a16="http://schemas.microsoft.com/office/drawing/2014/main" id="{B05E732D-AE8E-BB15-C6A4-4E0782436A56}"/>
              </a:ext>
            </a:extLst>
          </p:cNvPr>
          <p:cNvCxnSpPr/>
          <p:nvPr/>
        </p:nvCxnSpPr>
        <p:spPr>
          <a:xfrm>
            <a:off x="7116661" y="2202002"/>
            <a:ext cx="0" cy="104144"/>
          </a:xfrm>
          <a:prstGeom prst="straightConnector1">
            <a:avLst/>
          </a:prstGeom>
          <a:ln w="3175">
            <a:solidFill>
              <a:schemeClr val="tx1"/>
            </a:solidFill>
            <a:tailEnd type="triangle"/>
          </a:ln>
          <a:effectLst/>
        </p:spPr>
        <p:style>
          <a:lnRef idx="1">
            <a:schemeClr val="accent6"/>
          </a:lnRef>
          <a:fillRef idx="0">
            <a:schemeClr val="accent6"/>
          </a:fillRef>
          <a:effectRef idx="0">
            <a:schemeClr val="accent6"/>
          </a:effectRef>
          <a:fontRef idx="minor">
            <a:schemeClr val="tx1"/>
          </a:fontRef>
        </p:style>
      </p:cxnSp>
      <p:cxnSp>
        <p:nvCxnSpPr>
          <p:cNvPr id="42" name="Straight Arrow Connector 41">
            <a:extLst>
              <a:ext uri="{FF2B5EF4-FFF2-40B4-BE49-F238E27FC236}">
                <a16:creationId xmlns:a16="http://schemas.microsoft.com/office/drawing/2014/main" id="{C838BEC6-EB8F-D51A-4B3F-A97DF543FAAC}"/>
              </a:ext>
            </a:extLst>
          </p:cNvPr>
          <p:cNvCxnSpPr>
            <a:cxnSpLocks/>
            <a:stCxn id="16" idx="2"/>
            <a:endCxn id="18" idx="0"/>
          </p:cNvCxnSpPr>
          <p:nvPr/>
        </p:nvCxnSpPr>
        <p:spPr>
          <a:xfrm>
            <a:off x="7123841" y="3010459"/>
            <a:ext cx="0" cy="217556"/>
          </a:xfrm>
          <a:prstGeom prst="straightConnector1">
            <a:avLst/>
          </a:prstGeom>
          <a:ln w="3175">
            <a:solidFill>
              <a:schemeClr val="tx1"/>
            </a:solidFill>
            <a:tailEnd type="triangle"/>
          </a:ln>
          <a:effectLst/>
        </p:spPr>
        <p:style>
          <a:lnRef idx="1">
            <a:schemeClr val="accent6"/>
          </a:lnRef>
          <a:fillRef idx="0">
            <a:schemeClr val="accent6"/>
          </a:fillRef>
          <a:effectRef idx="0">
            <a:schemeClr val="accent6"/>
          </a:effectRef>
          <a:fontRef idx="minor">
            <a:schemeClr val="tx1"/>
          </a:fontRef>
        </p:style>
      </p:cxnSp>
      <p:cxnSp>
        <p:nvCxnSpPr>
          <p:cNvPr id="49" name="Connector: Elbow 48">
            <a:extLst>
              <a:ext uri="{FF2B5EF4-FFF2-40B4-BE49-F238E27FC236}">
                <a16:creationId xmlns:a16="http://schemas.microsoft.com/office/drawing/2014/main" id="{2A9D96D8-C0BF-971B-0D95-F48199C82ED7}"/>
              </a:ext>
            </a:extLst>
          </p:cNvPr>
          <p:cNvCxnSpPr>
            <a:cxnSpLocks/>
            <a:stCxn id="18" idx="2"/>
            <a:endCxn id="5" idx="0"/>
          </p:cNvCxnSpPr>
          <p:nvPr/>
        </p:nvCxnSpPr>
        <p:spPr>
          <a:xfrm rot="5400000">
            <a:off x="6437155" y="3437664"/>
            <a:ext cx="199881" cy="1173493"/>
          </a:xfrm>
          <a:prstGeom prst="bentConnector3">
            <a:avLst>
              <a:gd name="adj1" fmla="val 50000"/>
            </a:avLst>
          </a:prstGeom>
          <a:ln w="3175">
            <a:solidFill>
              <a:schemeClr val="tx1"/>
            </a:solidFill>
            <a:tailEnd type="triangle"/>
          </a:ln>
          <a:effectLst/>
        </p:spPr>
        <p:style>
          <a:lnRef idx="1">
            <a:schemeClr val="accent6"/>
          </a:lnRef>
          <a:fillRef idx="0">
            <a:schemeClr val="accent6"/>
          </a:fillRef>
          <a:effectRef idx="0">
            <a:schemeClr val="accent6"/>
          </a:effectRef>
          <a:fontRef idx="minor">
            <a:schemeClr val="tx1"/>
          </a:fontRef>
        </p:style>
      </p:cxnSp>
      <p:cxnSp>
        <p:nvCxnSpPr>
          <p:cNvPr id="52" name="Connector: Elbow 51">
            <a:extLst>
              <a:ext uri="{FF2B5EF4-FFF2-40B4-BE49-F238E27FC236}">
                <a16:creationId xmlns:a16="http://schemas.microsoft.com/office/drawing/2014/main" id="{390A4616-8261-0F58-180B-EB0A619D50F2}"/>
              </a:ext>
            </a:extLst>
          </p:cNvPr>
          <p:cNvCxnSpPr>
            <a:cxnSpLocks/>
            <a:stCxn id="18" idx="2"/>
            <a:endCxn id="31" idx="0"/>
          </p:cNvCxnSpPr>
          <p:nvPr/>
        </p:nvCxnSpPr>
        <p:spPr>
          <a:xfrm rot="16200000" flipH="1">
            <a:off x="7621012" y="3427298"/>
            <a:ext cx="199881" cy="1194223"/>
          </a:xfrm>
          <a:prstGeom prst="bentConnector3">
            <a:avLst>
              <a:gd name="adj1" fmla="val 50000"/>
            </a:avLst>
          </a:prstGeom>
          <a:ln w="3175">
            <a:solidFill>
              <a:schemeClr val="tx1"/>
            </a:solidFill>
            <a:tailEnd type="triangle"/>
          </a:ln>
          <a:effectLst/>
        </p:spPr>
        <p:style>
          <a:lnRef idx="1">
            <a:schemeClr val="accent6"/>
          </a:lnRef>
          <a:fillRef idx="0">
            <a:schemeClr val="accent6"/>
          </a:fillRef>
          <a:effectRef idx="0">
            <a:schemeClr val="accent6"/>
          </a:effectRef>
          <a:fontRef idx="minor">
            <a:schemeClr val="tx1"/>
          </a:fontRef>
        </p:style>
      </p:cxnSp>
      <p:cxnSp>
        <p:nvCxnSpPr>
          <p:cNvPr id="55" name="Connector: Elbow 54">
            <a:extLst>
              <a:ext uri="{FF2B5EF4-FFF2-40B4-BE49-F238E27FC236}">
                <a16:creationId xmlns:a16="http://schemas.microsoft.com/office/drawing/2014/main" id="{FAEEA5B5-FB31-79E7-7DF3-BCDB09783EAE}"/>
              </a:ext>
            </a:extLst>
          </p:cNvPr>
          <p:cNvCxnSpPr>
            <a:cxnSpLocks/>
            <a:stCxn id="31" idx="2"/>
            <a:endCxn id="32" idx="1"/>
          </p:cNvCxnSpPr>
          <p:nvPr/>
        </p:nvCxnSpPr>
        <p:spPr>
          <a:xfrm rot="16200000" flipH="1">
            <a:off x="8817649" y="4321220"/>
            <a:ext cx="348228" cy="1347399"/>
          </a:xfrm>
          <a:prstGeom prst="bentConnector2">
            <a:avLst/>
          </a:prstGeom>
          <a:ln w="3175">
            <a:solidFill>
              <a:schemeClr val="tx1"/>
            </a:solidFill>
            <a:tailEnd type="triangle"/>
          </a:ln>
          <a:effectLst/>
        </p:spPr>
        <p:style>
          <a:lnRef idx="1">
            <a:schemeClr val="accent6"/>
          </a:lnRef>
          <a:fillRef idx="0">
            <a:schemeClr val="accent6"/>
          </a:fillRef>
          <a:effectRef idx="0">
            <a:schemeClr val="accent6"/>
          </a:effectRef>
          <a:fontRef idx="minor">
            <a:schemeClr val="tx1"/>
          </a:fontRef>
        </p:style>
      </p:cxnSp>
      <p:cxnSp>
        <p:nvCxnSpPr>
          <p:cNvPr id="58" name="Connector: Elbow 57">
            <a:extLst>
              <a:ext uri="{FF2B5EF4-FFF2-40B4-BE49-F238E27FC236}">
                <a16:creationId xmlns:a16="http://schemas.microsoft.com/office/drawing/2014/main" id="{80CF56DC-63C9-5258-2B3C-CABAE0071B0F}"/>
              </a:ext>
            </a:extLst>
          </p:cNvPr>
          <p:cNvCxnSpPr>
            <a:cxnSpLocks/>
            <a:stCxn id="17" idx="2"/>
            <a:endCxn id="32" idx="0"/>
          </p:cNvCxnSpPr>
          <p:nvPr/>
        </p:nvCxnSpPr>
        <p:spPr>
          <a:xfrm rot="16200000" flipH="1">
            <a:off x="9130078" y="3388531"/>
            <a:ext cx="1810347" cy="1054202"/>
          </a:xfrm>
          <a:prstGeom prst="bentConnector3">
            <a:avLst>
              <a:gd name="adj1" fmla="val 50000"/>
            </a:avLst>
          </a:prstGeom>
          <a:ln w="3175">
            <a:solidFill>
              <a:schemeClr val="tx1"/>
            </a:solidFill>
            <a:tailEnd type="triangle"/>
          </a:ln>
          <a:effectLst/>
        </p:spPr>
        <p:style>
          <a:lnRef idx="1">
            <a:schemeClr val="accent6"/>
          </a:lnRef>
          <a:fillRef idx="0">
            <a:schemeClr val="accent6"/>
          </a:fillRef>
          <a:effectRef idx="0">
            <a:schemeClr val="accent6"/>
          </a:effectRef>
          <a:fontRef idx="minor">
            <a:schemeClr val="tx1"/>
          </a:fontRef>
        </p:style>
      </p:cxnSp>
      <p:sp>
        <p:nvSpPr>
          <p:cNvPr id="63" name="Rectangle 62">
            <a:extLst>
              <a:ext uri="{FF2B5EF4-FFF2-40B4-BE49-F238E27FC236}">
                <a16:creationId xmlns:a16="http://schemas.microsoft.com/office/drawing/2014/main" id="{30F327AA-AB6F-593E-BDDA-6BCB812445A4}"/>
              </a:ext>
            </a:extLst>
          </p:cNvPr>
          <p:cNvSpPr/>
          <p:nvPr/>
        </p:nvSpPr>
        <p:spPr>
          <a:xfrm>
            <a:off x="6537095" y="5242033"/>
            <a:ext cx="2820634" cy="230832"/>
          </a:xfrm>
          <a:prstGeom prst="rect">
            <a:avLst/>
          </a:prstGeom>
        </p:spPr>
        <p:txBody>
          <a:bodyPr wrap="square">
            <a:spAutoFit/>
          </a:bodyPr>
          <a:lstStyle/>
          <a:p>
            <a:pPr algn="r"/>
            <a:r>
              <a:rPr lang="en-GB" sz="900">
                <a:solidFill>
                  <a:srgbClr val="475358"/>
                </a:solidFill>
                <a:latin typeface="Arial  "/>
              </a:rPr>
              <a:t>Figure adapted from Abrahao-Machado LF al. 2016.</a:t>
            </a:r>
          </a:p>
        </p:txBody>
      </p:sp>
    </p:spTree>
    <p:extLst>
      <p:ext uri="{BB962C8B-B14F-4D97-AF65-F5344CB8AC3E}">
        <p14:creationId xmlns:p14="http://schemas.microsoft.com/office/powerpoint/2010/main" val="1596545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EB8D209-3B95-4D24-B577-5C5AAFC0CE6A}"/>
              </a:ext>
            </a:extLst>
          </p:cNvPr>
          <p:cNvSpPr/>
          <p:nvPr/>
        </p:nvSpPr>
        <p:spPr>
          <a:xfrm>
            <a:off x="646152" y="4220448"/>
            <a:ext cx="10881815" cy="2267224"/>
          </a:xfrm>
          <a:prstGeom prst="rect">
            <a:avLst/>
          </a:prstGeom>
        </p:spPr>
        <p:txBody>
          <a:bodyPr wrap="square">
            <a:spAutoFit/>
          </a:bodyPr>
          <a:lstStyle/>
          <a:p>
            <a:pPr marL="457200" indent="-457200">
              <a:spcBef>
                <a:spcPts val="24"/>
              </a:spcBef>
              <a:buClr>
                <a:srgbClr val="2FA301"/>
              </a:buClr>
              <a:buFont typeface="Wingdings" panose="05000000000000000000" pitchFamily="2" charset="2"/>
              <a:buChar char="§"/>
            </a:pPr>
            <a:r>
              <a:rPr lang="en-GB" sz="2133">
                <a:solidFill>
                  <a:srgbClr val="475358"/>
                </a:solidFill>
              </a:rPr>
              <a:t>To access the navigation page, click the ‘Home’ icon</a:t>
            </a:r>
          </a:p>
          <a:p>
            <a:pPr marL="457200" indent="-457200">
              <a:spcBef>
                <a:spcPts val="24"/>
              </a:spcBef>
              <a:buClr>
                <a:schemeClr val="accent2"/>
              </a:buClr>
            </a:pPr>
            <a:endParaRPr lang="en-GB" sz="2133">
              <a:solidFill>
                <a:srgbClr val="475358"/>
              </a:solidFill>
            </a:endParaRPr>
          </a:p>
          <a:p>
            <a:pPr marL="457200" indent="-457200">
              <a:spcBef>
                <a:spcPts val="24"/>
              </a:spcBef>
              <a:buClr>
                <a:srgbClr val="2FA301"/>
              </a:buClr>
              <a:buFont typeface="Wingdings" panose="05000000000000000000" pitchFamily="2" charset="2"/>
              <a:buChar char="§"/>
            </a:pPr>
            <a:r>
              <a:rPr lang="en-GB" sz="2133">
                <a:solidFill>
                  <a:srgbClr val="475358"/>
                </a:solidFill>
              </a:rPr>
              <a:t>The links in this slide deck will redirect you to third-party websites where indicated. </a:t>
            </a:r>
            <a:br>
              <a:rPr lang="en-GB" sz="2133">
                <a:solidFill>
                  <a:srgbClr val="475358"/>
                </a:solidFill>
              </a:rPr>
            </a:br>
            <a:r>
              <a:rPr lang="en-GB" sz="2133">
                <a:solidFill>
                  <a:srgbClr val="475358"/>
                </a:solidFill>
              </a:rPr>
              <a:t>Please note that:</a:t>
            </a:r>
          </a:p>
          <a:p>
            <a:pPr marL="990575" lvl="1" indent="-380990">
              <a:spcBef>
                <a:spcPts val="24"/>
              </a:spcBef>
              <a:buClr>
                <a:srgbClr val="2FA301"/>
              </a:buClr>
              <a:buFont typeface="Wingdings" panose="05000000000000000000" pitchFamily="2" charset="2"/>
              <a:buChar char="§"/>
            </a:pPr>
            <a:r>
              <a:rPr lang="en-GB" sz="1867">
                <a:solidFill>
                  <a:srgbClr val="475358"/>
                </a:solidFill>
              </a:rPr>
              <a:t>MSD does not review or control the content of any third-party website</a:t>
            </a:r>
          </a:p>
          <a:p>
            <a:pPr marL="990575" lvl="1" indent="-380990">
              <a:spcBef>
                <a:spcPts val="24"/>
              </a:spcBef>
              <a:buClr>
                <a:srgbClr val="2FA301"/>
              </a:buClr>
              <a:buFont typeface="Wingdings" panose="05000000000000000000" pitchFamily="2" charset="2"/>
              <a:buChar char="§"/>
            </a:pPr>
            <a:r>
              <a:rPr lang="en-GB" sz="1867">
                <a:solidFill>
                  <a:srgbClr val="475358"/>
                </a:solidFill>
              </a:rPr>
              <a:t>MSD does not endorse and is not responsible for the accuracy, content, practices or standards of any third-party sources</a:t>
            </a:r>
          </a:p>
        </p:txBody>
      </p:sp>
      <p:sp>
        <p:nvSpPr>
          <p:cNvPr id="41" name="Text Placeholder 1">
            <a:extLst>
              <a:ext uri="{FF2B5EF4-FFF2-40B4-BE49-F238E27FC236}">
                <a16:creationId xmlns:a16="http://schemas.microsoft.com/office/drawing/2014/main" id="{6D7198E7-FFB7-46F9-A727-17EC2D270477}"/>
              </a:ext>
            </a:extLst>
          </p:cNvPr>
          <p:cNvSpPr txBox="1">
            <a:spLocks/>
          </p:cNvSpPr>
          <p:nvPr/>
        </p:nvSpPr>
        <p:spPr>
          <a:xfrm>
            <a:off x="6242878" y="1407623"/>
            <a:ext cx="5459103" cy="4475076"/>
          </a:xfrm>
          <a:prstGeom prst="rect">
            <a:avLst/>
          </a:prstGeom>
        </p:spPr>
        <p:txBody>
          <a:bodyPr vert="horz" lIns="121920" tIns="60960" rIns="121920" bIns="60960" rtlCol="0">
            <a:normAutofit/>
          </a:bodyPr>
          <a:lstStyle>
            <a:lvl1pPr marL="273050" indent="-273050" algn="l" defTabSz="685800" rtl="0" eaLnBrk="1" latinLnBrk="0" hangingPunct="1">
              <a:lnSpc>
                <a:spcPct val="90000"/>
              </a:lnSpc>
              <a:spcBef>
                <a:spcPts val="750"/>
              </a:spcBef>
              <a:buClr>
                <a:srgbClr val="70B74B"/>
              </a:buClr>
              <a:buFont typeface="Wingdings" panose="05000000000000000000" pitchFamily="2" charset="2"/>
              <a:buChar char="§"/>
              <a:defRPr sz="1800" kern="1200">
                <a:solidFill>
                  <a:srgbClr val="475358"/>
                </a:solidFill>
                <a:latin typeface="Arial" panose="020B0604020202020204" pitchFamily="34" charset="0"/>
                <a:ea typeface="+mn-ea"/>
                <a:cs typeface="Arial" panose="020B0604020202020204" pitchFamily="34" charset="0"/>
              </a:defRPr>
            </a:lvl1pPr>
            <a:lvl2pPr marL="627063" indent="-284163" algn="l" defTabSz="685800" rtl="0" eaLnBrk="1" latinLnBrk="0" hangingPunct="1">
              <a:lnSpc>
                <a:spcPct val="90000"/>
              </a:lnSpc>
              <a:spcBef>
                <a:spcPts val="375"/>
              </a:spcBef>
              <a:buClr>
                <a:srgbClr val="70B74B"/>
              </a:buClr>
              <a:buFont typeface="Wingdings" panose="05000000000000000000" pitchFamily="2" charset="2"/>
              <a:buChar char="§"/>
              <a:defRPr sz="1400" kern="1200">
                <a:solidFill>
                  <a:srgbClr val="475358"/>
                </a:solidFill>
                <a:latin typeface="Arial" panose="020B0604020202020204" pitchFamily="34" charset="0"/>
                <a:ea typeface="+mn-ea"/>
                <a:cs typeface="Arial" panose="020B0604020202020204" pitchFamily="34" charset="0"/>
              </a:defRPr>
            </a:lvl2pPr>
            <a:lvl3pPr marL="971550" indent="-285750" algn="l" defTabSz="685800" rtl="0" eaLnBrk="1" latinLnBrk="0" hangingPunct="1">
              <a:lnSpc>
                <a:spcPct val="90000"/>
              </a:lnSpc>
              <a:spcBef>
                <a:spcPts val="375"/>
              </a:spcBef>
              <a:buClr>
                <a:srgbClr val="70B74B"/>
              </a:buClr>
              <a:buFont typeface="Wingdings" panose="05000000000000000000" pitchFamily="2" charset="2"/>
              <a:buChar char="§"/>
              <a:defRPr sz="1200" kern="1200">
                <a:solidFill>
                  <a:srgbClr val="475358"/>
                </a:solidFill>
                <a:latin typeface="Arial" panose="020B0604020202020204" pitchFamily="34" charset="0"/>
                <a:ea typeface="+mn-ea"/>
                <a:cs typeface="Arial" panose="020B0604020202020204" pitchFamily="34" charset="0"/>
              </a:defRPr>
            </a:lvl3pPr>
            <a:lvl4pPr marL="1255713" indent="-227013" algn="l" defTabSz="685800" rtl="0" eaLnBrk="1" latinLnBrk="0" hangingPunct="1">
              <a:lnSpc>
                <a:spcPct val="90000"/>
              </a:lnSpc>
              <a:spcBef>
                <a:spcPts val="375"/>
              </a:spcBef>
              <a:buClr>
                <a:srgbClr val="70B74B"/>
              </a:buClr>
              <a:buFont typeface="Wingdings" panose="05000000000000000000" pitchFamily="2" charset="2"/>
              <a:buChar char="§"/>
              <a:defRPr sz="1100" kern="1200">
                <a:solidFill>
                  <a:srgbClr val="475358"/>
                </a:solidFill>
                <a:latin typeface="Arial" panose="020B0604020202020204" pitchFamily="34" charset="0"/>
                <a:ea typeface="+mn-ea"/>
                <a:cs typeface="Arial" panose="020B0604020202020204" pitchFamily="34" charset="0"/>
              </a:defRPr>
            </a:lvl4pPr>
            <a:lvl5pPr marL="1609725" indent="-238125" algn="l" defTabSz="685800" rtl="0" eaLnBrk="1" latinLnBrk="0" hangingPunct="1">
              <a:lnSpc>
                <a:spcPct val="90000"/>
              </a:lnSpc>
              <a:spcBef>
                <a:spcPts val="375"/>
              </a:spcBef>
              <a:buClr>
                <a:srgbClr val="70B74B"/>
              </a:buClr>
              <a:buFont typeface="Wingdings" panose="05000000000000000000" pitchFamily="2" charset="2"/>
              <a:buChar char="§"/>
              <a:defRPr sz="1100" kern="1200">
                <a:solidFill>
                  <a:srgbClr val="475358"/>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GB" sz="2400"/>
          </a:p>
          <a:p>
            <a:pPr marL="0" indent="0">
              <a:buNone/>
            </a:pPr>
            <a:endParaRPr lang="en-GB" sz="2400"/>
          </a:p>
          <a:p>
            <a:pPr marL="0" indent="0">
              <a:buNone/>
            </a:pPr>
            <a:endParaRPr lang="en-GB" sz="2400"/>
          </a:p>
          <a:p>
            <a:pPr marL="0" indent="0">
              <a:buNone/>
            </a:pPr>
            <a:endParaRPr lang="en-GB" sz="2400"/>
          </a:p>
          <a:p>
            <a:pPr marL="0" indent="0">
              <a:buNone/>
            </a:pPr>
            <a:endParaRPr lang="en-GB" sz="2400"/>
          </a:p>
        </p:txBody>
      </p:sp>
      <p:sp>
        <p:nvSpPr>
          <p:cNvPr id="3" name="Title 2">
            <a:extLst>
              <a:ext uri="{FF2B5EF4-FFF2-40B4-BE49-F238E27FC236}">
                <a16:creationId xmlns:a16="http://schemas.microsoft.com/office/drawing/2014/main" id="{07E968B8-5724-47A3-B6EA-8A24F3EDF841}"/>
              </a:ext>
            </a:extLst>
          </p:cNvPr>
          <p:cNvSpPr>
            <a:spLocks noGrp="1"/>
          </p:cNvSpPr>
          <p:nvPr>
            <p:ph type="title"/>
          </p:nvPr>
        </p:nvSpPr>
        <p:spPr>
          <a:xfrm>
            <a:off x="579967" y="315731"/>
            <a:ext cx="10972800" cy="762787"/>
          </a:xfrm>
        </p:spPr>
        <p:txBody>
          <a:bodyPr anchor="b">
            <a:normAutofit/>
          </a:bodyPr>
          <a:lstStyle/>
          <a:p>
            <a:r>
              <a:rPr lang="en-GB" dirty="0"/>
              <a:t>Slide deck navigation</a:t>
            </a:r>
          </a:p>
        </p:txBody>
      </p:sp>
      <p:grpSp>
        <p:nvGrpSpPr>
          <p:cNvPr id="26" name="Group 25">
            <a:extLst>
              <a:ext uri="{FF2B5EF4-FFF2-40B4-BE49-F238E27FC236}">
                <a16:creationId xmlns:a16="http://schemas.microsoft.com/office/drawing/2014/main" id="{8C31378F-5BE6-4152-888E-C8C23F6267D1}"/>
              </a:ext>
            </a:extLst>
          </p:cNvPr>
          <p:cNvGrpSpPr/>
          <p:nvPr/>
        </p:nvGrpSpPr>
        <p:grpSpPr>
          <a:xfrm>
            <a:off x="2356653" y="1244059"/>
            <a:ext cx="7478694" cy="801083"/>
            <a:chOff x="2822630" y="1064739"/>
            <a:chExt cx="5609020" cy="600812"/>
          </a:xfrm>
        </p:grpSpPr>
        <p:sp>
          <p:nvSpPr>
            <p:cNvPr id="27" name="TextBox 26">
              <a:extLst>
                <a:ext uri="{FF2B5EF4-FFF2-40B4-BE49-F238E27FC236}">
                  <a16:creationId xmlns:a16="http://schemas.microsoft.com/office/drawing/2014/main" id="{1D932C4B-CDD8-45BC-837D-000A376C82DC}"/>
                </a:ext>
              </a:extLst>
            </p:cNvPr>
            <p:cNvSpPr txBox="1"/>
            <p:nvPr/>
          </p:nvSpPr>
          <p:spPr>
            <a:xfrm>
              <a:off x="3159534" y="1215963"/>
              <a:ext cx="5272116" cy="315423"/>
            </a:xfrm>
            <a:prstGeom prst="rect">
              <a:avLst/>
            </a:prstGeom>
            <a:noFill/>
          </p:spPr>
          <p:txBody>
            <a:bodyPr wrap="none" rtlCol="0">
              <a:spAutoFit/>
            </a:bodyPr>
            <a:lstStyle/>
            <a:p>
              <a:pPr algn="ctr"/>
              <a:r>
                <a:rPr lang="en-GB" sz="2133">
                  <a:latin typeface="Arial" panose="020B0604020202020204" pitchFamily="34" charset="0"/>
                  <a:cs typeface="Arial" panose="020B0604020202020204" pitchFamily="34" charset="0"/>
                </a:rPr>
                <a:t>Click the links below to navigate to the section of interest</a:t>
              </a:r>
            </a:p>
          </p:txBody>
        </p:sp>
        <p:pic>
          <p:nvPicPr>
            <p:cNvPr id="28" name="Picture 27">
              <a:extLst>
                <a:ext uri="{FF2B5EF4-FFF2-40B4-BE49-F238E27FC236}">
                  <a16:creationId xmlns:a16="http://schemas.microsoft.com/office/drawing/2014/main" id="{6BB5F379-5F68-4C00-BFB7-C5103B7591B3}"/>
                </a:ext>
              </a:extLst>
            </p:cNvPr>
            <p:cNvPicPr>
              <a:picLocks noChangeAspect="1"/>
            </p:cNvPicPr>
            <p:nvPr/>
          </p:nvPicPr>
          <p:blipFill>
            <a:blip r:embed="rId3">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2822630" y="1064739"/>
              <a:ext cx="548971" cy="600812"/>
            </a:xfrm>
            <a:prstGeom prst="rect">
              <a:avLst/>
            </a:prstGeom>
          </p:spPr>
        </p:pic>
      </p:grpSp>
      <p:sp>
        <p:nvSpPr>
          <p:cNvPr id="35" name="Rectangle: Single Corner Snipped 34">
            <a:hlinkClick r:id="rId4" action="ppaction://hlinksldjump"/>
            <a:extLst>
              <a:ext uri="{FF2B5EF4-FFF2-40B4-BE49-F238E27FC236}">
                <a16:creationId xmlns:a16="http://schemas.microsoft.com/office/drawing/2014/main" id="{92F686AD-1BE5-4396-B699-0A7714CF5106}"/>
              </a:ext>
            </a:extLst>
          </p:cNvPr>
          <p:cNvSpPr/>
          <p:nvPr/>
        </p:nvSpPr>
        <p:spPr>
          <a:xfrm>
            <a:off x="2159266" y="2044105"/>
            <a:ext cx="2432479" cy="905519"/>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defTabSz="914377">
              <a:defRPr/>
            </a:pPr>
            <a:r>
              <a:rPr lang="en-GB" sz="1867" b="1">
                <a:solidFill>
                  <a:schemeClr val="tx1"/>
                </a:solidFill>
              </a:rPr>
              <a:t>Gastric cancer overview</a:t>
            </a:r>
            <a:endParaRPr lang="en-GB" sz="1867" b="1">
              <a:solidFill>
                <a:schemeClr val="tx1"/>
              </a:solidFill>
              <a:latin typeface="Arial" panose="020B0604020202020204" pitchFamily="34" charset="0"/>
              <a:cs typeface="Arial" panose="020B0604020202020204" pitchFamily="34" charset="0"/>
            </a:endParaRPr>
          </a:p>
        </p:txBody>
      </p:sp>
      <p:sp>
        <p:nvSpPr>
          <p:cNvPr id="36" name="Rectangle: Single Corner Snipped 35">
            <a:hlinkClick r:id="rId5" action="ppaction://hlinksldjump"/>
            <a:extLst>
              <a:ext uri="{FF2B5EF4-FFF2-40B4-BE49-F238E27FC236}">
                <a16:creationId xmlns:a16="http://schemas.microsoft.com/office/drawing/2014/main" id="{13D6BCBF-48DE-4362-AC0E-7AB537D883C1}"/>
              </a:ext>
            </a:extLst>
          </p:cNvPr>
          <p:cNvSpPr/>
          <p:nvPr/>
        </p:nvSpPr>
        <p:spPr>
          <a:xfrm>
            <a:off x="4903384" y="2044105"/>
            <a:ext cx="2432479" cy="905519"/>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defTabSz="914377">
              <a:defRPr/>
            </a:pPr>
            <a:r>
              <a:rPr lang="en-GB" sz="1867" b="1">
                <a:solidFill>
                  <a:schemeClr val="tx1"/>
                </a:solidFill>
              </a:rPr>
              <a:t>KEYNOTE-811: Overview</a:t>
            </a:r>
            <a:endParaRPr lang="en-GB" sz="1867" b="1">
              <a:solidFill>
                <a:schemeClr val="tx1"/>
              </a:solidFill>
              <a:latin typeface="Arial" panose="020B0604020202020204" pitchFamily="34" charset="0"/>
              <a:cs typeface="Arial" panose="020B0604020202020204" pitchFamily="34" charset="0"/>
            </a:endParaRPr>
          </a:p>
        </p:txBody>
      </p:sp>
      <p:sp>
        <p:nvSpPr>
          <p:cNvPr id="37" name="Rectangle: Single Corner Snipped 36">
            <a:hlinkClick r:id="rId6" action="ppaction://hlinksldjump"/>
            <a:extLst>
              <a:ext uri="{FF2B5EF4-FFF2-40B4-BE49-F238E27FC236}">
                <a16:creationId xmlns:a16="http://schemas.microsoft.com/office/drawing/2014/main" id="{B1872A9C-B6E0-426E-82C6-912C0B3E7AA4}"/>
              </a:ext>
            </a:extLst>
          </p:cNvPr>
          <p:cNvSpPr/>
          <p:nvPr/>
        </p:nvSpPr>
        <p:spPr>
          <a:xfrm>
            <a:off x="7647501" y="2044105"/>
            <a:ext cx="2432479" cy="905519"/>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defTabSz="914377">
              <a:defRPr/>
            </a:pPr>
            <a:r>
              <a:rPr lang="en-GB" sz="1867" b="1">
                <a:solidFill>
                  <a:schemeClr val="tx1"/>
                </a:solidFill>
              </a:rPr>
              <a:t>KEYNOTE-811: Results</a:t>
            </a:r>
            <a:endParaRPr lang="en-GB" sz="1867" b="1">
              <a:solidFill>
                <a:schemeClr val="tx1"/>
              </a:solidFill>
              <a:latin typeface="Arial" panose="020B0604020202020204" pitchFamily="34" charset="0"/>
              <a:cs typeface="Arial" panose="020B0604020202020204" pitchFamily="34" charset="0"/>
            </a:endParaRPr>
          </a:p>
        </p:txBody>
      </p:sp>
      <p:grpSp>
        <p:nvGrpSpPr>
          <p:cNvPr id="38" name="Group 37">
            <a:extLst>
              <a:ext uri="{FF2B5EF4-FFF2-40B4-BE49-F238E27FC236}">
                <a16:creationId xmlns:a16="http://schemas.microsoft.com/office/drawing/2014/main" id="{B70CBD81-9367-47E6-8043-E0020D332B51}"/>
              </a:ext>
            </a:extLst>
          </p:cNvPr>
          <p:cNvGrpSpPr/>
          <p:nvPr/>
        </p:nvGrpSpPr>
        <p:grpSpPr>
          <a:xfrm>
            <a:off x="7647501" y="4148235"/>
            <a:ext cx="576000" cy="576000"/>
            <a:chOff x="8680178" y="917741"/>
            <a:chExt cx="352645" cy="350678"/>
          </a:xfrm>
        </p:grpSpPr>
        <p:sp>
          <p:nvSpPr>
            <p:cNvPr id="39" name="Oval 38">
              <a:hlinkClick r:id="rId7" action="ppaction://hlinksldjump"/>
              <a:extLst>
                <a:ext uri="{FF2B5EF4-FFF2-40B4-BE49-F238E27FC236}">
                  <a16:creationId xmlns:a16="http://schemas.microsoft.com/office/drawing/2014/main" id="{519E8D05-5FF2-43B7-9EF9-63062566F9E5}"/>
                </a:ext>
              </a:extLst>
            </p:cNvPr>
            <p:cNvSpPr/>
            <p:nvPr/>
          </p:nvSpPr>
          <p:spPr>
            <a:xfrm flipH="1">
              <a:off x="8680178" y="917741"/>
              <a:ext cx="352645" cy="350678"/>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267"/>
            </a:p>
          </p:txBody>
        </p:sp>
        <p:pic>
          <p:nvPicPr>
            <p:cNvPr id="40" name="Graphic 39" descr="Home">
              <a:hlinkClick r:id="rId7" action="ppaction://hlinksldjump"/>
              <a:extLst>
                <a:ext uri="{FF2B5EF4-FFF2-40B4-BE49-F238E27FC236}">
                  <a16:creationId xmlns:a16="http://schemas.microsoft.com/office/drawing/2014/main" id="{FDB1C493-E4B7-422B-B8ED-C3EB46E15D2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721168" y="943594"/>
              <a:ext cx="270664" cy="270664"/>
            </a:xfrm>
            <a:prstGeom prst="rect">
              <a:avLst/>
            </a:prstGeom>
          </p:spPr>
        </p:pic>
      </p:grpSp>
      <p:sp>
        <p:nvSpPr>
          <p:cNvPr id="18" name="Rectangle: Single Corner Snipped 17">
            <a:hlinkClick r:id="rId10" action="ppaction://hlinksldjump"/>
            <a:extLst>
              <a:ext uri="{FF2B5EF4-FFF2-40B4-BE49-F238E27FC236}">
                <a16:creationId xmlns:a16="http://schemas.microsoft.com/office/drawing/2014/main" id="{63527735-DFAA-4858-8FF7-4FB2CEBF40ED}"/>
              </a:ext>
            </a:extLst>
          </p:cNvPr>
          <p:cNvSpPr/>
          <p:nvPr/>
        </p:nvSpPr>
        <p:spPr>
          <a:xfrm>
            <a:off x="3423903" y="3157117"/>
            <a:ext cx="2432479" cy="905519"/>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defTabSz="914377">
              <a:defRPr/>
            </a:pPr>
            <a:r>
              <a:rPr lang="en-GB" sz="1867" b="1">
                <a:solidFill>
                  <a:schemeClr val="tx1"/>
                </a:solidFill>
              </a:rPr>
              <a:t>KEYNOTE-811: Summary</a:t>
            </a:r>
            <a:endParaRPr lang="en-GB" sz="1867" b="1">
              <a:solidFill>
                <a:schemeClr val="tx1"/>
              </a:solidFill>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A4CB7AA6-EFBE-BFF2-43D7-5CE8DEB78634}"/>
              </a:ext>
            </a:extLst>
          </p:cNvPr>
          <p:cNvGrpSpPr/>
          <p:nvPr/>
        </p:nvGrpSpPr>
        <p:grpSpPr>
          <a:xfrm>
            <a:off x="10371788" y="6441449"/>
            <a:ext cx="1087453" cy="276999"/>
            <a:chOff x="10643033" y="6091386"/>
            <a:chExt cx="1087453" cy="276999"/>
          </a:xfrm>
        </p:grpSpPr>
        <p:sp>
          <p:nvSpPr>
            <p:cNvPr id="6" name="TextBox 5">
              <a:extLst>
                <a:ext uri="{FF2B5EF4-FFF2-40B4-BE49-F238E27FC236}">
                  <a16:creationId xmlns:a16="http://schemas.microsoft.com/office/drawing/2014/main" id="{D98A5238-A9FC-998D-465C-21CC50922BBE}"/>
                </a:ext>
              </a:extLst>
            </p:cNvPr>
            <p:cNvSpPr txBox="1"/>
            <p:nvPr/>
          </p:nvSpPr>
          <p:spPr>
            <a:xfrm>
              <a:off x="10643033" y="6091386"/>
              <a:ext cx="596638" cy="276999"/>
            </a:xfrm>
            <a:prstGeom prst="rect">
              <a:avLst/>
            </a:prstGeom>
            <a:noFill/>
          </p:spPr>
          <p:txBody>
            <a:bodyPr wrap="none" rtlCol="0">
              <a:spAutoFit/>
            </a:bodyPr>
            <a:lstStyle/>
            <a:p>
              <a:r>
                <a:rPr lang="en-GB" sz="1200">
                  <a:solidFill>
                    <a:srgbClr val="639F59"/>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GB PI</a:t>
              </a:r>
              <a:endParaRPr lang="en-GB" sz="1200">
                <a:solidFill>
                  <a:srgbClr val="639F59"/>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6F05659-A4E7-E56E-3450-6598123A1D96}"/>
                </a:ext>
              </a:extLst>
            </p:cNvPr>
            <p:cNvSpPr txBox="1"/>
            <p:nvPr/>
          </p:nvSpPr>
          <p:spPr>
            <a:xfrm>
              <a:off x="11202777" y="6091386"/>
              <a:ext cx="527709" cy="276999"/>
            </a:xfrm>
            <a:prstGeom prst="rect">
              <a:avLst/>
            </a:prstGeom>
            <a:noFill/>
          </p:spPr>
          <p:txBody>
            <a:bodyPr wrap="none" rtlCol="0">
              <a:spAutoFit/>
            </a:bodyPr>
            <a:lstStyle/>
            <a:p>
              <a:r>
                <a:rPr lang="en-GB" sz="1200">
                  <a:solidFill>
                    <a:srgbClr val="639F59"/>
                  </a:solidFill>
                  <a:latin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NI PI</a:t>
              </a:r>
              <a:endParaRPr lang="en-GB" sz="1200">
                <a:solidFill>
                  <a:srgbClr val="639F59"/>
                </a:solidFill>
                <a:latin typeface="Arial" panose="020B0604020202020204" pitchFamily="34" charset="0"/>
                <a:cs typeface="Arial" panose="020B0604020202020204" pitchFamily="34" charset="0"/>
              </a:endParaRPr>
            </a:p>
          </p:txBody>
        </p:sp>
      </p:grpSp>
      <p:sp>
        <p:nvSpPr>
          <p:cNvPr id="2" name="Rectangle: Single Corner Snipped 1">
            <a:hlinkClick r:id="rId13" action="ppaction://hlinksldjump"/>
            <a:extLst>
              <a:ext uri="{FF2B5EF4-FFF2-40B4-BE49-F238E27FC236}">
                <a16:creationId xmlns:a16="http://schemas.microsoft.com/office/drawing/2014/main" id="{5436BA4D-24EE-9C2A-94C7-5177D7312BD4}"/>
              </a:ext>
            </a:extLst>
          </p:cNvPr>
          <p:cNvSpPr/>
          <p:nvPr/>
        </p:nvSpPr>
        <p:spPr>
          <a:xfrm>
            <a:off x="6254750" y="3162715"/>
            <a:ext cx="2432479" cy="905519"/>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defTabSz="914377">
              <a:defRPr/>
            </a:pPr>
            <a:r>
              <a:rPr lang="en-GB" sz="1867" b="1">
                <a:solidFill>
                  <a:schemeClr val="tx1"/>
                </a:solidFill>
                <a:latin typeface="Arial" panose="020B0604020202020204" pitchFamily="34" charset="0"/>
                <a:cs typeface="Arial" panose="020B0604020202020204" pitchFamily="34" charset="0"/>
              </a:rPr>
              <a:t>Appendix</a:t>
            </a:r>
          </a:p>
        </p:txBody>
      </p:sp>
      <p:sp>
        <p:nvSpPr>
          <p:cNvPr id="8" name="Footer Placeholder 7">
            <a:extLst>
              <a:ext uri="{FF2B5EF4-FFF2-40B4-BE49-F238E27FC236}">
                <a16:creationId xmlns:a16="http://schemas.microsoft.com/office/drawing/2014/main" id="{F4BA67EA-90A6-DB9B-563D-326F7431AAAD}"/>
              </a:ext>
            </a:extLst>
          </p:cNvPr>
          <p:cNvSpPr>
            <a:spLocks noGrp="1"/>
          </p:cNvSpPr>
          <p:nvPr>
            <p:ph type="ftr" sz="quarter" idx="10"/>
          </p:nvPr>
        </p:nvSpPr>
        <p:spPr/>
        <p:txBody>
          <a:bodyPr/>
          <a:lstStyle/>
          <a:p>
            <a:r>
              <a:rPr lang="en-GB" dirty="0"/>
              <a:t>PI, prescribing information.</a:t>
            </a:r>
          </a:p>
        </p:txBody>
      </p:sp>
    </p:spTree>
    <p:extLst>
      <p:ext uri="{BB962C8B-B14F-4D97-AF65-F5344CB8AC3E}">
        <p14:creationId xmlns:p14="http://schemas.microsoft.com/office/powerpoint/2010/main" val="548787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9EA110-3F1C-464D-89F8-EE293F84A567}"/>
              </a:ext>
            </a:extLst>
          </p:cNvPr>
          <p:cNvSpPr>
            <a:spLocks noGrp="1"/>
          </p:cNvSpPr>
          <p:nvPr>
            <p:ph type="title"/>
          </p:nvPr>
        </p:nvSpPr>
        <p:spPr/>
        <p:txBody>
          <a:bodyPr anchor="b">
            <a:noAutofit/>
          </a:bodyPr>
          <a:lstStyle/>
          <a:p>
            <a:r>
              <a:rPr lang="en-GB" dirty="0"/>
              <a:t>In the UK, there are ~4200 deaths due to gastric cancer</a:t>
            </a:r>
            <a:br>
              <a:rPr lang="en-GB" dirty="0"/>
            </a:br>
            <a:r>
              <a:rPr lang="en-GB" dirty="0"/>
              <a:t>per </a:t>
            </a:r>
            <a:r>
              <a:rPr lang="en-GB" dirty="0" err="1"/>
              <a:t>year</a:t>
            </a:r>
            <a:r>
              <a:rPr lang="en-GB" baseline="30000" dirty="0" err="1"/>
              <a:t>a</a:t>
            </a:r>
            <a:endParaRPr lang="en-GB" dirty="0"/>
          </a:p>
        </p:txBody>
      </p:sp>
      <p:sp>
        <p:nvSpPr>
          <p:cNvPr id="6" name="Text Placeholder 5">
            <a:extLst>
              <a:ext uri="{FF2B5EF4-FFF2-40B4-BE49-F238E27FC236}">
                <a16:creationId xmlns:a16="http://schemas.microsoft.com/office/drawing/2014/main" id="{581ECE76-8453-AEFA-9215-D31AE5A41392}"/>
              </a:ext>
            </a:extLst>
          </p:cNvPr>
          <p:cNvSpPr>
            <a:spLocks noGrp="1"/>
          </p:cNvSpPr>
          <p:nvPr>
            <p:ph type="body" sz="quarter" idx="14"/>
          </p:nvPr>
        </p:nvSpPr>
        <p:spPr>
          <a:xfrm>
            <a:off x="0" y="6139231"/>
            <a:ext cx="11553600" cy="706931"/>
          </a:xfrm>
        </p:spPr>
        <p:txBody>
          <a:bodyPr/>
          <a:lstStyle/>
          <a:p>
            <a:r>
              <a:rPr lang="en-GB" sz="800" baseline="30000" dirty="0" err="1">
                <a:solidFill>
                  <a:srgbClr val="475358"/>
                </a:solidFill>
                <a:cs typeface="Helvetica" panose="020B0604020202020204" pitchFamily="34" charset="0"/>
              </a:rPr>
              <a:t>a</a:t>
            </a:r>
            <a:r>
              <a:rPr lang="en-GB" sz="800" dirty="0" err="1">
                <a:solidFill>
                  <a:srgbClr val="475358"/>
                </a:solidFill>
                <a:cs typeface="Helvetica" panose="020B0604020202020204" pitchFamily="34" charset="0"/>
              </a:rPr>
              <a:t>Data</a:t>
            </a:r>
            <a:r>
              <a:rPr lang="en-GB" sz="800" dirty="0">
                <a:solidFill>
                  <a:srgbClr val="475358"/>
                </a:solidFill>
                <a:cs typeface="Helvetica" panose="020B0604020202020204" pitchFamily="34" charset="0"/>
              </a:rPr>
              <a:t> collected from </a:t>
            </a:r>
            <a:r>
              <a:rPr lang="en-GB" dirty="0">
                <a:solidFill>
                  <a:srgbClr val="475358"/>
                </a:solidFill>
                <a:cs typeface="Helvetica" panose="020B0604020202020204" pitchFamily="34" charset="0"/>
              </a:rPr>
              <a:t>2017</a:t>
            </a:r>
            <a:r>
              <a:rPr lang="en-GB" dirty="0">
                <a:solidFill>
                  <a:srgbClr val="475358"/>
                </a:solidFill>
              </a:rPr>
              <a:t>–</a:t>
            </a:r>
            <a:r>
              <a:rPr lang="en-GB" dirty="0">
                <a:solidFill>
                  <a:srgbClr val="475358"/>
                </a:solidFill>
                <a:cs typeface="Helvetica" panose="020B0604020202020204" pitchFamily="34" charset="0"/>
              </a:rPr>
              <a:t>2019; </a:t>
            </a:r>
            <a:r>
              <a:rPr lang="en-GB" baseline="30000" dirty="0" err="1">
                <a:solidFill>
                  <a:srgbClr val="475358"/>
                </a:solidFill>
                <a:cs typeface="Helvetica" panose="020B0604020202020204" pitchFamily="34" charset="0"/>
              </a:rPr>
              <a:t>b</a:t>
            </a:r>
            <a:r>
              <a:rPr lang="en-GB" dirty="0" err="1">
                <a:solidFill>
                  <a:srgbClr val="475358"/>
                </a:solidFill>
                <a:cs typeface="Helvetica" panose="020B0604020202020204" pitchFamily="34" charset="0"/>
              </a:rPr>
              <a:t>Data</a:t>
            </a:r>
            <a:r>
              <a:rPr lang="en-GB" dirty="0">
                <a:solidFill>
                  <a:srgbClr val="475358"/>
                </a:solidFill>
                <a:cs typeface="Helvetica" panose="020B0604020202020204" pitchFamily="34" charset="0"/>
              </a:rPr>
              <a:t> collected from 2016</a:t>
            </a:r>
            <a:r>
              <a:rPr lang="en-GB" dirty="0">
                <a:solidFill>
                  <a:srgbClr val="475358"/>
                </a:solidFill>
              </a:rPr>
              <a:t>–</a:t>
            </a:r>
            <a:r>
              <a:rPr lang="en-GB" dirty="0">
                <a:solidFill>
                  <a:srgbClr val="475358"/>
                </a:solidFill>
                <a:cs typeface="Helvetica" panose="020B0604020202020204" pitchFamily="34" charset="0"/>
              </a:rPr>
              <a:t>2018; </a:t>
            </a:r>
            <a:r>
              <a:rPr lang="en-GB" baseline="30000" dirty="0" err="1">
                <a:solidFill>
                  <a:srgbClr val="475358"/>
                </a:solidFill>
                <a:cs typeface="Helvetica" panose="020B0604020202020204" pitchFamily="34" charset="0"/>
              </a:rPr>
              <a:t>c</a:t>
            </a:r>
            <a:r>
              <a:rPr lang="en-GB" dirty="0" err="1">
                <a:solidFill>
                  <a:srgbClr val="475358"/>
                </a:solidFill>
                <a:cs typeface="Helvetica" panose="020B0604020202020204" pitchFamily="34" charset="0"/>
              </a:rPr>
              <a:t>Data</a:t>
            </a:r>
            <a:r>
              <a:rPr lang="en-GB" dirty="0">
                <a:solidFill>
                  <a:srgbClr val="475358"/>
                </a:solidFill>
                <a:cs typeface="Helvetica" panose="020B0604020202020204" pitchFamily="34" charset="0"/>
              </a:rPr>
              <a:t> collected from 2013</a:t>
            </a:r>
            <a:r>
              <a:rPr lang="en-GB" dirty="0">
                <a:solidFill>
                  <a:srgbClr val="475358"/>
                </a:solidFill>
              </a:rPr>
              <a:t>–</a:t>
            </a:r>
            <a:r>
              <a:rPr lang="en-GB" dirty="0">
                <a:solidFill>
                  <a:srgbClr val="475358"/>
                </a:solidFill>
                <a:cs typeface="Helvetica" panose="020B0604020202020204" pitchFamily="34" charset="0"/>
              </a:rPr>
              <a:t>2017.</a:t>
            </a:r>
            <a:br>
              <a:rPr lang="en-GB" dirty="0">
                <a:solidFill>
                  <a:srgbClr val="475358"/>
                </a:solidFill>
                <a:cs typeface="Helvetica" panose="020B0604020202020204" pitchFamily="34" charset="0"/>
              </a:rPr>
            </a:br>
            <a:r>
              <a:rPr lang="en-GB" sz="800" dirty="0">
                <a:solidFill>
                  <a:srgbClr val="475358"/>
                </a:solidFill>
              </a:rPr>
              <a:t>PI, prescribing information.</a:t>
            </a:r>
            <a:br>
              <a:rPr lang="en-GB" sz="800" dirty="0">
                <a:solidFill>
                  <a:srgbClr val="475358"/>
                </a:solidFill>
              </a:rPr>
            </a:br>
            <a:r>
              <a:rPr kumimoji="0" lang="en-GB" sz="800" b="0" i="0" u="none" strike="noStrike" kern="1200" cap="none" spc="0" normalizeH="0" baseline="0" noProof="0" dirty="0">
                <a:ln>
                  <a:noFill/>
                </a:ln>
                <a:solidFill>
                  <a:srgbClr val="475358"/>
                </a:solidFill>
                <a:effectLst/>
                <a:uLnTx/>
                <a:uFillTx/>
              </a:rPr>
              <a:t>Cancer Research UK. Stomach cancer statistics. Available at: </a:t>
            </a:r>
            <a:r>
              <a:rPr lang="en-GB" dirty="0">
                <a:solidFill>
                  <a:srgbClr val="475358"/>
                </a:solidFill>
                <a:hlinkClick r:id="rId3"/>
              </a:rPr>
              <a:t>https://www.cancerresearchuk.org/health-professional/cancer-statistics/statistics-by-cancer-type/stomach-cancer</a:t>
            </a:r>
            <a:r>
              <a:rPr kumimoji="0" lang="en-GB" sz="800" b="0" i="0" u="none" strike="noStrike" kern="1200" cap="none" spc="0" normalizeH="0" baseline="0" noProof="0" dirty="0">
                <a:ln>
                  <a:noFill/>
                </a:ln>
                <a:solidFill>
                  <a:srgbClr val="475358"/>
                </a:solidFill>
                <a:effectLst/>
                <a:uLnTx/>
                <a:uFillTx/>
              </a:rPr>
              <a:t>. Accessed January 2024.</a:t>
            </a:r>
            <a:endParaRPr lang="en-GB" sz="800" dirty="0">
              <a:solidFill>
                <a:srgbClr val="475358"/>
              </a:solidFill>
            </a:endParaRPr>
          </a:p>
        </p:txBody>
      </p:sp>
      <p:pic>
        <p:nvPicPr>
          <p:cNvPr id="17" name="Picture 16">
            <a:extLst>
              <a:ext uri="{FF2B5EF4-FFF2-40B4-BE49-F238E27FC236}">
                <a16:creationId xmlns:a16="http://schemas.microsoft.com/office/drawing/2014/main" id="{ADF51036-4A9A-40D7-87FF-31B753C9396D}"/>
              </a:ext>
            </a:extLst>
          </p:cNvPr>
          <p:cNvPicPr>
            <a:picLocks noChangeAspect="1"/>
          </p:cNvPicPr>
          <p:nvPr/>
        </p:nvPicPr>
        <p:blipFill>
          <a:blip r:embed="rId4"/>
          <a:stretch>
            <a:fillRect/>
          </a:stretch>
        </p:blipFill>
        <p:spPr>
          <a:xfrm>
            <a:off x="0" y="1905740"/>
            <a:ext cx="12192000" cy="4133088"/>
          </a:xfrm>
          <a:prstGeom prst="rect">
            <a:avLst/>
          </a:prstGeom>
          <a:solidFill>
            <a:schemeClr val="accent1">
              <a:lumMod val="20000"/>
              <a:lumOff val="80000"/>
            </a:schemeClr>
          </a:solidFill>
        </p:spPr>
      </p:pic>
      <p:sp>
        <p:nvSpPr>
          <p:cNvPr id="19" name="Rectangle 18">
            <a:extLst>
              <a:ext uri="{FF2B5EF4-FFF2-40B4-BE49-F238E27FC236}">
                <a16:creationId xmlns:a16="http://schemas.microsoft.com/office/drawing/2014/main" id="{B12BC555-84E1-4031-855B-8A5ED04794C1}"/>
              </a:ext>
            </a:extLst>
          </p:cNvPr>
          <p:cNvSpPr/>
          <p:nvPr/>
        </p:nvSpPr>
        <p:spPr>
          <a:xfrm>
            <a:off x="2533640" y="2766826"/>
            <a:ext cx="4993315" cy="2698175"/>
          </a:xfrm>
          <a:prstGeom prst="rect">
            <a:avLst/>
          </a:prstGeom>
        </p:spPr>
        <p:txBody>
          <a:bodyPr wrap="square" lIns="91440" tIns="45720" rIns="91440" bIns="45720" anchor="t">
            <a:spAutoFit/>
          </a:bodyPr>
          <a:lstStyle/>
          <a:p>
            <a:pPr>
              <a:spcBef>
                <a:spcPts val="400"/>
              </a:spcBef>
              <a:defRPr/>
            </a:pPr>
            <a:r>
              <a:rPr lang="en-GB" sz="1400">
                <a:cs typeface="Helvetica"/>
              </a:rPr>
              <a:t>Gastric </a:t>
            </a:r>
            <a:r>
              <a:rPr kumimoji="0" lang="en-GB" sz="1400" i="0" u="none" strike="noStrike" kern="1200" cap="none" spc="0" normalizeH="0" baseline="0" noProof="0">
                <a:ln>
                  <a:noFill/>
                </a:ln>
                <a:effectLst/>
                <a:uLnTx/>
                <a:uFillTx/>
                <a:cs typeface="Helvetica"/>
              </a:rPr>
              <a:t>cancer is the </a:t>
            </a:r>
            <a:r>
              <a:rPr kumimoji="0" lang="en-GB" sz="1400" b="1" i="0" u="none" strike="noStrike" kern="1200" cap="none" spc="0" normalizeH="0" baseline="0" noProof="0">
                <a:ln>
                  <a:noFill/>
                </a:ln>
                <a:solidFill>
                  <a:srgbClr val="870051"/>
                </a:solidFill>
                <a:effectLst/>
                <a:uLnTx/>
                <a:uFillTx/>
                <a:cs typeface="Helvetica"/>
              </a:rPr>
              <a:t>17</a:t>
            </a:r>
            <a:r>
              <a:rPr kumimoji="0" lang="en-GB" sz="1400" b="1" i="0" u="none" strike="noStrike" kern="1200" cap="none" spc="0" normalizeH="0" baseline="30000" noProof="0">
                <a:ln>
                  <a:noFill/>
                </a:ln>
                <a:solidFill>
                  <a:srgbClr val="870051"/>
                </a:solidFill>
                <a:effectLst/>
                <a:uLnTx/>
                <a:uFillTx/>
                <a:cs typeface="Helvetica"/>
              </a:rPr>
              <a:t>th</a:t>
            </a:r>
            <a:r>
              <a:rPr kumimoji="0" lang="en-GB" sz="1400" b="1" i="0" u="none" strike="noStrike" kern="1200" cap="none" spc="0" normalizeH="0" baseline="0" noProof="0">
                <a:ln>
                  <a:noFill/>
                </a:ln>
                <a:solidFill>
                  <a:srgbClr val="870051"/>
                </a:solidFill>
                <a:effectLst/>
                <a:uLnTx/>
                <a:uFillTx/>
                <a:cs typeface="Helvetica"/>
              </a:rPr>
              <a:t> most commonly diagnosed cancer</a:t>
            </a:r>
            <a:r>
              <a:rPr kumimoji="0" lang="en-GB" sz="1400" b="0" i="0" u="none" strike="noStrike" kern="1200" cap="none" spc="0" normalizeH="0" baseline="0" noProof="0">
                <a:ln>
                  <a:noFill/>
                </a:ln>
                <a:solidFill>
                  <a:srgbClr val="111111"/>
                </a:solidFill>
                <a:effectLst/>
                <a:uLnTx/>
                <a:uFillTx/>
                <a:cs typeface="Helvetica"/>
              </a:rPr>
              <a:t> in the UK</a:t>
            </a:r>
            <a:r>
              <a:rPr lang="en-GB" sz="1400" baseline="30000">
                <a:cs typeface="Helvetica" panose="020B0604020202020204" pitchFamily="34" charset="0"/>
              </a:rPr>
              <a:t>b</a:t>
            </a:r>
            <a:endParaRPr kumimoji="0" lang="en-GB" sz="1400" b="0" i="0" u="none" strike="noStrike" kern="1200" cap="none" spc="0" normalizeH="0" baseline="0" noProof="0">
              <a:ln>
                <a:noFill/>
              </a:ln>
              <a:solidFill>
                <a:srgbClr val="111111"/>
              </a:solidFill>
              <a:effectLst/>
              <a:uLnTx/>
              <a:uFillTx/>
              <a:cs typeface="Helvetica" panose="020B0604020202020204" pitchFamily="34" charset="0"/>
            </a:endParaRPr>
          </a:p>
          <a:p>
            <a:pPr marL="0" marR="0" lvl="0" indent="0" algn="l" defTabSz="914400" rtl="0" eaLnBrk="1" fontAlgn="auto" latinLnBrk="0" hangingPunct="1">
              <a:lnSpc>
                <a:spcPct val="100000"/>
              </a:lnSpc>
              <a:spcBef>
                <a:spcPts val="400"/>
              </a:spcBef>
              <a:spcAft>
                <a:spcPts val="0"/>
              </a:spcAft>
              <a:buClrTx/>
              <a:buSzTx/>
              <a:buFontTx/>
              <a:buNone/>
              <a:tabLst/>
              <a:defRPr/>
            </a:pPr>
            <a:endParaRPr lang="en-GB" sz="1400">
              <a:solidFill>
                <a:srgbClr val="111111"/>
              </a:solidFill>
              <a:cs typeface="Helvetica" panose="020B0604020202020204" pitchFamily="34" charset="0"/>
            </a:endParaRPr>
          </a:p>
          <a:p>
            <a:pPr>
              <a:spcBef>
                <a:spcPts val="400"/>
              </a:spcBef>
              <a:defRPr/>
            </a:pPr>
            <a:r>
              <a:rPr lang="en-GB" sz="1400">
                <a:cs typeface="Helvetica"/>
              </a:rPr>
              <a:t>In the UK, </a:t>
            </a:r>
            <a:r>
              <a:rPr lang="en-GB" sz="1400" b="1">
                <a:solidFill>
                  <a:srgbClr val="870051"/>
                </a:solidFill>
                <a:cs typeface="Helvetica"/>
              </a:rPr>
              <a:t>approximately 6500 </a:t>
            </a:r>
            <a:r>
              <a:rPr kumimoji="0" lang="en-GB" sz="1400" b="0" i="0" u="none" strike="noStrike" kern="1200" cap="none" spc="0" normalizeH="0" noProof="0">
                <a:ln>
                  <a:noFill/>
                </a:ln>
                <a:solidFill>
                  <a:srgbClr val="111111"/>
                </a:solidFill>
                <a:effectLst/>
                <a:uLnTx/>
                <a:uFillTx/>
                <a:cs typeface="Helvetica"/>
              </a:rPr>
              <a:t>new cases of gastric cancer are diagnosed each year</a:t>
            </a:r>
            <a:r>
              <a:rPr lang="en-GB" sz="1400" baseline="30000">
                <a:cs typeface="Helvetica" panose="020B0604020202020204" pitchFamily="34" charset="0"/>
              </a:rPr>
              <a:t>b</a:t>
            </a:r>
            <a:r>
              <a:rPr lang="en-GB" sz="1400" b="1">
                <a:solidFill>
                  <a:srgbClr val="870051"/>
                </a:solidFill>
                <a:cs typeface="Helvetica"/>
              </a:rPr>
              <a:t> </a:t>
            </a:r>
            <a:endParaRPr kumimoji="0" lang="en-GB" sz="1400" b="0" i="0" u="none" strike="noStrike" kern="1200" cap="none" spc="0" normalizeH="0" baseline="30000" noProof="0">
              <a:ln>
                <a:noFill/>
              </a:ln>
              <a:solidFill>
                <a:srgbClr val="111111"/>
              </a:solidFill>
              <a:effectLst/>
              <a:uLnTx/>
              <a:uFillTx/>
              <a:cs typeface="Helvetica"/>
            </a:endParaRPr>
          </a:p>
          <a:p>
            <a:pPr>
              <a:spcBef>
                <a:spcPts val="400"/>
              </a:spcBef>
              <a:defRPr/>
            </a:pPr>
            <a:endParaRPr lang="en-GB" sz="1400" baseline="30000">
              <a:solidFill>
                <a:srgbClr val="111111"/>
              </a:solidFill>
              <a:cs typeface="Helvetica" panose="020B0604020202020204" pitchFamily="34" charset="0"/>
            </a:endParaRPr>
          </a:p>
          <a:p>
            <a:pPr>
              <a:spcBef>
                <a:spcPts val="400"/>
              </a:spcBef>
              <a:defRPr/>
            </a:pPr>
            <a:r>
              <a:rPr lang="en-GB" sz="1400" b="1">
                <a:solidFill>
                  <a:srgbClr val="870051"/>
                </a:solidFill>
                <a:cs typeface="Helvetica"/>
              </a:rPr>
              <a:t>Approximately 17% </a:t>
            </a:r>
            <a:r>
              <a:rPr lang="en-GB" sz="1400">
                <a:solidFill>
                  <a:srgbClr val="111111"/>
                </a:solidFill>
                <a:cs typeface="Helvetica"/>
              </a:rPr>
              <a:t>of </a:t>
            </a:r>
            <a:r>
              <a:rPr lang="en-GB" sz="1400">
                <a:cs typeface="Helvetica"/>
              </a:rPr>
              <a:t>patients with gastric cancer</a:t>
            </a:r>
            <a:r>
              <a:rPr lang="en-GB" sz="1400" b="1">
                <a:solidFill>
                  <a:srgbClr val="870051"/>
                </a:solidFill>
                <a:cs typeface="Helvetica"/>
              </a:rPr>
              <a:t> in England will survive their cancer for ≥10 years</a:t>
            </a:r>
            <a:r>
              <a:rPr lang="en-GB" sz="1400" b="1" baseline="30000">
                <a:solidFill>
                  <a:srgbClr val="870051"/>
                </a:solidFill>
                <a:cs typeface="Helvetica"/>
              </a:rPr>
              <a:t>c</a:t>
            </a:r>
            <a:r>
              <a:rPr lang="en-GB" sz="1400" b="1">
                <a:solidFill>
                  <a:srgbClr val="870051"/>
                </a:solidFill>
                <a:cs typeface="Helvetica"/>
              </a:rPr>
              <a:t> </a:t>
            </a:r>
          </a:p>
          <a:p>
            <a:pPr>
              <a:spcBef>
                <a:spcPts val="400"/>
              </a:spcBef>
              <a:defRPr/>
            </a:pPr>
            <a:endParaRPr lang="en-GB" sz="1400" b="1">
              <a:solidFill>
                <a:srgbClr val="870051"/>
              </a:solidFill>
              <a:cs typeface="Helvetica"/>
            </a:endParaRPr>
          </a:p>
          <a:p>
            <a:pPr>
              <a:spcBef>
                <a:spcPts val="400"/>
              </a:spcBef>
              <a:defRPr/>
            </a:pPr>
            <a:r>
              <a:rPr lang="en-GB" sz="1400">
                <a:cs typeface="Helvetica"/>
              </a:rPr>
              <a:t>Gastric cancer has the highest incidence rate in those </a:t>
            </a:r>
            <a:br>
              <a:rPr lang="en-GB" sz="1400">
                <a:cs typeface="Helvetica"/>
              </a:rPr>
            </a:br>
            <a:r>
              <a:rPr lang="en-GB" sz="1400">
                <a:cs typeface="Helvetica"/>
              </a:rPr>
              <a:t>aged </a:t>
            </a:r>
            <a:r>
              <a:rPr lang="en-GB" sz="1400" b="1">
                <a:solidFill>
                  <a:srgbClr val="870051"/>
                </a:solidFill>
                <a:cs typeface="Helvetica"/>
              </a:rPr>
              <a:t>85–89 years</a:t>
            </a:r>
            <a:r>
              <a:rPr lang="en-GB" sz="1400" b="1" baseline="30000">
                <a:solidFill>
                  <a:srgbClr val="870051"/>
                </a:solidFill>
                <a:cs typeface="Helvetica"/>
              </a:rPr>
              <a:t>b</a:t>
            </a:r>
          </a:p>
        </p:txBody>
      </p:sp>
      <p:pic>
        <p:nvPicPr>
          <p:cNvPr id="26" name="Graphic 25">
            <a:extLst>
              <a:ext uri="{FF2B5EF4-FFF2-40B4-BE49-F238E27FC236}">
                <a16:creationId xmlns:a16="http://schemas.microsoft.com/office/drawing/2014/main" id="{D739C36C-FC1E-4A9D-806C-C895B46498E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21466" y="3504882"/>
            <a:ext cx="1295905" cy="925455"/>
          </a:xfrm>
          <a:prstGeom prst="rect">
            <a:avLst/>
          </a:prstGeom>
        </p:spPr>
      </p:pic>
      <p:sp>
        <p:nvSpPr>
          <p:cNvPr id="28" name="TextBox 27">
            <a:extLst>
              <a:ext uri="{FF2B5EF4-FFF2-40B4-BE49-F238E27FC236}">
                <a16:creationId xmlns:a16="http://schemas.microsoft.com/office/drawing/2014/main" id="{CEB51BAF-64B4-4703-9FFB-BEF9C205E519}"/>
              </a:ext>
            </a:extLst>
          </p:cNvPr>
          <p:cNvSpPr txBox="1"/>
          <p:nvPr/>
        </p:nvSpPr>
        <p:spPr>
          <a:xfrm>
            <a:off x="9322790" y="3675221"/>
            <a:ext cx="2275103"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6CC04A"/>
              </a:buClr>
              <a:buSzTx/>
              <a:buFontTx/>
              <a:buNone/>
              <a:tabLst/>
              <a:defRPr/>
            </a:pPr>
            <a:r>
              <a:rPr kumimoji="0" lang="en-GB" sz="1600" b="1" i="0" u="none" strike="noStrike" kern="1200" cap="none" spc="0" normalizeH="0" baseline="0" noProof="0">
                <a:ln>
                  <a:noFill/>
                </a:ln>
                <a:solidFill>
                  <a:srgbClr val="870051"/>
                </a:solidFill>
                <a:effectLst/>
                <a:uLnTx/>
                <a:uFillTx/>
                <a:cs typeface="Helvetica" panose="020B0604020202020204" pitchFamily="34" charset="0"/>
              </a:rPr>
              <a:t>2 in </a:t>
            </a:r>
            <a:r>
              <a:rPr lang="en-GB" sz="1600" b="1">
                <a:solidFill>
                  <a:srgbClr val="870051"/>
                </a:solidFill>
                <a:cs typeface="Helvetica" panose="020B0604020202020204" pitchFamily="34" charset="0"/>
              </a:rPr>
              <a:t>3 </a:t>
            </a:r>
            <a:r>
              <a:rPr kumimoji="0" lang="en-GB" sz="1600" i="0" u="none" strike="noStrike" kern="1200" cap="none" spc="0" normalizeH="0" baseline="0" noProof="0">
                <a:ln>
                  <a:noFill/>
                </a:ln>
                <a:effectLst/>
                <a:uLnTx/>
                <a:uFillTx/>
                <a:cs typeface="Helvetica" panose="020B0604020202020204" pitchFamily="34" charset="0"/>
              </a:rPr>
              <a:t>cases of gastric cancer are in </a:t>
            </a:r>
            <a:r>
              <a:rPr lang="en-GB" sz="1600">
                <a:cs typeface="Helvetica" panose="020B0604020202020204" pitchFamily="34" charset="0"/>
              </a:rPr>
              <a:t>men</a:t>
            </a:r>
            <a:r>
              <a:rPr lang="en-GB" sz="1600" baseline="30000">
                <a:cs typeface="Helvetica" panose="020B0604020202020204" pitchFamily="34" charset="0"/>
              </a:rPr>
              <a:t>b</a:t>
            </a:r>
            <a:r>
              <a:rPr lang="en-GB" sz="1600">
                <a:cs typeface="Helvetica" panose="020B0604020202020204" pitchFamily="34" charset="0"/>
              </a:rPr>
              <a:t> </a:t>
            </a:r>
          </a:p>
        </p:txBody>
      </p:sp>
      <p:pic>
        <p:nvPicPr>
          <p:cNvPr id="8" name="Graphic 7">
            <a:extLst>
              <a:ext uri="{FF2B5EF4-FFF2-40B4-BE49-F238E27FC236}">
                <a16:creationId xmlns:a16="http://schemas.microsoft.com/office/drawing/2014/main" id="{E11D5E04-737A-6CE4-2675-9F0E06C7C9F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203" y="2788637"/>
            <a:ext cx="2369235" cy="2369235"/>
          </a:xfrm>
          <a:prstGeom prst="rect">
            <a:avLst/>
          </a:prstGeom>
        </p:spPr>
      </p:pic>
      <p:grpSp>
        <p:nvGrpSpPr>
          <p:cNvPr id="7" name="Group 6">
            <a:extLst>
              <a:ext uri="{FF2B5EF4-FFF2-40B4-BE49-F238E27FC236}">
                <a16:creationId xmlns:a16="http://schemas.microsoft.com/office/drawing/2014/main" id="{028F8F23-4996-D3FB-BACC-061791391326}"/>
              </a:ext>
            </a:extLst>
          </p:cNvPr>
          <p:cNvGrpSpPr/>
          <p:nvPr/>
        </p:nvGrpSpPr>
        <p:grpSpPr>
          <a:xfrm>
            <a:off x="10371788" y="6441449"/>
            <a:ext cx="1087453" cy="276999"/>
            <a:chOff x="10643033" y="6091386"/>
            <a:chExt cx="1087453" cy="276999"/>
          </a:xfrm>
        </p:grpSpPr>
        <p:sp>
          <p:nvSpPr>
            <p:cNvPr id="9" name="TextBox 8">
              <a:extLst>
                <a:ext uri="{FF2B5EF4-FFF2-40B4-BE49-F238E27FC236}">
                  <a16:creationId xmlns:a16="http://schemas.microsoft.com/office/drawing/2014/main" id="{87C0DF0A-B8BF-89FC-0683-596F846E6DA3}"/>
                </a:ext>
              </a:extLst>
            </p:cNvPr>
            <p:cNvSpPr txBox="1"/>
            <p:nvPr/>
          </p:nvSpPr>
          <p:spPr>
            <a:xfrm>
              <a:off x="10643033" y="6091386"/>
              <a:ext cx="596638" cy="276999"/>
            </a:xfrm>
            <a:prstGeom prst="rect">
              <a:avLst/>
            </a:prstGeom>
            <a:noFill/>
          </p:spPr>
          <p:txBody>
            <a:bodyPr wrap="none" rtlCol="0">
              <a:spAutoFit/>
            </a:bodyPr>
            <a:lstStyle/>
            <a:p>
              <a:r>
                <a:rPr lang="en-GB" sz="1200">
                  <a:solidFill>
                    <a:srgbClr val="639F59"/>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GB PI</a:t>
              </a:r>
              <a:endParaRPr lang="en-GB" sz="1200">
                <a:solidFill>
                  <a:srgbClr val="639F59"/>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06E3A27-D225-C4F6-7EDC-18516223AB59}"/>
                </a:ext>
              </a:extLst>
            </p:cNvPr>
            <p:cNvSpPr txBox="1"/>
            <p:nvPr/>
          </p:nvSpPr>
          <p:spPr>
            <a:xfrm>
              <a:off x="11202777" y="6091386"/>
              <a:ext cx="527709" cy="276999"/>
            </a:xfrm>
            <a:prstGeom prst="rect">
              <a:avLst/>
            </a:prstGeom>
            <a:noFill/>
          </p:spPr>
          <p:txBody>
            <a:bodyPr wrap="none" rtlCol="0">
              <a:spAutoFit/>
            </a:bodyPr>
            <a:lstStyle/>
            <a:p>
              <a:r>
                <a:rPr lang="en-GB" sz="1200">
                  <a:solidFill>
                    <a:srgbClr val="639F59"/>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NI PI</a:t>
              </a:r>
              <a:endParaRPr lang="en-GB" sz="1200">
                <a:solidFill>
                  <a:srgbClr val="639F59"/>
                </a:solidFill>
                <a:latin typeface="Arial" panose="020B0604020202020204" pitchFamily="34" charset="0"/>
                <a:cs typeface="Arial" panose="020B0604020202020204" pitchFamily="34" charset="0"/>
              </a:endParaRPr>
            </a:p>
          </p:txBody>
        </p:sp>
      </p:grpSp>
      <p:grpSp>
        <p:nvGrpSpPr>
          <p:cNvPr id="11" name="Group 10">
            <a:extLst>
              <a:ext uri="{FF2B5EF4-FFF2-40B4-BE49-F238E27FC236}">
                <a16:creationId xmlns:a16="http://schemas.microsoft.com/office/drawing/2014/main" id="{495343A7-9259-74DC-E49B-AA29F81C85FE}"/>
              </a:ext>
            </a:extLst>
          </p:cNvPr>
          <p:cNvGrpSpPr/>
          <p:nvPr/>
        </p:nvGrpSpPr>
        <p:grpSpPr>
          <a:xfrm>
            <a:off x="11530941" y="6153449"/>
            <a:ext cx="576000" cy="576000"/>
            <a:chOff x="8680178" y="917741"/>
            <a:chExt cx="352645" cy="350678"/>
          </a:xfrm>
        </p:grpSpPr>
        <p:sp>
          <p:nvSpPr>
            <p:cNvPr id="12" name="Oval 11">
              <a:hlinkClick r:id="rId11" action="ppaction://hlinksldjump"/>
              <a:extLst>
                <a:ext uri="{FF2B5EF4-FFF2-40B4-BE49-F238E27FC236}">
                  <a16:creationId xmlns:a16="http://schemas.microsoft.com/office/drawing/2014/main" id="{9A210D31-0703-1523-3E11-0C64E1598D92}"/>
                </a:ext>
              </a:extLst>
            </p:cNvPr>
            <p:cNvSpPr/>
            <p:nvPr/>
          </p:nvSpPr>
          <p:spPr>
            <a:xfrm flipH="1">
              <a:off x="8680178" y="917741"/>
              <a:ext cx="352645" cy="350678"/>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267"/>
            </a:p>
          </p:txBody>
        </p:sp>
        <p:pic>
          <p:nvPicPr>
            <p:cNvPr id="13" name="Graphic 12" descr="Home">
              <a:hlinkClick r:id="rId11" action="ppaction://hlinksldjump"/>
              <a:extLst>
                <a:ext uri="{FF2B5EF4-FFF2-40B4-BE49-F238E27FC236}">
                  <a16:creationId xmlns:a16="http://schemas.microsoft.com/office/drawing/2014/main" id="{0FBC98FB-5E47-2264-0B5B-5D5DE511035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721168" y="943594"/>
              <a:ext cx="270664" cy="270664"/>
            </a:xfrm>
            <a:prstGeom prst="rect">
              <a:avLst/>
            </a:prstGeom>
          </p:spPr>
        </p:pic>
      </p:grpSp>
    </p:spTree>
    <p:extLst>
      <p:ext uri="{BB962C8B-B14F-4D97-AF65-F5344CB8AC3E}">
        <p14:creationId xmlns:p14="http://schemas.microsoft.com/office/powerpoint/2010/main" val="1027173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521B9-7F14-4204-B83C-6B0A515CA89B}"/>
              </a:ext>
            </a:extLst>
          </p:cNvPr>
          <p:cNvSpPr>
            <a:spLocks noGrp="1"/>
          </p:cNvSpPr>
          <p:nvPr>
            <p:ph type="title"/>
          </p:nvPr>
        </p:nvSpPr>
        <p:spPr>
          <a:xfrm>
            <a:off x="579967" y="315731"/>
            <a:ext cx="11176604" cy="762787"/>
          </a:xfrm>
        </p:spPr>
        <p:txBody>
          <a:bodyPr>
            <a:noAutofit/>
          </a:bodyPr>
          <a:lstStyle/>
          <a:p>
            <a:pPr>
              <a:lnSpc>
                <a:spcPct val="80000"/>
              </a:lnSpc>
            </a:pPr>
            <a:r>
              <a:rPr lang="en-GB" sz="2700" dirty="0"/>
              <a:t>Limited treatment options are available for HER2-positive gastric or GOJ cancer since the introduction of HER2-targeted therapy over a</a:t>
            </a:r>
            <a:br>
              <a:rPr lang="en-GB" sz="2700" dirty="0"/>
            </a:br>
            <a:r>
              <a:rPr lang="en-GB" sz="2700" dirty="0"/>
              <a:t>decade ago</a:t>
            </a:r>
          </a:p>
        </p:txBody>
      </p:sp>
      <p:sp>
        <p:nvSpPr>
          <p:cNvPr id="35" name="Footer Placeholder 34">
            <a:extLst>
              <a:ext uri="{FF2B5EF4-FFF2-40B4-BE49-F238E27FC236}">
                <a16:creationId xmlns:a16="http://schemas.microsoft.com/office/drawing/2014/main" id="{69670C91-927B-7213-8D31-8B8F1111C132}"/>
              </a:ext>
            </a:extLst>
          </p:cNvPr>
          <p:cNvSpPr>
            <a:spLocks noGrp="1"/>
          </p:cNvSpPr>
          <p:nvPr>
            <p:ph type="ftr" sz="quarter" idx="10"/>
          </p:nvPr>
        </p:nvSpPr>
        <p:spPr/>
        <p:txBody>
          <a:bodyPr/>
          <a:lstStyle/>
          <a:p>
            <a:r>
              <a:rPr lang="en-GB" dirty="0"/>
              <a:t>GOJ, gastro-oesophageal junction; HER2, human epidermal growth factor receptor 2; IO, immuno-oncology; PI, prescribing information.</a:t>
            </a:r>
            <a:br>
              <a:rPr lang="en-GB" dirty="0"/>
            </a:br>
            <a:r>
              <a:rPr lang="en-GB" dirty="0"/>
              <a:t>1. Van </a:t>
            </a:r>
            <a:r>
              <a:rPr lang="en-GB" dirty="0" err="1"/>
              <a:t>Cutsem</a:t>
            </a:r>
            <a:r>
              <a:rPr lang="en-GB" dirty="0"/>
              <a:t> E et al</a:t>
            </a:r>
            <a:r>
              <a:rPr lang="en-GB" i="1" dirty="0"/>
              <a:t>. Lancet Oncol </a:t>
            </a:r>
            <a:r>
              <a:rPr lang="en-GB" dirty="0"/>
              <a:t>2023;24:744–756; 2. </a:t>
            </a:r>
            <a:r>
              <a:rPr lang="en-GB" dirty="0" err="1"/>
              <a:t>Janjigian</a:t>
            </a:r>
            <a:r>
              <a:rPr lang="en-GB" dirty="0"/>
              <a:t> YY et al. </a:t>
            </a:r>
            <a:r>
              <a:rPr lang="en-GB" i="1" dirty="0"/>
              <a:t>Nature</a:t>
            </a:r>
            <a:r>
              <a:rPr lang="en-GB" dirty="0"/>
              <a:t> 2021;600:727–730; 3</a:t>
            </a:r>
            <a:r>
              <a:rPr lang="en-GB" b="0" i="0" dirty="0">
                <a:effectLst/>
              </a:rPr>
              <a:t>. </a:t>
            </a:r>
            <a:r>
              <a:rPr lang="en-GB" dirty="0" err="1"/>
              <a:t>Janjigian</a:t>
            </a:r>
            <a:r>
              <a:rPr lang="en-GB" dirty="0"/>
              <a:t> YY et al. </a:t>
            </a:r>
            <a:r>
              <a:rPr lang="en-GB" i="1" dirty="0"/>
              <a:t>Lancet </a:t>
            </a:r>
            <a:r>
              <a:rPr lang="en-GB" dirty="0"/>
              <a:t>2023;402:2197–2208; 4. </a:t>
            </a:r>
            <a:r>
              <a:rPr lang="en-GB" dirty="0" err="1"/>
              <a:t>Janjigian</a:t>
            </a:r>
            <a:r>
              <a:rPr lang="en-GB" dirty="0"/>
              <a:t> YY et al</a:t>
            </a:r>
            <a:r>
              <a:rPr lang="en-GB" i="1" dirty="0"/>
              <a:t>. Lancet Oncol </a:t>
            </a:r>
            <a:r>
              <a:rPr lang="en-GB" dirty="0"/>
              <a:t>2021;398:27–40.</a:t>
            </a:r>
          </a:p>
        </p:txBody>
      </p:sp>
      <p:grpSp>
        <p:nvGrpSpPr>
          <p:cNvPr id="19" name="Group 18">
            <a:extLst>
              <a:ext uri="{FF2B5EF4-FFF2-40B4-BE49-F238E27FC236}">
                <a16:creationId xmlns:a16="http://schemas.microsoft.com/office/drawing/2014/main" id="{A076B26C-4E0C-6C1C-B83D-23AAEDAE15BB}"/>
              </a:ext>
            </a:extLst>
          </p:cNvPr>
          <p:cNvGrpSpPr/>
          <p:nvPr/>
        </p:nvGrpSpPr>
        <p:grpSpPr>
          <a:xfrm>
            <a:off x="10371788" y="6441449"/>
            <a:ext cx="1087453" cy="276999"/>
            <a:chOff x="10643033" y="6091386"/>
            <a:chExt cx="1087453" cy="276999"/>
          </a:xfrm>
        </p:grpSpPr>
        <p:sp>
          <p:nvSpPr>
            <p:cNvPr id="20" name="TextBox 19">
              <a:extLst>
                <a:ext uri="{FF2B5EF4-FFF2-40B4-BE49-F238E27FC236}">
                  <a16:creationId xmlns:a16="http://schemas.microsoft.com/office/drawing/2014/main" id="{35D97DE2-03F4-5C98-537B-065C8785B6A3}"/>
                </a:ext>
              </a:extLst>
            </p:cNvPr>
            <p:cNvSpPr txBox="1"/>
            <p:nvPr/>
          </p:nvSpPr>
          <p:spPr>
            <a:xfrm>
              <a:off x="10643033" y="6091386"/>
              <a:ext cx="596638" cy="276999"/>
            </a:xfrm>
            <a:prstGeom prst="rect">
              <a:avLst/>
            </a:prstGeom>
            <a:noFill/>
          </p:spPr>
          <p:txBody>
            <a:bodyPr wrap="none" rtlCol="0">
              <a:spAutoFit/>
            </a:bodyPr>
            <a:lstStyle/>
            <a:p>
              <a:r>
                <a:rPr lang="en-GB" sz="1200">
                  <a:solidFill>
                    <a:srgbClr val="639F59"/>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GB PI</a:t>
              </a:r>
              <a:endParaRPr lang="en-GB" sz="1200">
                <a:solidFill>
                  <a:srgbClr val="639F59"/>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2D3A7D8D-5FA4-DE2E-8114-9631E0CAD4AE}"/>
                </a:ext>
              </a:extLst>
            </p:cNvPr>
            <p:cNvSpPr txBox="1"/>
            <p:nvPr/>
          </p:nvSpPr>
          <p:spPr>
            <a:xfrm>
              <a:off x="11202777" y="6091386"/>
              <a:ext cx="527709" cy="276999"/>
            </a:xfrm>
            <a:prstGeom prst="rect">
              <a:avLst/>
            </a:prstGeom>
            <a:noFill/>
          </p:spPr>
          <p:txBody>
            <a:bodyPr wrap="none" rtlCol="0">
              <a:spAutoFit/>
            </a:bodyPr>
            <a:lstStyle/>
            <a:p>
              <a:r>
                <a:rPr lang="en-GB" sz="1200">
                  <a:solidFill>
                    <a:srgbClr val="639F59"/>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NI PI</a:t>
              </a:r>
              <a:endParaRPr lang="en-GB" sz="1200">
                <a:solidFill>
                  <a:srgbClr val="639F59"/>
                </a:solidFill>
                <a:latin typeface="Arial" panose="020B0604020202020204" pitchFamily="34" charset="0"/>
                <a:cs typeface="Arial" panose="020B0604020202020204" pitchFamily="34" charset="0"/>
              </a:endParaRPr>
            </a:p>
          </p:txBody>
        </p:sp>
      </p:grpSp>
      <p:grpSp>
        <p:nvGrpSpPr>
          <p:cNvPr id="23" name="Group 22">
            <a:extLst>
              <a:ext uri="{FF2B5EF4-FFF2-40B4-BE49-F238E27FC236}">
                <a16:creationId xmlns:a16="http://schemas.microsoft.com/office/drawing/2014/main" id="{662F8D0C-4D40-D98D-DB10-1D40639D35B0}"/>
              </a:ext>
            </a:extLst>
          </p:cNvPr>
          <p:cNvGrpSpPr/>
          <p:nvPr/>
        </p:nvGrpSpPr>
        <p:grpSpPr>
          <a:xfrm>
            <a:off x="11530941" y="6153449"/>
            <a:ext cx="576000" cy="576000"/>
            <a:chOff x="8680178" y="917741"/>
            <a:chExt cx="352645" cy="350678"/>
          </a:xfrm>
        </p:grpSpPr>
        <p:sp>
          <p:nvSpPr>
            <p:cNvPr id="24" name="Oval 23">
              <a:hlinkClick r:id="rId5" action="ppaction://hlinksldjump"/>
              <a:extLst>
                <a:ext uri="{FF2B5EF4-FFF2-40B4-BE49-F238E27FC236}">
                  <a16:creationId xmlns:a16="http://schemas.microsoft.com/office/drawing/2014/main" id="{F5584778-9B66-84FE-F99C-058E1C032634}"/>
                </a:ext>
              </a:extLst>
            </p:cNvPr>
            <p:cNvSpPr/>
            <p:nvPr/>
          </p:nvSpPr>
          <p:spPr>
            <a:xfrm flipH="1">
              <a:off x="8680178" y="917741"/>
              <a:ext cx="352645" cy="350678"/>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267"/>
            </a:p>
          </p:txBody>
        </p:sp>
        <p:pic>
          <p:nvPicPr>
            <p:cNvPr id="25" name="Graphic 24" descr="Home">
              <a:hlinkClick r:id="rId5" action="ppaction://hlinksldjump"/>
              <a:extLst>
                <a:ext uri="{FF2B5EF4-FFF2-40B4-BE49-F238E27FC236}">
                  <a16:creationId xmlns:a16="http://schemas.microsoft.com/office/drawing/2014/main" id="{8055ED30-BAC7-FFE7-FABF-541B38E260F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721168" y="943594"/>
              <a:ext cx="270664" cy="270664"/>
            </a:xfrm>
            <a:prstGeom prst="rect">
              <a:avLst/>
            </a:prstGeom>
          </p:spPr>
        </p:pic>
      </p:grpSp>
      <p:sp>
        <p:nvSpPr>
          <p:cNvPr id="3" name="Rectangle: Rounded Corners 2">
            <a:extLst>
              <a:ext uri="{FF2B5EF4-FFF2-40B4-BE49-F238E27FC236}">
                <a16:creationId xmlns:a16="http://schemas.microsoft.com/office/drawing/2014/main" id="{03877B74-D00D-8ABD-42E5-D193920B537B}"/>
              </a:ext>
            </a:extLst>
          </p:cNvPr>
          <p:cNvSpPr/>
          <p:nvPr/>
        </p:nvSpPr>
        <p:spPr>
          <a:xfrm>
            <a:off x="516000" y="5314939"/>
            <a:ext cx="11160000" cy="625792"/>
          </a:xfrm>
          <a:prstGeom prst="roundRect">
            <a:avLst/>
          </a:prstGeom>
          <a:solidFill>
            <a:srgbClr val="6CC04A"/>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KEYNOTE-811</a:t>
            </a:r>
            <a:r>
              <a:rPr lang="en-GB" sz="1600" dirty="0"/>
              <a:t> provides an alternative treatment option for patients with advanced HER2-positive gastric or GOJ cancer</a:t>
            </a:r>
            <a:r>
              <a:rPr lang="en-GB" sz="1600" baseline="30000" dirty="0"/>
              <a:t>3</a:t>
            </a:r>
          </a:p>
        </p:txBody>
      </p:sp>
      <p:grpSp>
        <p:nvGrpSpPr>
          <p:cNvPr id="8" name="Group 7">
            <a:extLst>
              <a:ext uri="{FF2B5EF4-FFF2-40B4-BE49-F238E27FC236}">
                <a16:creationId xmlns:a16="http://schemas.microsoft.com/office/drawing/2014/main" id="{6E356E71-4F97-73B6-7353-32F68B4497EF}"/>
              </a:ext>
            </a:extLst>
          </p:cNvPr>
          <p:cNvGrpSpPr/>
          <p:nvPr/>
        </p:nvGrpSpPr>
        <p:grpSpPr>
          <a:xfrm>
            <a:off x="345579" y="2385490"/>
            <a:ext cx="3797428" cy="2740910"/>
            <a:chOff x="55866" y="2385490"/>
            <a:chExt cx="3797428" cy="2740910"/>
          </a:xfrm>
        </p:grpSpPr>
        <p:sp>
          <p:nvSpPr>
            <p:cNvPr id="17" name="Rectangle: Top Corners Rounded 16">
              <a:extLst>
                <a:ext uri="{FF2B5EF4-FFF2-40B4-BE49-F238E27FC236}">
                  <a16:creationId xmlns:a16="http://schemas.microsoft.com/office/drawing/2014/main" id="{D874D5B6-FABF-A412-14C7-D042C60B7A46}"/>
                </a:ext>
              </a:extLst>
            </p:cNvPr>
            <p:cNvSpPr/>
            <p:nvPr/>
          </p:nvSpPr>
          <p:spPr>
            <a:xfrm>
              <a:off x="414485" y="2600604"/>
              <a:ext cx="3438809" cy="546047"/>
            </a:xfrm>
            <a:prstGeom prst="round2SameRect">
              <a:avLst>
                <a:gd name="adj1" fmla="val 39273"/>
                <a:gd name="adj2" fmla="val 0"/>
              </a:avLst>
            </a:prstGeom>
            <a:solidFill>
              <a:srgbClr val="6CC04A"/>
            </a:solidFill>
          </p:spPr>
          <p:txBody>
            <a:bodyPr lIns="0" tIns="0" rIns="0" bIns="0" anchor="ctr"/>
            <a:lstStyle/>
            <a:p>
              <a:pPr algn="ctr">
                <a:defRPr/>
              </a:pPr>
              <a:r>
                <a:rPr lang="en-GB" sz="1600" b="1" kern="0">
                  <a:solidFill>
                    <a:schemeClr val="bg1"/>
                  </a:solidFill>
                  <a:latin typeface="Arial" panose="020B0604020202020204" pitchFamily="34" charset="0"/>
                  <a:cs typeface="Arial" panose="020B0604020202020204" pitchFamily="34" charset="0"/>
                </a:rPr>
                <a:t>Patients with </a:t>
              </a:r>
              <a:br>
                <a:rPr lang="en-GB" sz="1600" b="1" kern="0">
                  <a:solidFill>
                    <a:schemeClr val="bg1"/>
                  </a:solidFill>
                  <a:latin typeface="Arial" panose="020B0604020202020204" pitchFamily="34" charset="0"/>
                  <a:cs typeface="Arial" panose="020B0604020202020204" pitchFamily="34" charset="0"/>
                </a:rPr>
              </a:br>
              <a:r>
                <a:rPr lang="en-GB" sz="1600" b="1" kern="0">
                  <a:solidFill>
                    <a:schemeClr val="bg1"/>
                  </a:solidFill>
                  <a:latin typeface="Arial" panose="020B0604020202020204" pitchFamily="34" charset="0"/>
                  <a:cs typeface="Arial" panose="020B0604020202020204" pitchFamily="34" charset="0"/>
                </a:rPr>
                <a:t>HER2-positive tumours</a:t>
              </a:r>
            </a:p>
          </p:txBody>
        </p:sp>
        <p:sp>
          <p:nvSpPr>
            <p:cNvPr id="16" name="Rectangle: Rounded Corners 13">
              <a:extLst>
                <a:ext uri="{FF2B5EF4-FFF2-40B4-BE49-F238E27FC236}">
                  <a16:creationId xmlns:a16="http://schemas.microsoft.com/office/drawing/2014/main" id="{2443A16F-84FB-200C-30E1-2B0D98C870FB}"/>
                </a:ext>
              </a:extLst>
            </p:cNvPr>
            <p:cNvSpPr/>
            <p:nvPr/>
          </p:nvSpPr>
          <p:spPr>
            <a:xfrm>
              <a:off x="399407" y="2606400"/>
              <a:ext cx="3438000" cy="2520000"/>
            </a:xfrm>
            <a:prstGeom prst="roundRect">
              <a:avLst>
                <a:gd name="adj" fmla="val 7579"/>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540000" anchor="t"/>
            <a:lstStyle/>
            <a:p>
              <a:r>
                <a:rPr lang="en-GB" sz="1600" b="1">
                  <a:solidFill>
                    <a:srgbClr val="475358"/>
                  </a:solidFill>
                  <a:latin typeface="Arial" panose="020B0604020202020204" pitchFamily="34" charset="0"/>
                  <a:cs typeface="Arial" panose="020B0604020202020204" pitchFamily="34" charset="0"/>
                </a:rPr>
                <a:t>~</a:t>
              </a:r>
              <a:r>
                <a:rPr lang="en-GB" sz="1600" b="1" i="0">
                  <a:solidFill>
                    <a:srgbClr val="475358"/>
                  </a:solidFill>
                  <a:effectLst/>
                  <a:latin typeface="Arial" panose="020B0604020202020204" pitchFamily="34" charset="0"/>
                  <a:cs typeface="Arial" panose="020B0604020202020204" pitchFamily="34" charset="0"/>
                </a:rPr>
                <a:t>15–20% </a:t>
              </a:r>
              <a:r>
                <a:rPr lang="en-GB" sz="1600" b="0" i="0">
                  <a:solidFill>
                    <a:srgbClr val="475358"/>
                  </a:solidFill>
                  <a:effectLst/>
                  <a:latin typeface="Arial" panose="020B0604020202020204" pitchFamily="34" charset="0"/>
                  <a:cs typeface="Arial" panose="020B0604020202020204" pitchFamily="34" charset="0"/>
                </a:rPr>
                <a:t>of people with advanced gastric or GOJ cancer have </a:t>
              </a:r>
              <a:br>
                <a:rPr lang="en-GB" sz="1600" b="0" i="0">
                  <a:solidFill>
                    <a:srgbClr val="475358"/>
                  </a:solidFill>
                  <a:effectLst/>
                  <a:latin typeface="Arial" panose="020B0604020202020204" pitchFamily="34" charset="0"/>
                  <a:cs typeface="Arial" panose="020B0604020202020204" pitchFamily="34" charset="0"/>
                </a:rPr>
              </a:br>
              <a:r>
                <a:rPr lang="en-GB" sz="1600" b="0" i="0">
                  <a:solidFill>
                    <a:srgbClr val="475358"/>
                  </a:solidFill>
                  <a:effectLst/>
                  <a:latin typeface="Arial" panose="020B0604020202020204" pitchFamily="34" charset="0"/>
                  <a:cs typeface="Arial" panose="020B0604020202020204" pitchFamily="34" charset="0"/>
                </a:rPr>
                <a:t>HER2-positive tumours</a:t>
              </a:r>
              <a:r>
                <a:rPr lang="en-GB" sz="1600" b="0" i="0" baseline="30000">
                  <a:solidFill>
                    <a:srgbClr val="475358"/>
                  </a:solidFill>
                  <a:effectLst/>
                  <a:latin typeface="Arial" panose="020B0604020202020204" pitchFamily="34" charset="0"/>
                  <a:cs typeface="Arial" panose="020B0604020202020204" pitchFamily="34" charset="0"/>
                </a:rPr>
                <a:t>1,2</a:t>
              </a:r>
              <a:endParaRPr lang="en-GB" sz="1600">
                <a:solidFill>
                  <a:srgbClr val="475358"/>
                </a:solidFill>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id="{31BABF6E-51A5-D026-75AC-AF0DCF131C53}"/>
                </a:ext>
              </a:extLst>
            </p:cNvPr>
            <p:cNvSpPr/>
            <p:nvPr/>
          </p:nvSpPr>
          <p:spPr>
            <a:xfrm>
              <a:off x="55866" y="2385490"/>
              <a:ext cx="756000" cy="756000"/>
            </a:xfrm>
            <a:prstGeom prst="ellipse">
              <a:avLst/>
            </a:prstGeom>
            <a:solidFill>
              <a:schemeClr val="accent6">
                <a:lumMod val="60000"/>
                <a:lumOff val="40000"/>
              </a:schemeClr>
            </a:solidFill>
            <a:ln>
              <a:solidFill>
                <a:srgbClr val="40404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 name="Graphic 3" descr="Group with solid fill">
              <a:extLst>
                <a:ext uri="{FF2B5EF4-FFF2-40B4-BE49-F238E27FC236}">
                  <a16:creationId xmlns:a16="http://schemas.microsoft.com/office/drawing/2014/main" id="{0C1678B4-4ADD-C153-EB83-E5433A753CC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5866" y="2400960"/>
              <a:ext cx="762788" cy="762788"/>
            </a:xfrm>
            <a:prstGeom prst="rect">
              <a:avLst/>
            </a:prstGeom>
          </p:spPr>
        </p:pic>
      </p:grpSp>
      <p:grpSp>
        <p:nvGrpSpPr>
          <p:cNvPr id="5" name="Group 4">
            <a:extLst>
              <a:ext uri="{FF2B5EF4-FFF2-40B4-BE49-F238E27FC236}">
                <a16:creationId xmlns:a16="http://schemas.microsoft.com/office/drawing/2014/main" id="{F102F942-F883-CA4E-0848-157CBC80E967}"/>
              </a:ext>
            </a:extLst>
          </p:cNvPr>
          <p:cNvGrpSpPr/>
          <p:nvPr/>
        </p:nvGrpSpPr>
        <p:grpSpPr>
          <a:xfrm>
            <a:off x="8028901" y="2351008"/>
            <a:ext cx="3817520" cy="2775391"/>
            <a:chOff x="7739188" y="2351008"/>
            <a:chExt cx="3817520" cy="2775391"/>
          </a:xfrm>
        </p:grpSpPr>
        <p:sp>
          <p:nvSpPr>
            <p:cNvPr id="29" name="Rectangle: Top Corners Rounded 28">
              <a:extLst>
                <a:ext uri="{FF2B5EF4-FFF2-40B4-BE49-F238E27FC236}">
                  <a16:creationId xmlns:a16="http://schemas.microsoft.com/office/drawing/2014/main" id="{0AD79648-79A9-75F9-FA90-1130549AB357}"/>
                </a:ext>
              </a:extLst>
            </p:cNvPr>
            <p:cNvSpPr/>
            <p:nvPr/>
          </p:nvSpPr>
          <p:spPr>
            <a:xfrm>
              <a:off x="8118183" y="2599200"/>
              <a:ext cx="3438525" cy="546047"/>
            </a:xfrm>
            <a:prstGeom prst="round2SameRect">
              <a:avLst>
                <a:gd name="adj1" fmla="val 47731"/>
                <a:gd name="adj2" fmla="val 0"/>
              </a:avLst>
            </a:prstGeom>
            <a:solidFill>
              <a:srgbClr val="6CC04A"/>
            </a:solidFill>
          </p:spPr>
          <p:txBody>
            <a:bodyPr lIns="0" tIns="0" rIns="0" bIns="0" anchor="ctr"/>
            <a:lstStyle/>
            <a:p>
              <a:pPr algn="ctr">
                <a:defRPr/>
              </a:pPr>
              <a:r>
                <a:rPr lang="en-GB" sz="1600" b="1" kern="0">
                  <a:solidFill>
                    <a:schemeClr val="bg1"/>
                  </a:solidFill>
                  <a:latin typeface="Arial" panose="020B0604020202020204" pitchFamily="34" charset="0"/>
                  <a:cs typeface="Arial" panose="020B0604020202020204" pitchFamily="34" charset="0"/>
                </a:rPr>
                <a:t>IO therapy</a:t>
              </a:r>
            </a:p>
          </p:txBody>
        </p:sp>
        <p:sp>
          <p:nvSpPr>
            <p:cNvPr id="28" name="Rectangle: Rounded Corners 13">
              <a:extLst>
                <a:ext uri="{FF2B5EF4-FFF2-40B4-BE49-F238E27FC236}">
                  <a16:creationId xmlns:a16="http://schemas.microsoft.com/office/drawing/2014/main" id="{4F39EB56-FA55-1C92-483C-4A8204E1FCEC}"/>
                </a:ext>
              </a:extLst>
            </p:cNvPr>
            <p:cNvSpPr/>
            <p:nvPr/>
          </p:nvSpPr>
          <p:spPr>
            <a:xfrm>
              <a:off x="8102110" y="2606399"/>
              <a:ext cx="3438000" cy="2520000"/>
            </a:xfrm>
            <a:prstGeom prst="roundRect">
              <a:avLst>
                <a:gd name="adj" fmla="val 7579"/>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540000" anchor="t"/>
            <a:lstStyle/>
            <a:p>
              <a:pPr marL="0" marR="0" lvl="0" indent="0" algn="l" defTabSz="609585"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600" b="1" i="0" kern="1200">
                  <a:solidFill>
                    <a:srgbClr val="475358"/>
                  </a:solidFill>
                  <a:effectLst/>
                  <a:latin typeface="Arial" panose="020B0604020202020204" pitchFamily="34" charset="0"/>
                  <a:ea typeface="+mn-ea"/>
                  <a:cs typeface="Arial" panose="020B0604020202020204" pitchFamily="34" charset="0"/>
                </a:rPr>
                <a:t>Studies conducted in recent years</a:t>
              </a:r>
              <a:r>
                <a:rPr lang="en-GB" sz="1600" b="0" i="0" kern="1200">
                  <a:solidFill>
                    <a:srgbClr val="475358"/>
                  </a:solidFill>
                  <a:effectLst/>
                  <a:latin typeface="Arial" panose="020B0604020202020204" pitchFamily="34" charset="0"/>
                  <a:ea typeface="+mn-ea"/>
                  <a:cs typeface="Arial" panose="020B0604020202020204" pitchFamily="34" charset="0"/>
                </a:rPr>
                <a:t> showed that the addition of </a:t>
              </a:r>
              <a:r>
                <a:rPr lang="en-GB" sz="1600" b="1" i="0" kern="1200">
                  <a:solidFill>
                    <a:srgbClr val="475358"/>
                  </a:solidFill>
                  <a:effectLst/>
                  <a:latin typeface="Arial" panose="020B0604020202020204" pitchFamily="34" charset="0"/>
                  <a:ea typeface="+mn-ea"/>
                  <a:cs typeface="Arial" panose="020B0604020202020204" pitchFamily="34" charset="0"/>
                </a:rPr>
                <a:t>IO to chemotherapy </a:t>
              </a:r>
              <a:r>
                <a:rPr lang="en-GB" sz="1600" b="0" i="0" kern="1200" baseline="0">
                  <a:solidFill>
                    <a:srgbClr val="475358"/>
                  </a:solidFill>
                  <a:effectLst/>
                  <a:latin typeface="Arial" panose="020B0604020202020204" pitchFamily="34" charset="0"/>
                  <a:ea typeface="MS Mincho" panose="02020609040205080304" pitchFamily="49" charset="-128"/>
                  <a:cs typeface="Arial" panose="020B0604020202020204" pitchFamily="34" charset="0"/>
                </a:rPr>
                <a:t>improved clinical outcomes in patients with advanced HER2-negative </a:t>
              </a:r>
              <a:r>
                <a:rPr lang="en-GB" sz="1600" b="1" i="0" kern="1200" baseline="0">
                  <a:solidFill>
                    <a:srgbClr val="475358"/>
                  </a:solidFill>
                  <a:effectLst/>
                  <a:latin typeface="Arial" panose="020B0604020202020204" pitchFamily="34" charset="0"/>
                  <a:ea typeface="MS Mincho" panose="02020609040205080304" pitchFamily="49" charset="-128"/>
                  <a:cs typeface="Arial" panose="020B0604020202020204" pitchFamily="34" charset="0"/>
                </a:rPr>
                <a:t>gastric or GOJ cancer </a:t>
              </a:r>
              <a:r>
                <a:rPr lang="en-GB" sz="1600" b="1" i="0" kern="1200" baseline="0">
                  <a:solidFill>
                    <a:srgbClr val="475358"/>
                  </a:solidFill>
                  <a:effectLst/>
                  <a:latin typeface="Arial" panose="020B0604020202020204" pitchFamily="34" charset="0"/>
                  <a:ea typeface="+mn-ea"/>
                  <a:cs typeface="Arial" panose="020B0604020202020204" pitchFamily="34" charset="0"/>
                </a:rPr>
                <a:t>compared with </a:t>
              </a:r>
              <a:r>
                <a:rPr lang="en-GB" sz="1600" b="1" i="0" kern="1200">
                  <a:solidFill>
                    <a:srgbClr val="475358"/>
                  </a:solidFill>
                  <a:effectLst/>
                  <a:latin typeface="Arial" panose="020B0604020202020204" pitchFamily="34" charset="0"/>
                  <a:ea typeface="+mn-ea"/>
                  <a:cs typeface="Arial" panose="020B0604020202020204" pitchFamily="34" charset="0"/>
                </a:rPr>
                <a:t>chemotherapy alone</a:t>
              </a:r>
              <a:r>
                <a:rPr lang="en-GB" sz="1600" b="1" baseline="30000">
                  <a:solidFill>
                    <a:srgbClr val="475358"/>
                  </a:solidFill>
                  <a:effectLst/>
                  <a:latin typeface="Arial" panose="020B0604020202020204" pitchFamily="34" charset="0"/>
                  <a:ea typeface="MS Mincho" panose="02020609040205080304" pitchFamily="49" charset="-128"/>
                  <a:cs typeface="Arial" panose="020B0604020202020204" pitchFamily="34" charset="0"/>
                </a:rPr>
                <a:t>4</a:t>
              </a:r>
              <a:endParaRPr lang="en-GB" sz="1600" b="0" i="0" kern="1200">
                <a:solidFill>
                  <a:srgbClr val="475358"/>
                </a:solidFill>
                <a:effectLst/>
                <a:latin typeface="Arial" panose="020B0604020202020204" pitchFamily="34" charset="0"/>
                <a:ea typeface="+mn-ea"/>
                <a:cs typeface="Arial" panose="020B0604020202020204" pitchFamily="34" charset="0"/>
              </a:endParaRPr>
            </a:p>
          </p:txBody>
        </p:sp>
        <p:sp>
          <p:nvSpPr>
            <p:cNvPr id="18" name="Oval 17">
              <a:extLst>
                <a:ext uri="{FF2B5EF4-FFF2-40B4-BE49-F238E27FC236}">
                  <a16:creationId xmlns:a16="http://schemas.microsoft.com/office/drawing/2014/main" id="{0ACEC741-9E20-5284-DFBF-B8422E4A5EF8}"/>
                </a:ext>
              </a:extLst>
            </p:cNvPr>
            <p:cNvSpPr/>
            <p:nvPr/>
          </p:nvSpPr>
          <p:spPr>
            <a:xfrm>
              <a:off x="7739188" y="2351008"/>
              <a:ext cx="756000" cy="756000"/>
            </a:xfrm>
            <a:prstGeom prst="ellipse">
              <a:avLst/>
            </a:prstGeom>
            <a:solidFill>
              <a:schemeClr val="accent6">
                <a:lumMod val="60000"/>
                <a:lumOff val="40000"/>
              </a:schemeClr>
            </a:solidFill>
            <a:ln>
              <a:solidFill>
                <a:srgbClr val="40404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7" name="Graphic 6" descr="IV with solid fill">
              <a:extLst>
                <a:ext uri="{FF2B5EF4-FFF2-40B4-BE49-F238E27FC236}">
                  <a16:creationId xmlns:a16="http://schemas.microsoft.com/office/drawing/2014/main" id="{DCC6AB75-E895-4657-B75C-67C3E182847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802506" y="2400960"/>
              <a:ext cx="664577" cy="664577"/>
            </a:xfrm>
            <a:prstGeom prst="rect">
              <a:avLst/>
            </a:prstGeom>
          </p:spPr>
        </p:pic>
      </p:grpSp>
      <p:grpSp>
        <p:nvGrpSpPr>
          <p:cNvPr id="27" name="Group 26">
            <a:extLst>
              <a:ext uri="{FF2B5EF4-FFF2-40B4-BE49-F238E27FC236}">
                <a16:creationId xmlns:a16="http://schemas.microsoft.com/office/drawing/2014/main" id="{EBEC83A5-2323-CB83-32F4-A7B163A3E5D9}"/>
              </a:ext>
            </a:extLst>
          </p:cNvPr>
          <p:cNvGrpSpPr/>
          <p:nvPr/>
        </p:nvGrpSpPr>
        <p:grpSpPr>
          <a:xfrm>
            <a:off x="4189277" y="2404353"/>
            <a:ext cx="3793354" cy="2722047"/>
            <a:chOff x="4164753" y="2404353"/>
            <a:chExt cx="3793354" cy="2722047"/>
          </a:xfrm>
        </p:grpSpPr>
        <p:grpSp>
          <p:nvGrpSpPr>
            <p:cNvPr id="6" name="Group 5">
              <a:extLst>
                <a:ext uri="{FF2B5EF4-FFF2-40B4-BE49-F238E27FC236}">
                  <a16:creationId xmlns:a16="http://schemas.microsoft.com/office/drawing/2014/main" id="{C1B86138-1922-68C6-64F1-D52BAEDDABF5}"/>
                </a:ext>
              </a:extLst>
            </p:cNvPr>
            <p:cNvGrpSpPr/>
            <p:nvPr/>
          </p:nvGrpSpPr>
          <p:grpSpPr>
            <a:xfrm>
              <a:off x="4164753" y="2404353"/>
              <a:ext cx="3793354" cy="2722047"/>
              <a:chOff x="3875040" y="2404353"/>
              <a:chExt cx="3793354" cy="2722047"/>
            </a:xfrm>
          </p:grpSpPr>
          <p:sp>
            <p:nvSpPr>
              <p:cNvPr id="13" name="Rectangle: Top Corners Rounded 12">
                <a:extLst>
                  <a:ext uri="{FF2B5EF4-FFF2-40B4-BE49-F238E27FC236}">
                    <a16:creationId xmlns:a16="http://schemas.microsoft.com/office/drawing/2014/main" id="{61791A04-3367-D9E6-095A-E5DAFBE7AB33}"/>
                  </a:ext>
                </a:extLst>
              </p:cNvPr>
              <p:cNvSpPr/>
              <p:nvPr/>
            </p:nvSpPr>
            <p:spPr>
              <a:xfrm>
                <a:off x="4364594" y="2598295"/>
                <a:ext cx="3303800" cy="546047"/>
              </a:xfrm>
              <a:prstGeom prst="round2SameRect">
                <a:avLst>
                  <a:gd name="adj1" fmla="val 42656"/>
                  <a:gd name="adj2" fmla="val 0"/>
                </a:avLst>
              </a:prstGeom>
              <a:solidFill>
                <a:srgbClr val="6CC04A"/>
              </a:solidFill>
            </p:spPr>
            <p:txBody>
              <a:bodyPr lIns="0" tIns="0" rIns="0" bIns="0" anchor="ctr"/>
              <a:lstStyle/>
              <a:p>
                <a:pPr algn="ctr">
                  <a:defRPr/>
                </a:pPr>
                <a:r>
                  <a:rPr lang="en-GB" sz="1600" b="1" kern="0">
                    <a:solidFill>
                      <a:schemeClr val="bg1"/>
                    </a:solidFill>
                    <a:latin typeface="Arial" panose="020B0604020202020204" pitchFamily="34" charset="0"/>
                    <a:cs typeface="Arial" panose="020B0604020202020204" pitchFamily="34" charset="0"/>
                  </a:rPr>
                  <a:t>HER2-positive gastric and </a:t>
                </a:r>
                <a:br>
                  <a:rPr lang="en-GB" sz="1600" b="1" kern="0">
                    <a:solidFill>
                      <a:schemeClr val="bg1"/>
                    </a:solidFill>
                    <a:latin typeface="Arial" panose="020B0604020202020204" pitchFamily="34" charset="0"/>
                    <a:cs typeface="Arial" panose="020B0604020202020204" pitchFamily="34" charset="0"/>
                  </a:rPr>
                </a:br>
                <a:r>
                  <a:rPr lang="en-GB" sz="1600" b="1" kern="0">
                    <a:solidFill>
                      <a:schemeClr val="bg1"/>
                    </a:solidFill>
                    <a:latin typeface="Arial" panose="020B0604020202020204" pitchFamily="34" charset="0"/>
                    <a:cs typeface="Arial" panose="020B0604020202020204" pitchFamily="34" charset="0"/>
                  </a:rPr>
                  <a:t>   GOJ cancer treatment options</a:t>
                </a:r>
              </a:p>
            </p:txBody>
          </p:sp>
          <p:sp>
            <p:nvSpPr>
              <p:cNvPr id="12" name="Rectangle: Rounded Corners 13">
                <a:extLst>
                  <a:ext uri="{FF2B5EF4-FFF2-40B4-BE49-F238E27FC236}">
                    <a16:creationId xmlns:a16="http://schemas.microsoft.com/office/drawing/2014/main" id="{46960B57-1766-DC51-2CCD-0C7F359070D5}"/>
                  </a:ext>
                </a:extLst>
              </p:cNvPr>
              <p:cNvSpPr/>
              <p:nvPr/>
            </p:nvSpPr>
            <p:spPr>
              <a:xfrm>
                <a:off x="4218964" y="2606400"/>
                <a:ext cx="3438000" cy="2520000"/>
              </a:xfrm>
              <a:prstGeom prst="roundRect">
                <a:avLst>
                  <a:gd name="adj" fmla="val 7579"/>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540000" anchor="t"/>
              <a:lstStyle/>
              <a:p>
                <a:pPr marL="0" marR="0" lvl="0" indent="0" algn="l" defTabSz="609585"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600" b="1" i="0" kern="1200">
                    <a:solidFill>
                      <a:srgbClr val="475358"/>
                    </a:solidFill>
                    <a:effectLst/>
                    <a:latin typeface="Arial" panose="020B0604020202020204" pitchFamily="34" charset="0"/>
                    <a:ea typeface="+mn-ea"/>
                    <a:cs typeface="Arial" panose="020B0604020202020204" pitchFamily="34" charset="0"/>
                  </a:rPr>
                  <a:t>Over the past decade</a:t>
                </a:r>
                <a:r>
                  <a:rPr lang="en-GB" sz="1600" b="0" i="0" kern="1200">
                    <a:solidFill>
                      <a:srgbClr val="475358"/>
                    </a:solidFill>
                    <a:effectLst/>
                    <a:latin typeface="Arial" panose="020B0604020202020204" pitchFamily="34" charset="0"/>
                    <a:ea typeface="+mn-ea"/>
                    <a:cs typeface="Arial" panose="020B0604020202020204" pitchFamily="34" charset="0"/>
                  </a:rPr>
                  <a:t>, there have been limited treatment options for patients with HER2-positive gastric </a:t>
                </a:r>
                <a:br>
                  <a:rPr lang="en-GB" sz="1600" b="0" i="0" kern="1200">
                    <a:solidFill>
                      <a:srgbClr val="475358"/>
                    </a:solidFill>
                    <a:effectLst/>
                    <a:latin typeface="Arial" panose="020B0604020202020204" pitchFamily="34" charset="0"/>
                    <a:ea typeface="+mn-ea"/>
                    <a:cs typeface="Arial" panose="020B0604020202020204" pitchFamily="34" charset="0"/>
                  </a:rPr>
                </a:br>
                <a:r>
                  <a:rPr lang="en-GB" sz="1600" b="0" i="0" kern="1200">
                    <a:solidFill>
                      <a:srgbClr val="475358"/>
                    </a:solidFill>
                    <a:effectLst/>
                    <a:latin typeface="Arial" panose="020B0604020202020204" pitchFamily="34" charset="0"/>
                    <a:ea typeface="+mn-ea"/>
                    <a:cs typeface="Arial" panose="020B0604020202020204" pitchFamily="34" charset="0"/>
                  </a:rPr>
                  <a:t>or </a:t>
                </a:r>
                <a:r>
                  <a:rPr lang="en-GB" sz="1600" b="0" i="0" kern="1200" baseline="0">
                    <a:solidFill>
                      <a:srgbClr val="475358"/>
                    </a:solidFill>
                    <a:effectLst/>
                    <a:latin typeface="Arial" panose="020B0604020202020204" pitchFamily="34" charset="0"/>
                    <a:ea typeface="MS Mincho" panose="02020609040205080304" pitchFamily="49" charset="-128"/>
                    <a:cs typeface="Arial" panose="020B0604020202020204" pitchFamily="34" charset="0"/>
                  </a:rPr>
                  <a:t>GOJ cancer</a:t>
                </a:r>
                <a:r>
                  <a:rPr lang="en-GB" sz="1600" b="0" baseline="30000">
                    <a:solidFill>
                      <a:srgbClr val="475358"/>
                    </a:solidFill>
                    <a:effectLst/>
                    <a:latin typeface="Arial" panose="020B0604020202020204" pitchFamily="34" charset="0"/>
                    <a:ea typeface="MS Mincho" panose="02020609040205080304" pitchFamily="49" charset="-128"/>
                    <a:cs typeface="Arial" panose="020B0604020202020204" pitchFamily="34" charset="0"/>
                  </a:rPr>
                  <a:t>3</a:t>
                </a:r>
                <a:endParaRPr lang="en-GB" sz="1600" b="0" i="0" kern="1200">
                  <a:solidFill>
                    <a:srgbClr val="475358"/>
                  </a:solidFill>
                  <a:effectLst/>
                  <a:latin typeface="Arial" panose="020B0604020202020204" pitchFamily="34" charset="0"/>
                  <a:ea typeface="+mn-ea"/>
                  <a:cs typeface="Arial" panose="020B0604020202020204" pitchFamily="34" charset="0"/>
                </a:endParaRPr>
              </a:p>
            </p:txBody>
          </p:sp>
          <p:sp>
            <p:nvSpPr>
              <p:cNvPr id="10" name="Oval 9">
                <a:extLst>
                  <a:ext uri="{FF2B5EF4-FFF2-40B4-BE49-F238E27FC236}">
                    <a16:creationId xmlns:a16="http://schemas.microsoft.com/office/drawing/2014/main" id="{19C1B4AB-F136-EE3E-4447-F766949B0C23}"/>
                  </a:ext>
                </a:extLst>
              </p:cNvPr>
              <p:cNvSpPr/>
              <p:nvPr/>
            </p:nvSpPr>
            <p:spPr>
              <a:xfrm>
                <a:off x="3875040" y="2404353"/>
                <a:ext cx="756000" cy="762787"/>
              </a:xfrm>
              <a:prstGeom prst="ellipse">
                <a:avLst/>
              </a:prstGeom>
              <a:solidFill>
                <a:schemeClr val="accent6">
                  <a:lumMod val="60000"/>
                  <a:lumOff val="40000"/>
                </a:schemeClr>
              </a:solidFill>
              <a:ln>
                <a:solidFill>
                  <a:srgbClr val="40404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pic>
          <p:nvPicPr>
            <p:cNvPr id="21" name="Graphic 20" descr="Hourglass 60% with solid fill">
              <a:extLst>
                <a:ext uri="{FF2B5EF4-FFF2-40B4-BE49-F238E27FC236}">
                  <a16:creationId xmlns:a16="http://schemas.microsoft.com/office/drawing/2014/main" id="{2DDB334B-8D0B-EE19-5383-E80D1B16802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252687" y="2499004"/>
              <a:ext cx="580131" cy="580131"/>
            </a:xfrm>
            <a:prstGeom prst="rect">
              <a:avLst/>
            </a:prstGeom>
          </p:spPr>
        </p:pic>
      </p:grpSp>
    </p:spTree>
    <p:extLst>
      <p:ext uri="{BB962C8B-B14F-4D97-AF65-F5344CB8AC3E}">
        <p14:creationId xmlns:p14="http://schemas.microsoft.com/office/powerpoint/2010/main" val="1382457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or: Elbow 8">
            <a:extLst>
              <a:ext uri="{FF2B5EF4-FFF2-40B4-BE49-F238E27FC236}">
                <a16:creationId xmlns:a16="http://schemas.microsoft.com/office/drawing/2014/main" id="{13F43075-EE4C-CA93-99FE-184CC926DFFA}"/>
              </a:ext>
            </a:extLst>
          </p:cNvPr>
          <p:cNvCxnSpPr>
            <a:cxnSpLocks/>
          </p:cNvCxnSpPr>
          <p:nvPr/>
        </p:nvCxnSpPr>
        <p:spPr>
          <a:xfrm>
            <a:off x="7692263" y="3257066"/>
            <a:ext cx="1066852" cy="638850"/>
          </a:xfrm>
          <a:prstGeom prst="bentConnector3">
            <a:avLst/>
          </a:prstGeom>
          <a:noFill/>
          <a:ln w="19050">
            <a:solidFill>
              <a:srgbClr val="58595B">
                <a:lumMod val="75000"/>
              </a:srgbClr>
            </a:solidFill>
            <a:prstDash val="sysDash"/>
            <a:round/>
            <a:headEnd type="none" w="med" len="med"/>
            <a:tailEnd type="triangle" w="med" len="med"/>
          </a:ln>
        </p:spPr>
      </p:cxnSp>
      <p:cxnSp>
        <p:nvCxnSpPr>
          <p:cNvPr id="48" name="Connector: Elbow 47">
            <a:extLst>
              <a:ext uri="{FF2B5EF4-FFF2-40B4-BE49-F238E27FC236}">
                <a16:creationId xmlns:a16="http://schemas.microsoft.com/office/drawing/2014/main" id="{C7A3F4DD-F35A-73CC-36DD-A8D2834C683B}"/>
              </a:ext>
            </a:extLst>
          </p:cNvPr>
          <p:cNvCxnSpPr>
            <a:cxnSpLocks/>
          </p:cNvCxnSpPr>
          <p:nvPr/>
        </p:nvCxnSpPr>
        <p:spPr>
          <a:xfrm flipV="1">
            <a:off x="7740714" y="3907795"/>
            <a:ext cx="969950" cy="831509"/>
          </a:xfrm>
          <a:prstGeom prst="bentConnector3">
            <a:avLst>
              <a:gd name="adj1" fmla="val 50000"/>
            </a:avLst>
          </a:prstGeom>
          <a:noFill/>
          <a:ln w="19050">
            <a:solidFill>
              <a:srgbClr val="58595B">
                <a:lumMod val="75000"/>
              </a:srgbClr>
            </a:solidFill>
            <a:prstDash val="sysDash"/>
            <a:round/>
            <a:headEnd type="none" w="med" len="med"/>
            <a:tailEnd type="none" w="med" len="med"/>
          </a:ln>
        </p:spPr>
      </p:cxnSp>
      <p:sp>
        <p:nvSpPr>
          <p:cNvPr id="3" name="Title 2">
            <a:extLst>
              <a:ext uri="{FF2B5EF4-FFF2-40B4-BE49-F238E27FC236}">
                <a16:creationId xmlns:a16="http://schemas.microsoft.com/office/drawing/2014/main" id="{702406DD-5640-D212-A41D-81C70531AED9}"/>
              </a:ext>
            </a:extLst>
          </p:cNvPr>
          <p:cNvSpPr>
            <a:spLocks noGrp="1"/>
          </p:cNvSpPr>
          <p:nvPr>
            <p:ph type="title"/>
          </p:nvPr>
        </p:nvSpPr>
        <p:spPr/>
        <p:txBody>
          <a:bodyPr>
            <a:normAutofit/>
          </a:bodyPr>
          <a:lstStyle/>
          <a:p>
            <a:r>
              <a:rPr lang="en-GB" dirty="0"/>
              <a:t>KEYNOTE-811: Study design</a:t>
            </a:r>
            <a:r>
              <a:rPr lang="en-GB" baseline="30000" dirty="0"/>
              <a:t>1,2</a:t>
            </a:r>
            <a:r>
              <a:rPr lang="en-GB" dirty="0"/>
              <a:t> </a:t>
            </a:r>
          </a:p>
        </p:txBody>
      </p:sp>
      <p:sp>
        <p:nvSpPr>
          <p:cNvPr id="13" name="Rectangle 142">
            <a:extLst>
              <a:ext uri="{FF2B5EF4-FFF2-40B4-BE49-F238E27FC236}">
                <a16:creationId xmlns:a16="http://schemas.microsoft.com/office/drawing/2014/main" id="{4D621FE8-A4ED-9825-652E-4DAF9D783BA6}"/>
              </a:ext>
            </a:extLst>
          </p:cNvPr>
          <p:cNvSpPr>
            <a:spLocks noChangeArrowheads="1"/>
          </p:cNvSpPr>
          <p:nvPr/>
        </p:nvSpPr>
        <p:spPr bwMode="auto">
          <a:xfrm>
            <a:off x="8759115" y="3079593"/>
            <a:ext cx="3227847" cy="1301908"/>
          </a:xfrm>
          <a:prstGeom prst="rect">
            <a:avLst/>
          </a:prstGeom>
          <a:solidFill>
            <a:schemeClr val="accent6">
              <a:lumMod val="20000"/>
              <a:lumOff val="80000"/>
            </a:schemeClr>
          </a:solidFill>
          <a:ln w="28575">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0" rIns="45720" bIns="0" numCol="1" anchor="ctr" anchorCtr="0" compatLnSpc="1">
            <a:prstTxWarp prst="textNoShape">
              <a:avLst/>
            </a:prstTxWarp>
          </a:bodyPr>
          <a:lstStyle/>
          <a:p>
            <a:pPr marL="60325" marR="0" lvl="0" algn="ctr" defTabSz="914400" eaLnBrk="1" fontAlgn="auto" latinLnBrk="0" hangingPunct="1">
              <a:spcBef>
                <a:spcPts val="0"/>
              </a:spcBef>
              <a:spcAft>
                <a:spcPts val="400"/>
              </a:spcAft>
              <a:buClrTx/>
              <a:buSzTx/>
              <a:tabLst/>
              <a:defRPr/>
            </a:pPr>
            <a:r>
              <a:rPr lang="en-GB" altLang="en-US" sz="1400" kern="0">
                <a:solidFill>
                  <a:srgbClr val="58595B"/>
                </a:solidFill>
                <a:latin typeface="Arial"/>
              </a:rPr>
              <a:t>Patients were treated u</a:t>
            </a:r>
            <a:r>
              <a:rPr kumimoji="0" lang="en-GB" altLang="en-US" sz="1400" b="0" i="0" u="none" strike="noStrike" kern="0" cap="none" spc="0" normalizeH="0" baseline="0" noProof="0">
                <a:ln>
                  <a:noFill/>
                </a:ln>
                <a:solidFill>
                  <a:srgbClr val="58595B"/>
                </a:solidFill>
                <a:effectLst/>
                <a:uLnTx/>
                <a:uFillTx/>
                <a:latin typeface="Arial"/>
              </a:rPr>
              <a:t>ntil unacceptable toxicity,</a:t>
            </a:r>
            <a:br>
              <a:rPr kumimoji="0" lang="en-GB" altLang="en-US" sz="1400" b="0" i="0" u="none" strike="noStrike" kern="0" cap="none" spc="0" normalizeH="0" baseline="0" noProof="0">
                <a:ln>
                  <a:noFill/>
                </a:ln>
                <a:solidFill>
                  <a:srgbClr val="58595B"/>
                </a:solidFill>
                <a:effectLst/>
                <a:uLnTx/>
                <a:uFillTx/>
                <a:latin typeface="Arial"/>
              </a:rPr>
            </a:br>
            <a:r>
              <a:rPr kumimoji="0" lang="en-GB" altLang="en-US" sz="1400" b="0" i="0" u="none" strike="noStrike" kern="0" cap="none" spc="0" normalizeH="0" baseline="0" noProof="0">
                <a:ln>
                  <a:noFill/>
                </a:ln>
                <a:solidFill>
                  <a:srgbClr val="58595B"/>
                </a:solidFill>
                <a:effectLst/>
                <a:uLnTx/>
                <a:uFillTx/>
                <a:latin typeface="Arial"/>
              </a:rPr>
              <a:t>disease progression or for a maximum of 35 cycles (~24 months)</a:t>
            </a:r>
            <a:endParaRPr kumimoji="0" lang="en-GB" altLang="en-US" sz="1100" b="0" i="1" u="none" strike="noStrike" kern="0" cap="none" spc="0" normalizeH="0" baseline="0" noProof="0">
              <a:ln>
                <a:noFill/>
              </a:ln>
              <a:solidFill>
                <a:srgbClr val="58595B"/>
              </a:solidFill>
              <a:effectLst/>
              <a:uLnTx/>
              <a:uFillTx/>
              <a:latin typeface="Arial"/>
            </a:endParaRPr>
          </a:p>
        </p:txBody>
      </p:sp>
      <p:sp>
        <p:nvSpPr>
          <p:cNvPr id="19" name="Content Placeholder 2">
            <a:extLst>
              <a:ext uri="{FF2B5EF4-FFF2-40B4-BE49-F238E27FC236}">
                <a16:creationId xmlns:a16="http://schemas.microsoft.com/office/drawing/2014/main" id="{27A470AC-386C-CD41-F688-248CC8956D38}"/>
              </a:ext>
            </a:extLst>
          </p:cNvPr>
          <p:cNvSpPr txBox="1">
            <a:spLocks/>
          </p:cNvSpPr>
          <p:nvPr/>
        </p:nvSpPr>
        <p:spPr>
          <a:xfrm>
            <a:off x="8759114" y="4464330"/>
            <a:ext cx="3227847" cy="1144110"/>
          </a:xfrm>
          <a:prstGeom prst="rect">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defTabSz="457200">
              <a:defRPr sz="1300" b="1">
                <a:solidFill>
                  <a:schemeClr val="lt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72800" indent="-172800">
              <a:buFont typeface="Wingdings" panose="05000000000000000000" pitchFamily="2" charset="2"/>
              <a:buChar char="§"/>
            </a:pPr>
            <a:r>
              <a:rPr lang="en-GB" sz="1400" u="sng" dirty="0"/>
              <a:t>Dual primary endpoints</a:t>
            </a:r>
            <a:r>
              <a:rPr lang="en-GB" sz="1400" b="0" dirty="0"/>
              <a:t>: PFS per RECIST v1.1 by BICR and OS</a:t>
            </a:r>
          </a:p>
          <a:p>
            <a:pPr marL="172800" indent="-172800">
              <a:buFont typeface="Wingdings" panose="05000000000000000000" pitchFamily="2" charset="2"/>
              <a:buChar char="§"/>
            </a:pPr>
            <a:r>
              <a:rPr lang="en-GB" sz="1400" u="sng" dirty="0"/>
              <a:t>Secondary endpoints</a:t>
            </a:r>
            <a:r>
              <a:rPr lang="en-GB" sz="1400" b="0" dirty="0"/>
              <a:t>: ORR and DOR per RECIST v1.1 by BICR </a:t>
            </a:r>
            <a:br>
              <a:rPr lang="en-GB" sz="1400" b="0" dirty="0"/>
            </a:br>
            <a:r>
              <a:rPr lang="en-GB" sz="1400" b="0" dirty="0"/>
              <a:t>and safety</a:t>
            </a:r>
          </a:p>
        </p:txBody>
      </p:sp>
      <p:sp>
        <p:nvSpPr>
          <p:cNvPr id="17" name="Rectangle 143">
            <a:extLst>
              <a:ext uri="{FF2B5EF4-FFF2-40B4-BE49-F238E27FC236}">
                <a16:creationId xmlns:a16="http://schemas.microsoft.com/office/drawing/2014/main" id="{9A360978-78C5-E301-1C24-DB0041F67B3F}"/>
              </a:ext>
            </a:extLst>
          </p:cNvPr>
          <p:cNvSpPr>
            <a:spLocks noChangeArrowheads="1"/>
          </p:cNvSpPr>
          <p:nvPr/>
        </p:nvSpPr>
        <p:spPr bwMode="auto">
          <a:xfrm>
            <a:off x="4525176" y="2094793"/>
            <a:ext cx="3566160" cy="1611974"/>
          </a:xfrm>
          <a:prstGeom prst="rect">
            <a:avLst/>
          </a:prstGeom>
          <a:solidFill>
            <a:srgbClr val="6CC04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72000" tIns="45720" rIns="72000" bIns="45720" numCol="1" anchor="ctr" anchorCtr="0" compatLnSpc="1">
            <a:prstTxWarp prst="textNoShape">
              <a:avLst/>
            </a:prstTxWarp>
          </a:bodyPr>
          <a:lstStyle/>
          <a:p>
            <a:pPr marL="0" marR="0" lvl="0" indent="0" algn="ctr" defTabSz="914400" eaLnBrk="1" fontAlgn="auto" latinLnBrk="0" hangingPunct="1">
              <a:spcBef>
                <a:spcPts val="0"/>
              </a:spcBef>
              <a:spcAft>
                <a:spcPts val="0"/>
              </a:spcAft>
              <a:buClrTx/>
              <a:buSzTx/>
              <a:buFontTx/>
              <a:buNone/>
              <a:tabLst/>
              <a:defRPr/>
            </a:pPr>
            <a:r>
              <a:rPr kumimoji="0" lang="en-GB" altLang="en-US" sz="1400" b="1" i="0" u="none" strike="noStrike" kern="0" cap="none" spc="0" normalizeH="0" baseline="0" noProof="0">
                <a:ln>
                  <a:noFill/>
                </a:ln>
                <a:solidFill>
                  <a:srgbClr val="FFFFFF"/>
                </a:solidFill>
                <a:effectLst/>
                <a:uLnTx/>
                <a:uFillTx/>
                <a:latin typeface="Arial"/>
              </a:rPr>
              <a:t>KEYTRUDA</a:t>
            </a:r>
            <a:r>
              <a:rPr kumimoji="0" lang="en-GB" altLang="en-US" sz="1400" b="1" i="0" u="none" strike="noStrike" kern="0" cap="none" spc="0" normalizeH="0" baseline="30000" noProof="0">
                <a:ln>
                  <a:noFill/>
                </a:ln>
                <a:solidFill>
                  <a:srgbClr val="FFFFFF"/>
                </a:solidFill>
                <a:effectLst/>
                <a:uLnTx/>
                <a:uFillTx/>
                <a:latin typeface="Arial"/>
              </a:rPr>
              <a:t>a</a:t>
            </a:r>
            <a:r>
              <a:rPr kumimoji="0" lang="en-GB" altLang="en-US" sz="1400" b="1" i="0" u="none" strike="noStrike" kern="0" cap="none" spc="0" normalizeH="0" noProof="0">
                <a:ln>
                  <a:noFill/>
                </a:ln>
                <a:solidFill>
                  <a:srgbClr val="FFFFFF"/>
                </a:solidFill>
                <a:effectLst/>
                <a:uLnTx/>
                <a:uFillTx/>
                <a:latin typeface="Arial"/>
              </a:rPr>
              <a:t> </a:t>
            </a:r>
            <a:r>
              <a:rPr kumimoji="0" lang="en-GB" altLang="en-US" sz="1400" b="1" i="0" u="none" strike="noStrike" kern="0" cap="none" spc="0" normalizeH="0" baseline="0" noProof="0">
                <a:ln>
                  <a:noFill/>
                </a:ln>
                <a:solidFill>
                  <a:srgbClr val="FFFFFF"/>
                </a:solidFill>
                <a:effectLst/>
                <a:uLnTx/>
                <a:uFillTx/>
                <a:latin typeface="Arial"/>
              </a:rPr>
              <a:t>200 mg IV Q3W</a:t>
            </a:r>
          </a:p>
          <a:p>
            <a:pPr marL="0" marR="0" lvl="0" indent="0" algn="ctr" defTabSz="914400" eaLnBrk="1" fontAlgn="auto" latinLnBrk="0" hangingPunct="1">
              <a:spcBef>
                <a:spcPts val="0"/>
              </a:spcBef>
              <a:spcAft>
                <a:spcPts val="0"/>
              </a:spcAft>
              <a:buClrTx/>
              <a:buSzTx/>
              <a:buFontTx/>
              <a:buNone/>
              <a:tabLst/>
              <a:defRPr/>
            </a:pPr>
            <a:r>
              <a:rPr kumimoji="0" lang="en-GB" altLang="en-US" sz="1400" b="1" i="0" u="none" strike="noStrike" kern="0" cap="none" spc="0" normalizeH="0" baseline="0" noProof="0">
                <a:ln>
                  <a:noFill/>
                </a:ln>
                <a:solidFill>
                  <a:srgbClr val="FFFFFF"/>
                </a:solidFill>
                <a:effectLst/>
                <a:uLnTx/>
                <a:uFillTx/>
                <a:latin typeface="Arial"/>
              </a:rPr>
              <a:t>+</a:t>
            </a:r>
          </a:p>
          <a:p>
            <a:pPr marL="0" marR="0" lvl="0" indent="0" algn="ctr" defTabSz="914400" eaLnBrk="1" fontAlgn="auto" latinLnBrk="0" hangingPunct="1">
              <a:spcBef>
                <a:spcPts val="0"/>
              </a:spcBef>
              <a:spcAft>
                <a:spcPts val="0"/>
              </a:spcAft>
              <a:buClrTx/>
              <a:buSzTx/>
              <a:buFontTx/>
              <a:buNone/>
              <a:tabLst/>
              <a:defRPr/>
            </a:pPr>
            <a:r>
              <a:rPr kumimoji="0" lang="en-GB" altLang="en-US" sz="1400" b="1" i="0" u="none" strike="noStrike" kern="0" cap="none" spc="0" normalizeH="0" baseline="0" noProof="0">
                <a:ln>
                  <a:noFill/>
                </a:ln>
                <a:solidFill>
                  <a:srgbClr val="FFFFFF"/>
                </a:solidFill>
                <a:effectLst/>
                <a:uLnTx/>
                <a:uFillTx/>
                <a:latin typeface="Arial"/>
              </a:rPr>
              <a:t>Trastuzumab 8 mg/kg IV on first infusion and 6 mg/kg in subsequent cycles Q3W</a:t>
            </a:r>
            <a:br>
              <a:rPr kumimoji="0" lang="en-GB" altLang="en-US" sz="1400" b="1" i="0" u="none" strike="noStrike" kern="0" cap="none" spc="0" normalizeH="0" baseline="0" noProof="0">
                <a:ln>
                  <a:noFill/>
                </a:ln>
                <a:solidFill>
                  <a:srgbClr val="FFFFFF"/>
                </a:solidFill>
                <a:effectLst/>
                <a:uLnTx/>
                <a:uFillTx/>
                <a:latin typeface="Arial"/>
              </a:rPr>
            </a:br>
            <a:r>
              <a:rPr kumimoji="0" lang="en-GB" altLang="en-US" sz="1400" b="1" i="0" u="none" strike="noStrike" kern="0" cap="none" spc="0" normalizeH="0" baseline="0" noProof="0">
                <a:ln>
                  <a:noFill/>
                </a:ln>
                <a:solidFill>
                  <a:srgbClr val="FFFFFF"/>
                </a:solidFill>
                <a:effectLst/>
                <a:uLnTx/>
                <a:uFillTx/>
                <a:latin typeface="Arial"/>
              </a:rPr>
              <a:t>+</a:t>
            </a:r>
          </a:p>
          <a:p>
            <a:pPr marL="0" marR="0" lvl="0" indent="0" algn="ctr" defTabSz="914400" eaLnBrk="1" fontAlgn="auto" latinLnBrk="0" hangingPunct="1">
              <a:spcBef>
                <a:spcPts val="0"/>
              </a:spcBef>
              <a:spcAft>
                <a:spcPts val="0"/>
              </a:spcAft>
              <a:buClrTx/>
              <a:buSzTx/>
              <a:buFontTx/>
              <a:buNone/>
              <a:tabLst/>
              <a:defRPr/>
            </a:pPr>
            <a:r>
              <a:rPr kumimoji="0" lang="en-GB" altLang="en-US" sz="1400" b="1" i="0" u="none" strike="noStrike" kern="0" cap="none" spc="0" normalizeH="0" baseline="0" noProof="0">
                <a:ln>
                  <a:noFill/>
                </a:ln>
                <a:solidFill>
                  <a:srgbClr val="FFFFFF"/>
                </a:solidFill>
                <a:effectLst/>
                <a:uLnTx/>
                <a:uFillTx/>
                <a:latin typeface="Arial"/>
              </a:rPr>
              <a:t>FP</a:t>
            </a:r>
            <a:r>
              <a:rPr kumimoji="0" lang="en-GB" altLang="en-US" sz="1400" b="1" i="0" u="none" strike="noStrike" kern="0" cap="none" spc="0" normalizeH="0" baseline="30000" noProof="0">
                <a:ln>
                  <a:noFill/>
                </a:ln>
                <a:solidFill>
                  <a:srgbClr val="FFFFFF"/>
                </a:solidFill>
                <a:effectLst/>
                <a:uLnTx/>
                <a:uFillTx/>
                <a:latin typeface="Arial"/>
              </a:rPr>
              <a:t>b</a:t>
            </a:r>
            <a:r>
              <a:rPr kumimoji="0" lang="en-GB" altLang="en-US" sz="1400" b="1" i="0" u="none" strike="noStrike" kern="0" cap="none" spc="0" normalizeH="0" baseline="0" noProof="0">
                <a:ln>
                  <a:noFill/>
                </a:ln>
                <a:solidFill>
                  <a:srgbClr val="FFFFFF"/>
                </a:solidFill>
                <a:effectLst/>
                <a:uLnTx/>
                <a:uFillTx/>
                <a:latin typeface="Arial"/>
              </a:rPr>
              <a:t> or CAPOX</a:t>
            </a:r>
            <a:r>
              <a:rPr kumimoji="0" lang="en-GB" altLang="en-US" sz="1400" b="1" i="0" u="none" strike="noStrike" kern="0" cap="none" spc="0" normalizeH="0" baseline="30000" noProof="0">
                <a:ln>
                  <a:noFill/>
                </a:ln>
                <a:solidFill>
                  <a:srgbClr val="FFFFFF"/>
                </a:solidFill>
                <a:effectLst/>
                <a:uLnTx/>
                <a:uFillTx/>
                <a:latin typeface="Arial"/>
              </a:rPr>
              <a:t>c</a:t>
            </a:r>
            <a:endParaRPr kumimoji="0" lang="en-GB" altLang="en-US" sz="1400" b="1" i="0" u="none" strike="noStrike" kern="0" cap="none" spc="0" normalizeH="0" baseline="0" noProof="0">
              <a:ln>
                <a:noFill/>
              </a:ln>
              <a:solidFill>
                <a:srgbClr val="FFFFFF"/>
              </a:solidFill>
              <a:effectLst/>
              <a:uLnTx/>
              <a:uFillTx/>
              <a:latin typeface="Arial"/>
            </a:endParaRPr>
          </a:p>
        </p:txBody>
      </p:sp>
      <p:sp>
        <p:nvSpPr>
          <p:cNvPr id="18" name="Rectangle 141">
            <a:extLst>
              <a:ext uri="{FF2B5EF4-FFF2-40B4-BE49-F238E27FC236}">
                <a16:creationId xmlns:a16="http://schemas.microsoft.com/office/drawing/2014/main" id="{ED15FC1E-D066-63AF-B1F5-F6F7827DA4C4}"/>
              </a:ext>
            </a:extLst>
          </p:cNvPr>
          <p:cNvSpPr>
            <a:spLocks noChangeArrowheads="1"/>
          </p:cNvSpPr>
          <p:nvPr/>
        </p:nvSpPr>
        <p:spPr bwMode="auto">
          <a:xfrm>
            <a:off x="4525176" y="3884036"/>
            <a:ext cx="3566160" cy="1611974"/>
          </a:xfrm>
          <a:prstGeom prst="rect">
            <a:avLst/>
          </a:prstGeom>
          <a:solidFill>
            <a:srgbClr val="58585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72000" tIns="45720" rIns="72000" bIns="45720" numCol="1" anchor="ctr" anchorCtr="0" compatLnSpc="1">
            <a:prstTxWarp prst="textNoShape">
              <a:avLst/>
            </a:prstTxWarp>
          </a:bodyPr>
          <a:lstStyle/>
          <a:p>
            <a:pPr algn="ctr">
              <a:defRPr/>
            </a:pPr>
            <a:r>
              <a:rPr lang="en-GB" altLang="en-US" sz="1400" b="1" kern="0">
                <a:solidFill>
                  <a:srgbClr val="FFFFFF"/>
                </a:solidFill>
                <a:latin typeface="Arial"/>
              </a:rPr>
              <a:t>Placebo</a:t>
            </a:r>
            <a:r>
              <a:rPr lang="en-GB" altLang="en-US" sz="1400" b="1" kern="0" baseline="30000">
                <a:solidFill>
                  <a:srgbClr val="FFFFFF"/>
                </a:solidFill>
                <a:latin typeface="Arial"/>
              </a:rPr>
              <a:t>a</a:t>
            </a:r>
            <a:r>
              <a:rPr lang="en-GB" altLang="en-US" sz="1400" b="1" kern="0">
                <a:solidFill>
                  <a:srgbClr val="FFFFFF"/>
                </a:solidFill>
                <a:latin typeface="Arial"/>
              </a:rPr>
              <a:t> 200 mg IV Q3W</a:t>
            </a:r>
          </a:p>
          <a:p>
            <a:pPr algn="ctr">
              <a:defRPr/>
            </a:pPr>
            <a:r>
              <a:rPr lang="en-GB" altLang="en-US" sz="1400" b="1" kern="0">
                <a:solidFill>
                  <a:srgbClr val="FFFFFF"/>
                </a:solidFill>
                <a:latin typeface="Arial"/>
              </a:rPr>
              <a:t>+</a:t>
            </a:r>
          </a:p>
          <a:p>
            <a:pPr algn="ctr">
              <a:defRPr/>
            </a:pPr>
            <a:r>
              <a:rPr lang="en-GB" altLang="en-US" sz="1400" b="1" kern="0">
                <a:solidFill>
                  <a:srgbClr val="FFFFFF"/>
                </a:solidFill>
                <a:latin typeface="Arial"/>
              </a:rPr>
              <a:t>Trastuzumab 8 mg/kg IV on first infusion and 6 mg/kg in subsequent cycles Q3W</a:t>
            </a:r>
            <a:br>
              <a:rPr lang="en-GB" altLang="en-US" sz="1400" b="1" kern="0">
                <a:solidFill>
                  <a:srgbClr val="FFFFFF"/>
                </a:solidFill>
                <a:latin typeface="Arial"/>
              </a:rPr>
            </a:br>
            <a:r>
              <a:rPr lang="en-GB" altLang="en-US" sz="1400" b="1" kern="0">
                <a:solidFill>
                  <a:srgbClr val="FFFFFF"/>
                </a:solidFill>
                <a:latin typeface="Arial"/>
              </a:rPr>
              <a:t>+</a:t>
            </a:r>
          </a:p>
          <a:p>
            <a:pPr algn="ctr">
              <a:defRPr/>
            </a:pPr>
            <a:r>
              <a:rPr lang="en-GB" altLang="en-US" sz="1400" b="1" kern="0">
                <a:solidFill>
                  <a:srgbClr val="FFFFFF"/>
                </a:solidFill>
                <a:latin typeface="Arial"/>
              </a:rPr>
              <a:t>FP</a:t>
            </a:r>
            <a:r>
              <a:rPr lang="en-GB" altLang="en-US" sz="1400" b="1" kern="0" baseline="30000">
                <a:solidFill>
                  <a:srgbClr val="FFFFFF"/>
                </a:solidFill>
                <a:latin typeface="Arial"/>
              </a:rPr>
              <a:t>b</a:t>
            </a:r>
            <a:r>
              <a:rPr lang="en-GB" altLang="en-US" sz="1400" b="1" kern="0">
                <a:solidFill>
                  <a:srgbClr val="FFFFFF"/>
                </a:solidFill>
                <a:latin typeface="Arial"/>
              </a:rPr>
              <a:t> or CAPOX</a:t>
            </a:r>
            <a:r>
              <a:rPr lang="en-GB" altLang="en-US" sz="1400" b="1" kern="0" baseline="30000">
                <a:solidFill>
                  <a:srgbClr val="FFFFFF"/>
                </a:solidFill>
                <a:latin typeface="Arial"/>
              </a:rPr>
              <a:t>c</a:t>
            </a:r>
            <a:endParaRPr lang="en-GB" altLang="en-US" sz="1400" b="1" kern="0">
              <a:solidFill>
                <a:srgbClr val="FFFFFF"/>
              </a:solidFill>
              <a:latin typeface="Arial"/>
            </a:endParaRPr>
          </a:p>
        </p:txBody>
      </p:sp>
      <p:sp>
        <p:nvSpPr>
          <p:cNvPr id="20" name="Rectangle 144">
            <a:extLst>
              <a:ext uri="{FF2B5EF4-FFF2-40B4-BE49-F238E27FC236}">
                <a16:creationId xmlns:a16="http://schemas.microsoft.com/office/drawing/2014/main" id="{BFFE78EA-1DAF-EF51-E51A-67FF2956212C}"/>
              </a:ext>
            </a:extLst>
          </p:cNvPr>
          <p:cNvSpPr>
            <a:spLocks noChangeArrowheads="1"/>
          </p:cNvSpPr>
          <p:nvPr/>
        </p:nvSpPr>
        <p:spPr bwMode="auto">
          <a:xfrm>
            <a:off x="3417455" y="3474379"/>
            <a:ext cx="1013730" cy="423530"/>
          </a:xfrm>
          <a:prstGeom prst="rect">
            <a:avLst/>
          </a:prstGeom>
          <a:solidFill>
            <a:srgbClr val="58595B">
              <a:lumMod val="75000"/>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ts val="1000"/>
              </a:lnSpc>
              <a:spcBef>
                <a:spcPts val="0"/>
              </a:spcBef>
              <a:spcAft>
                <a:spcPts val="0"/>
              </a:spcAft>
              <a:buClrTx/>
              <a:buSzTx/>
              <a:buFontTx/>
              <a:buNone/>
              <a:tabLst/>
              <a:defRPr/>
            </a:pPr>
            <a:r>
              <a:rPr kumimoji="0" lang="en-GB" altLang="en-US" sz="1000" b="1" i="0" u="none" strike="noStrike" kern="0" cap="none" spc="0" normalizeH="0" baseline="0" noProof="0">
                <a:ln>
                  <a:noFill/>
                </a:ln>
                <a:solidFill>
                  <a:srgbClr val="FFFFFF"/>
                </a:solidFill>
                <a:effectLst/>
                <a:uLnTx/>
                <a:uFillTx/>
                <a:latin typeface="Arial"/>
              </a:rPr>
              <a:t>R</a:t>
            </a:r>
            <a:br>
              <a:rPr kumimoji="0" lang="en-GB" altLang="en-US" sz="1000" b="1" i="0" u="none" strike="noStrike" kern="0" cap="none" spc="0" normalizeH="0" baseline="0" noProof="0">
                <a:ln>
                  <a:noFill/>
                </a:ln>
                <a:solidFill>
                  <a:srgbClr val="FFFFFF"/>
                </a:solidFill>
                <a:effectLst/>
                <a:uLnTx/>
                <a:uFillTx/>
                <a:latin typeface="Arial"/>
              </a:rPr>
            </a:br>
            <a:r>
              <a:rPr kumimoji="0" lang="en-GB" altLang="en-US" sz="1000" b="1" i="0" u="none" strike="noStrike" kern="0" cap="none" spc="0" normalizeH="0" baseline="0" noProof="0">
                <a:ln>
                  <a:noFill/>
                </a:ln>
                <a:solidFill>
                  <a:srgbClr val="FFFFFF"/>
                </a:solidFill>
                <a:effectLst/>
                <a:uLnTx/>
                <a:uFillTx/>
                <a:latin typeface="Arial"/>
              </a:rPr>
              <a:t>1:1</a:t>
            </a:r>
          </a:p>
          <a:p>
            <a:pPr marL="0" marR="0" lvl="0" indent="0" algn="ctr" defTabSz="914400" eaLnBrk="1" fontAlgn="auto" latinLnBrk="0" hangingPunct="1">
              <a:lnSpc>
                <a:spcPts val="1000"/>
              </a:lnSpc>
              <a:spcBef>
                <a:spcPts val="0"/>
              </a:spcBef>
              <a:spcAft>
                <a:spcPts val="0"/>
              </a:spcAft>
              <a:buClrTx/>
              <a:buSzTx/>
              <a:buFontTx/>
              <a:buNone/>
              <a:tabLst/>
              <a:defRPr/>
            </a:pPr>
            <a:r>
              <a:rPr kumimoji="0" lang="en-GB" altLang="en-US" sz="1000" i="0" u="none" strike="noStrike" kern="0" cap="none" spc="0" normalizeH="0" baseline="0" noProof="0">
                <a:ln>
                  <a:noFill/>
                </a:ln>
                <a:solidFill>
                  <a:srgbClr val="FFFFFF"/>
                </a:solidFill>
                <a:effectLst/>
                <a:uLnTx/>
                <a:uFillTx/>
                <a:latin typeface="Arial"/>
              </a:rPr>
              <a:t>(N=698)</a:t>
            </a:r>
          </a:p>
        </p:txBody>
      </p:sp>
      <p:cxnSp>
        <p:nvCxnSpPr>
          <p:cNvPr id="28" name="Straight Connector 27">
            <a:extLst>
              <a:ext uri="{FF2B5EF4-FFF2-40B4-BE49-F238E27FC236}">
                <a16:creationId xmlns:a16="http://schemas.microsoft.com/office/drawing/2014/main" id="{D1C07A8F-C837-BDF2-B141-A46A10B76B64}"/>
              </a:ext>
            </a:extLst>
          </p:cNvPr>
          <p:cNvCxnSpPr>
            <a:cxnSpLocks/>
          </p:cNvCxnSpPr>
          <p:nvPr/>
        </p:nvCxnSpPr>
        <p:spPr>
          <a:xfrm flipV="1">
            <a:off x="3269673" y="3686144"/>
            <a:ext cx="147782" cy="86"/>
          </a:xfrm>
          <a:prstGeom prst="line">
            <a:avLst/>
          </a:prstGeom>
          <a:noFill/>
          <a:ln w="19050">
            <a:solidFill>
              <a:srgbClr val="58595B">
                <a:lumMod val="75000"/>
              </a:srgbClr>
            </a:solidFill>
            <a:prstDash val="solid"/>
            <a:round/>
            <a:headEnd type="none" w="med" len="med"/>
            <a:tailEnd type="triangle" w="med" len="med"/>
          </a:ln>
        </p:spPr>
      </p:cxnSp>
      <p:sp>
        <p:nvSpPr>
          <p:cNvPr id="30" name="Rectangle 29">
            <a:extLst>
              <a:ext uri="{FF2B5EF4-FFF2-40B4-BE49-F238E27FC236}">
                <a16:creationId xmlns:a16="http://schemas.microsoft.com/office/drawing/2014/main" id="{61B88A02-F165-8486-07EF-EF1BF926EBC5}"/>
              </a:ext>
            </a:extLst>
          </p:cNvPr>
          <p:cNvSpPr/>
          <p:nvPr/>
        </p:nvSpPr>
        <p:spPr>
          <a:xfrm>
            <a:off x="3857397" y="2638929"/>
            <a:ext cx="730413" cy="276999"/>
          </a:xfrm>
          <a:prstGeom prst="rect">
            <a:avLst/>
          </a:prstGeom>
          <a:noFill/>
        </p:spPr>
        <p:txBody>
          <a:bodyPr wrap="square">
            <a:spAutoFit/>
          </a:bodyPr>
          <a:lstStyle/>
          <a:p>
            <a:pPr algn="ctr"/>
            <a:r>
              <a:rPr lang="en-GB" sz="1200">
                <a:solidFill>
                  <a:srgbClr val="475358"/>
                </a:solidFill>
                <a:latin typeface="Arial" panose="020B0604020202020204" pitchFamily="34" charset="0"/>
                <a:cs typeface="Arial" panose="020B0604020202020204" pitchFamily="34" charset="0"/>
              </a:rPr>
              <a:t>n=350</a:t>
            </a:r>
            <a:r>
              <a:rPr lang="en-GB" sz="1200" baseline="30000">
                <a:solidFill>
                  <a:srgbClr val="475358"/>
                </a:solidFill>
                <a:latin typeface="Arial" panose="020B0604020202020204" pitchFamily="34" charset="0"/>
                <a:cs typeface="Arial" panose="020B0604020202020204" pitchFamily="34" charset="0"/>
              </a:rPr>
              <a:t>2</a:t>
            </a:r>
          </a:p>
        </p:txBody>
      </p:sp>
      <p:sp>
        <p:nvSpPr>
          <p:cNvPr id="31" name="Rectangle 30">
            <a:extLst>
              <a:ext uri="{FF2B5EF4-FFF2-40B4-BE49-F238E27FC236}">
                <a16:creationId xmlns:a16="http://schemas.microsoft.com/office/drawing/2014/main" id="{6C98635C-C092-C7CE-33C9-FBB559A4CC92}"/>
              </a:ext>
            </a:extLst>
          </p:cNvPr>
          <p:cNvSpPr/>
          <p:nvPr/>
        </p:nvSpPr>
        <p:spPr>
          <a:xfrm>
            <a:off x="3857397" y="4626266"/>
            <a:ext cx="730800" cy="276999"/>
          </a:xfrm>
          <a:prstGeom prst="rect">
            <a:avLst/>
          </a:prstGeom>
          <a:noFill/>
        </p:spPr>
        <p:txBody>
          <a:bodyPr wrap="square">
            <a:spAutoFit/>
          </a:bodyPr>
          <a:lstStyle/>
          <a:p>
            <a:pPr algn="ctr"/>
            <a:r>
              <a:rPr lang="en-GB" sz="1200">
                <a:solidFill>
                  <a:srgbClr val="475358"/>
                </a:solidFill>
                <a:latin typeface="Arial" panose="020B0604020202020204" pitchFamily="34" charset="0"/>
                <a:cs typeface="Arial" panose="020B0604020202020204" pitchFamily="34" charset="0"/>
              </a:rPr>
              <a:t>n=348</a:t>
            </a:r>
            <a:r>
              <a:rPr lang="en-GB" sz="1200" baseline="30000">
                <a:solidFill>
                  <a:srgbClr val="475358"/>
                </a:solidFill>
                <a:latin typeface="Arial" panose="020B0604020202020204" pitchFamily="34" charset="0"/>
                <a:cs typeface="Arial" panose="020B0604020202020204" pitchFamily="34" charset="0"/>
              </a:rPr>
              <a:t>2</a:t>
            </a:r>
            <a:endParaRPr lang="en-GB" sz="1200">
              <a:solidFill>
                <a:srgbClr val="475358"/>
              </a:solidFill>
              <a:latin typeface="Arial" panose="020B0604020202020204" pitchFamily="34" charset="0"/>
              <a:cs typeface="Arial" panose="020B0604020202020204" pitchFamily="34" charset="0"/>
            </a:endParaRPr>
          </a:p>
        </p:txBody>
      </p:sp>
      <p:sp>
        <p:nvSpPr>
          <p:cNvPr id="25" name="Rectangle 144">
            <a:extLst>
              <a:ext uri="{FF2B5EF4-FFF2-40B4-BE49-F238E27FC236}">
                <a16:creationId xmlns:a16="http://schemas.microsoft.com/office/drawing/2014/main" id="{972D2F15-5A83-85CA-4A31-FEEC54B4D4E6}"/>
              </a:ext>
            </a:extLst>
          </p:cNvPr>
          <p:cNvSpPr>
            <a:spLocks noChangeArrowheads="1"/>
          </p:cNvSpPr>
          <p:nvPr/>
        </p:nvSpPr>
        <p:spPr bwMode="auto">
          <a:xfrm>
            <a:off x="330527" y="3110729"/>
            <a:ext cx="2939146" cy="1376624"/>
          </a:xfrm>
          <a:prstGeom prst="rect">
            <a:avLst/>
          </a:prstGeom>
          <a:solidFill>
            <a:srgbClr val="4F81BD"/>
          </a:solidFill>
          <a:ln>
            <a:noFill/>
          </a:ln>
          <a:extLst>
            <a:ext uri="{91240B29-F687-4f45-9708-019B960494DF}">
              <a14:hiddenLine xmlns=""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457200"/>
            <a:r>
              <a:rPr lang="en-GB" altLang="en-US" sz="1400" b="1" dirty="0">
                <a:solidFill>
                  <a:schemeClr val="lt1"/>
                </a:solidFill>
                <a:latin typeface="Arial" panose="020B0604020202020204" pitchFamily="34" charset="0"/>
                <a:cs typeface="Arial" panose="020B0604020202020204" pitchFamily="34" charset="0"/>
              </a:rPr>
              <a:t>Key eligibility </a:t>
            </a:r>
            <a:r>
              <a:rPr lang="en-GB" altLang="en-US" sz="1400" b="1" dirty="0">
                <a:latin typeface="Arial" panose="020B0604020202020204" pitchFamily="34" charset="0"/>
                <a:cs typeface="Arial" panose="020B0604020202020204" pitchFamily="34" charset="0"/>
              </a:rPr>
              <a:t>c</a:t>
            </a:r>
            <a:r>
              <a:rPr lang="en-GB" altLang="en-US" sz="1400" b="1" dirty="0">
                <a:solidFill>
                  <a:schemeClr val="lt1"/>
                </a:solidFill>
                <a:latin typeface="Arial" panose="020B0604020202020204" pitchFamily="34" charset="0"/>
                <a:cs typeface="Arial" panose="020B0604020202020204" pitchFamily="34" charset="0"/>
              </a:rPr>
              <a:t>riteria</a:t>
            </a:r>
          </a:p>
          <a:p>
            <a:pPr marL="171450" indent="-171450" defTabSz="457200">
              <a:buFont typeface="Wingdings" panose="05000000000000000000" pitchFamily="2" charset="2"/>
              <a:buChar char="§"/>
            </a:pPr>
            <a:r>
              <a:rPr lang="en-GB" altLang="en-US" sz="1200" spc="-10" dirty="0">
                <a:solidFill>
                  <a:schemeClr val="lt1"/>
                </a:solidFill>
                <a:latin typeface="Arial" panose="020B0604020202020204" pitchFamily="34" charset="0"/>
                <a:cs typeface="Arial" panose="020B0604020202020204" pitchFamily="34" charset="0"/>
              </a:rPr>
              <a:t>Advanced gastric or GOJ adenocarcinoma</a:t>
            </a:r>
          </a:p>
          <a:p>
            <a:pPr marL="171450" indent="-171450" defTabSz="457200">
              <a:buFont typeface="Wingdings" panose="05000000000000000000" pitchFamily="2" charset="2"/>
              <a:buChar char="§"/>
            </a:pPr>
            <a:r>
              <a:rPr lang="en-GB" altLang="en-US" sz="1200">
                <a:solidFill>
                  <a:schemeClr val="lt1"/>
                </a:solidFill>
                <a:latin typeface="Arial" panose="020B0604020202020204" pitchFamily="34" charset="0"/>
                <a:cs typeface="Arial" panose="020B0604020202020204" pitchFamily="34" charset="0"/>
              </a:rPr>
              <a:t>HER2-positive</a:t>
            </a:r>
          </a:p>
          <a:p>
            <a:pPr marL="171450" indent="-171450" defTabSz="457200">
              <a:buFont typeface="Wingdings" panose="05000000000000000000" pitchFamily="2" charset="2"/>
              <a:buChar char="§"/>
            </a:pPr>
            <a:r>
              <a:rPr lang="en-GB" altLang="en-US" sz="1200" dirty="0">
                <a:latin typeface="Arial" panose="020B0604020202020204" pitchFamily="34" charset="0"/>
                <a:cs typeface="Arial" panose="020B0604020202020204" pitchFamily="34" charset="0"/>
              </a:rPr>
              <a:t>ECOG PS 0 or 1</a:t>
            </a:r>
            <a:endParaRPr lang="en-GB" altLang="en-US" sz="1200" dirty="0">
              <a:solidFill>
                <a:schemeClr val="lt1"/>
              </a:solidFill>
              <a:latin typeface="Arial" panose="020B0604020202020204" pitchFamily="34" charset="0"/>
              <a:cs typeface="Arial" panose="020B0604020202020204" pitchFamily="34" charset="0"/>
            </a:endParaRPr>
          </a:p>
          <a:p>
            <a:pPr marL="171450" indent="-171450" defTabSz="457200">
              <a:buFont typeface="Wingdings" panose="05000000000000000000" pitchFamily="2" charset="2"/>
              <a:buChar char="§"/>
            </a:pPr>
            <a:r>
              <a:rPr lang="en-GB" altLang="en-US" sz="1200" dirty="0">
                <a:solidFill>
                  <a:schemeClr val="lt1"/>
                </a:solidFill>
                <a:latin typeface="Arial" panose="020B0604020202020204" pitchFamily="34" charset="0"/>
                <a:cs typeface="Arial" panose="020B0604020202020204" pitchFamily="34" charset="0"/>
              </a:rPr>
              <a:t>No prior systemic treatment for</a:t>
            </a:r>
            <a:br>
              <a:rPr lang="en-GB" altLang="en-US" sz="1200" dirty="0">
                <a:solidFill>
                  <a:schemeClr val="lt1"/>
                </a:solidFill>
                <a:latin typeface="Arial" panose="020B0604020202020204" pitchFamily="34" charset="0"/>
                <a:cs typeface="Arial" panose="020B0604020202020204" pitchFamily="34" charset="0"/>
              </a:rPr>
            </a:br>
            <a:r>
              <a:rPr lang="en-GB" altLang="en-US" sz="1200" dirty="0">
                <a:solidFill>
                  <a:schemeClr val="lt1"/>
                </a:solidFill>
                <a:latin typeface="Arial" panose="020B0604020202020204" pitchFamily="34" charset="0"/>
                <a:cs typeface="Arial" panose="020B0604020202020204" pitchFamily="34" charset="0"/>
              </a:rPr>
              <a:t>metastatic disease</a:t>
            </a:r>
          </a:p>
          <a:p>
            <a:pPr defTabSz="457200"/>
            <a:endParaRPr lang="en-GB" altLang="en-US" sz="1000" dirty="0">
              <a:solidFill>
                <a:schemeClr val="lt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4A79CF84-2512-9E7D-4289-C446094A7B6B}"/>
              </a:ext>
            </a:extLst>
          </p:cNvPr>
          <p:cNvSpPr txBox="1"/>
          <p:nvPr/>
        </p:nvSpPr>
        <p:spPr>
          <a:xfrm>
            <a:off x="1864784" y="1425796"/>
            <a:ext cx="8462433" cy="492443"/>
          </a:xfrm>
          <a:prstGeom prst="rect">
            <a:avLst/>
          </a:prstGeom>
          <a:noFill/>
        </p:spPr>
        <p:txBody>
          <a:bodyPr wrap="square">
            <a:spAutoFit/>
          </a:bodyPr>
          <a:lstStyle/>
          <a:p>
            <a:pPr algn="ctr"/>
            <a:r>
              <a:rPr lang="en-GB" sz="1400" b="1">
                <a:solidFill>
                  <a:srgbClr val="475358"/>
                </a:solidFill>
                <a:latin typeface="Arial  "/>
              </a:rPr>
              <a:t>Multicentre, randomised, double-blind, placebo-controlled Phase 3 trial</a:t>
            </a:r>
          </a:p>
          <a:p>
            <a:pPr algn="ctr"/>
            <a:r>
              <a:rPr lang="en-GB" sz="1200">
                <a:solidFill>
                  <a:srgbClr val="475358"/>
                </a:solidFill>
                <a:latin typeface="Arial  "/>
              </a:rPr>
              <a:t>Patients enrolled from 5 October 2018 to 6 August 2021 (N=698)</a:t>
            </a:r>
          </a:p>
        </p:txBody>
      </p:sp>
      <p:sp>
        <p:nvSpPr>
          <p:cNvPr id="8" name="Footer Placeholder 7">
            <a:extLst>
              <a:ext uri="{FF2B5EF4-FFF2-40B4-BE49-F238E27FC236}">
                <a16:creationId xmlns:a16="http://schemas.microsoft.com/office/drawing/2014/main" id="{50F60F4D-0815-7E2E-2242-54DA6E21B3A8}"/>
              </a:ext>
            </a:extLst>
          </p:cNvPr>
          <p:cNvSpPr>
            <a:spLocks noGrp="1"/>
          </p:cNvSpPr>
          <p:nvPr>
            <p:ph type="ftr" sz="quarter" idx="10"/>
          </p:nvPr>
        </p:nvSpPr>
        <p:spPr>
          <a:xfrm>
            <a:off x="0" y="5919540"/>
            <a:ext cx="11076317" cy="926624"/>
          </a:xfrm>
        </p:spPr>
        <p:txBody>
          <a:bodyPr/>
          <a:lstStyle/>
          <a:p>
            <a:br>
              <a:rPr lang="en-GB" sz="1000" b="1" baseline="30000" dirty="0"/>
            </a:br>
            <a:r>
              <a:rPr lang="en-GB" sz="1000" b="1" baseline="30000" dirty="0" err="1"/>
              <a:t>a</a:t>
            </a:r>
            <a:r>
              <a:rPr lang="en-GB" sz="1000" b="1" dirty="0" err="1"/>
              <a:t>Administered</a:t>
            </a:r>
            <a:r>
              <a:rPr lang="en-GB" sz="1000" b="1" dirty="0"/>
              <a:t> prior to trastuzumab and chemotherapy on Day 1 of each cycle; </a:t>
            </a:r>
            <a:r>
              <a:rPr lang="en-GB" sz="1000" b="1" baseline="30000" dirty="0" err="1"/>
              <a:t>b</a:t>
            </a:r>
            <a:r>
              <a:rPr lang="en-GB" sz="1000" b="1" dirty="0" err="1"/>
              <a:t>Cisplatin</a:t>
            </a:r>
            <a:r>
              <a:rPr lang="en-GB" sz="1000" b="1" dirty="0"/>
              <a:t> 80 mg/m</a:t>
            </a:r>
            <a:r>
              <a:rPr lang="en-GB" sz="1000" b="1" baseline="30000" dirty="0"/>
              <a:t>2</a:t>
            </a:r>
            <a:r>
              <a:rPr lang="en-GB" sz="1000" b="1" dirty="0"/>
              <a:t> IV Q3W for up to six cycles + 5-FU 800 mg/m</a:t>
            </a:r>
            <a:r>
              <a:rPr lang="en-GB" sz="1000" b="1" baseline="30000" dirty="0"/>
              <a:t>2</a:t>
            </a:r>
            <a:r>
              <a:rPr lang="en-GB" sz="1000" b="1" dirty="0"/>
              <a:t> IV on Days 1–5; </a:t>
            </a:r>
            <a:br>
              <a:rPr lang="en-GB" sz="1000" b="1" dirty="0"/>
            </a:br>
            <a:r>
              <a:rPr lang="en-GB" sz="1000" b="1" baseline="30000" dirty="0" err="1"/>
              <a:t>c</a:t>
            </a:r>
            <a:r>
              <a:rPr lang="en-GB" sz="1000" b="1" dirty="0" err="1"/>
              <a:t>Oxaliplatin</a:t>
            </a:r>
            <a:r>
              <a:rPr lang="en-GB" sz="1000" b="1" dirty="0"/>
              <a:t> 130 mg/m</a:t>
            </a:r>
            <a:r>
              <a:rPr lang="en-GB" sz="1000" b="1" baseline="30000" dirty="0"/>
              <a:t>2</a:t>
            </a:r>
            <a:r>
              <a:rPr lang="en-GB" sz="1000" b="1" dirty="0"/>
              <a:t> IV Q3W for up to 6–8 cycles + capecitabine 1000 mg/m</a:t>
            </a:r>
            <a:r>
              <a:rPr lang="en-GB" sz="1000" b="1" baseline="30000" dirty="0"/>
              <a:t>2</a:t>
            </a:r>
            <a:r>
              <a:rPr lang="en-GB" sz="1000" b="1" dirty="0"/>
              <a:t> IV BID on Days 1–14.</a:t>
            </a:r>
            <a:br>
              <a:rPr lang="en-GB" dirty="0"/>
            </a:br>
            <a:r>
              <a:rPr lang="en-GB" dirty="0"/>
              <a:t>5-FU, 5-fluorouracil; BICR, blinded independent central review; BID, twice daily; CAPOX, capecitabine + oxaliplatin; DOR, duration of response; FP, 5-fluorouracil + cisplatin; GOJ, gastro-oesophageal junction; </a:t>
            </a:r>
            <a:br>
              <a:rPr lang="en-GB" dirty="0"/>
            </a:br>
            <a:r>
              <a:rPr lang="en-GB" dirty="0"/>
              <a:t>HER2, human epidermal growth factor receptor 2; IV, intravenous; ORR, objective response rate; OS, overall survival</a:t>
            </a:r>
            <a:r>
              <a:rPr lang="en-GB" dirty="0">
                <a:cs typeface="Helvetica" panose="020B0604020202020204" pitchFamily="34" charset="0"/>
              </a:rPr>
              <a:t>; </a:t>
            </a:r>
            <a:r>
              <a:rPr lang="en-GB" dirty="0"/>
              <a:t>PFS, progression-free survival; PI, prescribing information; Q3W, every 3 weeks; R, randomisation; </a:t>
            </a:r>
            <a:br>
              <a:rPr lang="en-GB" dirty="0"/>
            </a:br>
            <a:r>
              <a:rPr lang="en-GB" dirty="0"/>
              <a:t>RECIST v1.1, Response Evaluation Criteria In Solid </a:t>
            </a:r>
            <a:r>
              <a:rPr lang="en-GB" dirty="0" err="1"/>
              <a:t>Tumors</a:t>
            </a:r>
            <a:r>
              <a:rPr lang="en-GB" dirty="0"/>
              <a:t> Version 1.1.</a:t>
            </a:r>
            <a:br>
              <a:rPr lang="en-GB" dirty="0"/>
            </a:br>
            <a:r>
              <a:rPr lang="en-GB" dirty="0"/>
              <a:t>1. </a:t>
            </a:r>
            <a:r>
              <a:rPr lang="en-GB" dirty="0" err="1"/>
              <a:t>Janjigian</a:t>
            </a:r>
            <a:r>
              <a:rPr lang="en-GB" dirty="0"/>
              <a:t> YY et al. </a:t>
            </a:r>
            <a:r>
              <a:rPr lang="en-GB" i="1" dirty="0"/>
              <a:t>Nature</a:t>
            </a:r>
            <a:r>
              <a:rPr lang="en-GB" dirty="0"/>
              <a:t> 2021;600:727–730 (and supplementary materials); 2. </a:t>
            </a:r>
            <a:r>
              <a:rPr lang="en-GB" dirty="0" err="1"/>
              <a:t>Janjigian</a:t>
            </a:r>
            <a:r>
              <a:rPr lang="en-GB" dirty="0"/>
              <a:t> YY et al. </a:t>
            </a:r>
            <a:r>
              <a:rPr lang="en-GB" i="1" dirty="0"/>
              <a:t>Lancet </a:t>
            </a:r>
            <a:r>
              <a:rPr lang="en-GB" dirty="0"/>
              <a:t>2023;402:2197–2208.</a:t>
            </a:r>
          </a:p>
        </p:txBody>
      </p:sp>
      <p:cxnSp>
        <p:nvCxnSpPr>
          <p:cNvPr id="26" name="Connector: Elbow 25">
            <a:extLst>
              <a:ext uri="{FF2B5EF4-FFF2-40B4-BE49-F238E27FC236}">
                <a16:creationId xmlns:a16="http://schemas.microsoft.com/office/drawing/2014/main" id="{FA52F852-4B12-73AA-9B42-4C79D4DCCD44}"/>
              </a:ext>
            </a:extLst>
          </p:cNvPr>
          <p:cNvCxnSpPr>
            <a:cxnSpLocks/>
          </p:cNvCxnSpPr>
          <p:nvPr/>
        </p:nvCxnSpPr>
        <p:spPr>
          <a:xfrm rot="5400000" flipH="1" flipV="1">
            <a:off x="3944067" y="2893270"/>
            <a:ext cx="561362" cy="600856"/>
          </a:xfrm>
          <a:prstGeom prst="bentConnector2">
            <a:avLst/>
          </a:prstGeom>
          <a:noFill/>
          <a:ln w="19050">
            <a:solidFill>
              <a:srgbClr val="58595B">
                <a:lumMod val="75000"/>
              </a:srgbClr>
            </a:solidFill>
            <a:prstDash val="solid"/>
            <a:round/>
            <a:headEnd type="none" w="med" len="med"/>
            <a:tailEnd type="triangle" w="med" len="med"/>
          </a:ln>
        </p:spPr>
      </p:cxnSp>
      <p:cxnSp>
        <p:nvCxnSpPr>
          <p:cNvPr id="29" name="Connector: Elbow 28">
            <a:extLst>
              <a:ext uri="{FF2B5EF4-FFF2-40B4-BE49-F238E27FC236}">
                <a16:creationId xmlns:a16="http://schemas.microsoft.com/office/drawing/2014/main" id="{E5879400-AA79-99F2-0025-6B30A8F6284C}"/>
              </a:ext>
            </a:extLst>
          </p:cNvPr>
          <p:cNvCxnSpPr>
            <a:cxnSpLocks/>
          </p:cNvCxnSpPr>
          <p:nvPr/>
        </p:nvCxnSpPr>
        <p:spPr>
          <a:xfrm rot="16200000" flipH="1">
            <a:off x="3870011" y="3952218"/>
            <a:ext cx="709474" cy="600856"/>
          </a:xfrm>
          <a:prstGeom prst="bentConnector2">
            <a:avLst/>
          </a:prstGeom>
          <a:noFill/>
          <a:ln w="19050">
            <a:solidFill>
              <a:srgbClr val="58595B">
                <a:lumMod val="75000"/>
              </a:srgbClr>
            </a:solidFill>
            <a:prstDash val="solid"/>
            <a:round/>
            <a:headEnd type="none" w="med" len="med"/>
            <a:tailEnd type="triangle" w="med" len="med"/>
          </a:ln>
        </p:spPr>
      </p:cxnSp>
      <p:grpSp>
        <p:nvGrpSpPr>
          <p:cNvPr id="4" name="Group 3">
            <a:extLst>
              <a:ext uri="{FF2B5EF4-FFF2-40B4-BE49-F238E27FC236}">
                <a16:creationId xmlns:a16="http://schemas.microsoft.com/office/drawing/2014/main" id="{41D6899F-AE79-C51B-8449-40E6F8959D16}"/>
              </a:ext>
            </a:extLst>
          </p:cNvPr>
          <p:cNvGrpSpPr/>
          <p:nvPr/>
        </p:nvGrpSpPr>
        <p:grpSpPr>
          <a:xfrm>
            <a:off x="10371788" y="6441449"/>
            <a:ext cx="1087453" cy="276999"/>
            <a:chOff x="10643033" y="6091386"/>
            <a:chExt cx="1087453" cy="276999"/>
          </a:xfrm>
        </p:grpSpPr>
        <p:sp>
          <p:nvSpPr>
            <p:cNvPr id="5" name="TextBox 4">
              <a:extLst>
                <a:ext uri="{FF2B5EF4-FFF2-40B4-BE49-F238E27FC236}">
                  <a16:creationId xmlns:a16="http://schemas.microsoft.com/office/drawing/2014/main" id="{9F5650A5-FC39-B992-32BF-E9686332E47E}"/>
                </a:ext>
              </a:extLst>
            </p:cNvPr>
            <p:cNvSpPr txBox="1"/>
            <p:nvPr/>
          </p:nvSpPr>
          <p:spPr>
            <a:xfrm>
              <a:off x="10643033" y="6091386"/>
              <a:ext cx="596638" cy="276999"/>
            </a:xfrm>
            <a:prstGeom prst="rect">
              <a:avLst/>
            </a:prstGeom>
            <a:noFill/>
          </p:spPr>
          <p:txBody>
            <a:bodyPr wrap="none" rtlCol="0">
              <a:spAutoFit/>
            </a:bodyPr>
            <a:lstStyle/>
            <a:p>
              <a:r>
                <a:rPr lang="en-GB" sz="1200">
                  <a:solidFill>
                    <a:srgbClr val="639F59"/>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GB PI</a:t>
              </a:r>
              <a:endParaRPr lang="en-GB" sz="1200">
                <a:solidFill>
                  <a:srgbClr val="639F59"/>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3580CA5-AE6A-2EFE-1013-9FEAA9F750BD}"/>
                </a:ext>
              </a:extLst>
            </p:cNvPr>
            <p:cNvSpPr txBox="1"/>
            <p:nvPr/>
          </p:nvSpPr>
          <p:spPr>
            <a:xfrm>
              <a:off x="11202777" y="6091386"/>
              <a:ext cx="527709" cy="276999"/>
            </a:xfrm>
            <a:prstGeom prst="rect">
              <a:avLst/>
            </a:prstGeom>
            <a:noFill/>
          </p:spPr>
          <p:txBody>
            <a:bodyPr wrap="none" rtlCol="0">
              <a:spAutoFit/>
            </a:bodyPr>
            <a:lstStyle/>
            <a:p>
              <a:r>
                <a:rPr lang="en-GB" sz="1200">
                  <a:solidFill>
                    <a:srgbClr val="639F59"/>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NI PI</a:t>
              </a:r>
              <a:endParaRPr lang="en-GB" sz="1200">
                <a:solidFill>
                  <a:srgbClr val="639F59"/>
                </a:solidFill>
                <a:latin typeface="Arial" panose="020B0604020202020204" pitchFamily="34" charset="0"/>
                <a:cs typeface="Arial" panose="020B0604020202020204" pitchFamily="34" charset="0"/>
              </a:endParaRPr>
            </a:p>
          </p:txBody>
        </p:sp>
      </p:grpSp>
      <p:grpSp>
        <p:nvGrpSpPr>
          <p:cNvPr id="7" name="Group 6">
            <a:extLst>
              <a:ext uri="{FF2B5EF4-FFF2-40B4-BE49-F238E27FC236}">
                <a16:creationId xmlns:a16="http://schemas.microsoft.com/office/drawing/2014/main" id="{4515CEB8-8BF7-74C5-DE95-964D8FF4B141}"/>
              </a:ext>
            </a:extLst>
          </p:cNvPr>
          <p:cNvGrpSpPr/>
          <p:nvPr/>
        </p:nvGrpSpPr>
        <p:grpSpPr>
          <a:xfrm>
            <a:off x="11530941" y="6153449"/>
            <a:ext cx="576000" cy="576000"/>
            <a:chOff x="8680178" y="917741"/>
            <a:chExt cx="352645" cy="350678"/>
          </a:xfrm>
        </p:grpSpPr>
        <p:sp>
          <p:nvSpPr>
            <p:cNvPr id="10" name="Oval 9">
              <a:hlinkClick r:id="rId5" action="ppaction://hlinksldjump"/>
              <a:extLst>
                <a:ext uri="{FF2B5EF4-FFF2-40B4-BE49-F238E27FC236}">
                  <a16:creationId xmlns:a16="http://schemas.microsoft.com/office/drawing/2014/main" id="{87298CC8-13BF-C178-1808-5BF5E9C5F033}"/>
                </a:ext>
              </a:extLst>
            </p:cNvPr>
            <p:cNvSpPr/>
            <p:nvPr/>
          </p:nvSpPr>
          <p:spPr>
            <a:xfrm flipH="1">
              <a:off x="8680178" y="917741"/>
              <a:ext cx="352645" cy="350678"/>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267"/>
            </a:p>
          </p:txBody>
        </p:sp>
        <p:pic>
          <p:nvPicPr>
            <p:cNvPr id="11" name="Graphic 10" descr="Home">
              <a:hlinkClick r:id="rId5" action="ppaction://hlinksldjump"/>
              <a:extLst>
                <a:ext uri="{FF2B5EF4-FFF2-40B4-BE49-F238E27FC236}">
                  <a16:creationId xmlns:a16="http://schemas.microsoft.com/office/drawing/2014/main" id="{D3E8677E-B0E7-67DA-D36B-A75D5107EC1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721168" y="943594"/>
              <a:ext cx="270664" cy="270664"/>
            </a:xfrm>
            <a:prstGeom prst="rect">
              <a:avLst/>
            </a:prstGeom>
          </p:spPr>
        </p:pic>
      </p:grpSp>
      <p:grpSp>
        <p:nvGrpSpPr>
          <p:cNvPr id="15" name="Group 14">
            <a:extLst>
              <a:ext uri="{FF2B5EF4-FFF2-40B4-BE49-F238E27FC236}">
                <a16:creationId xmlns:a16="http://schemas.microsoft.com/office/drawing/2014/main" id="{90CB9060-8BB5-8566-5445-294D70510DFD}"/>
              </a:ext>
            </a:extLst>
          </p:cNvPr>
          <p:cNvGrpSpPr/>
          <p:nvPr/>
        </p:nvGrpSpPr>
        <p:grpSpPr>
          <a:xfrm>
            <a:off x="438462" y="2485705"/>
            <a:ext cx="2247960" cy="568636"/>
            <a:chOff x="471353" y="4403575"/>
            <a:chExt cx="2247960" cy="568636"/>
          </a:xfrm>
        </p:grpSpPr>
        <p:sp>
          <p:nvSpPr>
            <p:cNvPr id="16" name="Rectangle 15">
              <a:extLst>
                <a:ext uri="{FF2B5EF4-FFF2-40B4-BE49-F238E27FC236}">
                  <a16:creationId xmlns:a16="http://schemas.microsoft.com/office/drawing/2014/main" id="{5DF506A2-95B9-2B59-7E2D-2A4CEF1CA47A}"/>
                </a:ext>
              </a:extLst>
            </p:cNvPr>
            <p:cNvSpPr/>
            <p:nvPr/>
          </p:nvSpPr>
          <p:spPr>
            <a:xfrm>
              <a:off x="880887" y="4403575"/>
              <a:ext cx="1838426" cy="568636"/>
            </a:xfrm>
            <a:prstGeom prst="rect">
              <a:avLst/>
            </a:prstGeom>
            <a:solidFill>
              <a:schemeClr val="accent6">
                <a:lumMod val="60000"/>
                <a:lumOff val="40000"/>
              </a:schemeClr>
            </a:solidFill>
            <a:ln>
              <a:solidFill>
                <a:schemeClr val="accent6">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a:solidFill>
                    <a:schemeClr val="bg1"/>
                  </a:solidFill>
                  <a:hlinkClick r:id="rId8" action="ppaction://hlinksldjump">
                    <a:extLst>
                      <a:ext uri="{A12FA001-AC4F-418D-AE19-62706E023703}">
                        <ahyp:hlinkClr xmlns:ahyp="http://schemas.microsoft.com/office/drawing/2018/hyperlinkcolor" val="tx"/>
                      </a:ext>
                    </a:extLst>
                  </a:hlinkClick>
                </a:rPr>
                <a:t>Click here for HER2 testing methodology</a:t>
              </a:r>
              <a:endParaRPr lang="en-GB" sz="1200">
                <a:solidFill>
                  <a:schemeClr val="bg1"/>
                </a:solidFill>
              </a:endParaRPr>
            </a:p>
          </p:txBody>
        </p:sp>
        <p:pic>
          <p:nvPicPr>
            <p:cNvPr id="21" name="Picture 20" descr="A black background with a black square&#10;&#10;Description automatically generated with medium confidence">
              <a:hlinkClick r:id="rId8" action="ppaction://hlinksldjump"/>
              <a:extLst>
                <a:ext uri="{FF2B5EF4-FFF2-40B4-BE49-F238E27FC236}">
                  <a16:creationId xmlns:a16="http://schemas.microsoft.com/office/drawing/2014/main" id="{B324A65E-4B1D-CD63-FA84-05289151F60B}"/>
                </a:ext>
              </a:extLst>
            </p:cNvPr>
            <p:cNvPicPr>
              <a:picLocks noChangeAspect="1"/>
            </p:cNvPicPr>
            <p:nvPr/>
          </p:nvPicPr>
          <p:blipFill rotWithShape="1">
            <a:blip r:embed="rId9">
              <a:duotone>
                <a:schemeClr val="bg2">
                  <a:shade val="45000"/>
                  <a:satMod val="135000"/>
                </a:schemeClr>
                <a:prstClr val="white"/>
              </a:duotone>
              <a:extLst>
                <a:ext uri="{28A0092B-C50C-407E-A947-70E740481C1C}">
                  <a14:useLocalDpi xmlns:a14="http://schemas.microsoft.com/office/drawing/2010/main" val="0"/>
                </a:ext>
              </a:extLst>
            </a:blip>
            <a:srcRect l="13098" t="6111" r="13333" b="19860"/>
            <a:stretch/>
          </p:blipFill>
          <p:spPr>
            <a:xfrm>
              <a:off x="471353" y="4507184"/>
              <a:ext cx="357763" cy="360000"/>
            </a:xfrm>
            <a:prstGeom prst="rect">
              <a:avLst/>
            </a:prstGeom>
          </p:spPr>
        </p:pic>
      </p:grpSp>
      <p:sp>
        <p:nvSpPr>
          <p:cNvPr id="12" name="Rectangle 144">
            <a:extLst>
              <a:ext uri="{FF2B5EF4-FFF2-40B4-BE49-F238E27FC236}">
                <a16:creationId xmlns:a16="http://schemas.microsoft.com/office/drawing/2014/main" id="{F38DDB90-AEB8-3B82-21D8-DE21A185F8CC}"/>
              </a:ext>
            </a:extLst>
          </p:cNvPr>
          <p:cNvSpPr>
            <a:spLocks noChangeArrowheads="1"/>
          </p:cNvSpPr>
          <p:nvPr/>
        </p:nvSpPr>
        <p:spPr bwMode="auto">
          <a:xfrm>
            <a:off x="330527" y="4641593"/>
            <a:ext cx="2939146" cy="1292116"/>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457200"/>
            <a:r>
              <a:rPr lang="en-GB" altLang="en-US" sz="1400" b="1">
                <a:solidFill>
                  <a:schemeClr val="tx1"/>
                </a:solidFill>
                <a:latin typeface="Arial" panose="020B0604020202020204" pitchFamily="34" charset="0"/>
                <a:cs typeface="Arial" panose="020B0604020202020204" pitchFamily="34" charset="0"/>
              </a:rPr>
              <a:t>Stratification factors</a:t>
            </a:r>
            <a:br>
              <a:rPr lang="en-GB" altLang="en-US" sz="1400" b="1">
                <a:solidFill>
                  <a:schemeClr val="tx1"/>
                </a:solidFill>
                <a:latin typeface="Arial" panose="020B0604020202020204" pitchFamily="34" charset="0"/>
                <a:cs typeface="Arial" panose="020B0604020202020204" pitchFamily="34" charset="0"/>
              </a:rPr>
            </a:br>
            <a:r>
              <a:rPr lang="en-GB" altLang="en-US" sz="1400" b="1">
                <a:solidFill>
                  <a:schemeClr val="tx1"/>
                </a:solidFill>
                <a:latin typeface="Arial" panose="020B0604020202020204" pitchFamily="34" charset="0"/>
                <a:cs typeface="Arial" panose="020B0604020202020204" pitchFamily="34" charset="0"/>
              </a:rPr>
              <a:t>at randomisation</a:t>
            </a:r>
          </a:p>
          <a:p>
            <a:pPr marL="171450" indent="-171450" defTabSz="457200">
              <a:buFont typeface="Wingdings" panose="05000000000000000000" pitchFamily="2" charset="2"/>
              <a:buChar char="§"/>
            </a:pPr>
            <a:r>
              <a:rPr lang="en-GB" altLang="en-US" sz="1200" spc="-10">
                <a:solidFill>
                  <a:schemeClr val="tx1"/>
                </a:solidFill>
                <a:latin typeface="Arial" panose="020B0604020202020204" pitchFamily="34" charset="0"/>
                <a:cs typeface="Arial" panose="020B0604020202020204" pitchFamily="34" charset="0"/>
              </a:rPr>
              <a:t>Geographic region</a:t>
            </a:r>
          </a:p>
          <a:p>
            <a:pPr marL="171450" indent="-171450" defTabSz="457200">
              <a:buFont typeface="Wingdings" panose="05000000000000000000" pitchFamily="2" charset="2"/>
              <a:buChar char="§"/>
            </a:pPr>
            <a:r>
              <a:rPr lang="en-GB" altLang="en-US" sz="1200" spc="-10">
                <a:solidFill>
                  <a:schemeClr val="tx1"/>
                </a:solidFill>
                <a:latin typeface="Arial" panose="020B0604020202020204" pitchFamily="34" charset="0"/>
                <a:cs typeface="Arial" panose="020B0604020202020204" pitchFamily="34" charset="0"/>
              </a:rPr>
              <a:t>PD-L1 CPS (≥1 vs &lt;1)</a:t>
            </a:r>
          </a:p>
          <a:p>
            <a:pPr marL="171450" indent="-171450" defTabSz="457200">
              <a:buFont typeface="Wingdings" panose="05000000000000000000" pitchFamily="2" charset="2"/>
              <a:buChar char="§"/>
            </a:pPr>
            <a:r>
              <a:rPr lang="en-GB" altLang="en-US" sz="1200" spc="-10">
                <a:solidFill>
                  <a:schemeClr val="tx1"/>
                </a:solidFill>
                <a:latin typeface="Arial" panose="020B0604020202020204" pitchFamily="34" charset="0"/>
                <a:cs typeface="Arial" panose="020B0604020202020204" pitchFamily="34" charset="0"/>
              </a:rPr>
              <a:t>Investigator’s choice of chemotherapy (FP vs CAPOX)</a:t>
            </a:r>
            <a:endParaRPr lang="en-GB" altLang="en-US" sz="10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636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153827-C9B0-6C10-040C-E2BB46F5F2A9}"/>
              </a:ext>
            </a:extLst>
          </p:cNvPr>
          <p:cNvSpPr>
            <a:spLocks noGrp="1"/>
          </p:cNvSpPr>
          <p:nvPr>
            <p:ph type="title"/>
          </p:nvPr>
        </p:nvSpPr>
        <p:spPr/>
        <p:txBody>
          <a:bodyPr>
            <a:normAutofit/>
          </a:bodyPr>
          <a:lstStyle/>
          <a:p>
            <a:r>
              <a:rPr lang="en-GB" dirty="0"/>
              <a:t>KEYNOTE-811: Baseline </a:t>
            </a:r>
            <a:r>
              <a:rPr lang="en-GB" dirty="0" err="1"/>
              <a:t>characteristics</a:t>
            </a:r>
            <a:r>
              <a:rPr lang="en-GB" baseline="30000" dirty="0" err="1"/>
              <a:t>a</a:t>
            </a:r>
            <a:endParaRPr lang="en-GB" baseline="30000" dirty="0"/>
          </a:p>
        </p:txBody>
      </p:sp>
      <p:sp>
        <p:nvSpPr>
          <p:cNvPr id="4" name="Footer Placeholder 3">
            <a:extLst>
              <a:ext uri="{FF2B5EF4-FFF2-40B4-BE49-F238E27FC236}">
                <a16:creationId xmlns:a16="http://schemas.microsoft.com/office/drawing/2014/main" id="{688EBCE5-764E-A1CB-D412-D5C23A94AE2D}"/>
              </a:ext>
            </a:extLst>
          </p:cNvPr>
          <p:cNvSpPr>
            <a:spLocks noGrp="1"/>
          </p:cNvSpPr>
          <p:nvPr>
            <p:ph type="ftr" sz="quarter" idx="10"/>
          </p:nvPr>
        </p:nvSpPr>
        <p:spPr>
          <a:xfrm>
            <a:off x="0" y="6083378"/>
            <a:ext cx="11076317" cy="762786"/>
          </a:xfrm>
        </p:spPr>
        <p:txBody>
          <a:bodyPr/>
          <a:lstStyle/>
          <a:p>
            <a:r>
              <a:rPr lang="en-GB" sz="1000" b="1" baseline="30000" dirty="0" err="1"/>
              <a:t>a</a:t>
            </a:r>
            <a:r>
              <a:rPr lang="en-GB" sz="1000" b="1" dirty="0" err="1"/>
              <a:t>Percentages</a:t>
            </a:r>
            <a:r>
              <a:rPr lang="en-GB" sz="1000" b="1" dirty="0"/>
              <a:t> may not total 100 due to rounding.</a:t>
            </a:r>
            <a:br>
              <a:rPr lang="en-GB" dirty="0"/>
            </a:br>
            <a:r>
              <a:rPr lang="en-GB" dirty="0"/>
              <a:t>CAPOX, capecitabine + oxaliplatin; CPS, combined positive score; ECOG PS, Eastern Cooperative Oncology Group performance status; FP, 5-fluorouracil + cisplatin; GOJ, gastro-oesophageal junction;</a:t>
            </a:r>
            <a:br>
              <a:rPr lang="en-GB" dirty="0"/>
            </a:br>
            <a:r>
              <a:rPr lang="en-GB" dirty="0"/>
              <a:t>IQR, interquartile range; MSI-H, microsatellite instability-high; PD-L1, programmed death ligand-1; PI, prescribing information.</a:t>
            </a:r>
            <a:br>
              <a:rPr lang="en-GB" dirty="0"/>
            </a:br>
            <a:r>
              <a:rPr lang="en-GB" dirty="0" err="1"/>
              <a:t>Janjigian</a:t>
            </a:r>
            <a:r>
              <a:rPr lang="en-GB" dirty="0"/>
              <a:t> YY et al. </a:t>
            </a:r>
            <a:r>
              <a:rPr lang="en-GB" i="1" dirty="0"/>
              <a:t>Lancet </a:t>
            </a:r>
            <a:r>
              <a:rPr lang="en-GB" dirty="0"/>
              <a:t>2023;402:2197–2208.</a:t>
            </a:r>
          </a:p>
        </p:txBody>
      </p:sp>
      <p:graphicFrame>
        <p:nvGraphicFramePr>
          <p:cNvPr id="7" name="Table 6">
            <a:extLst>
              <a:ext uri="{FF2B5EF4-FFF2-40B4-BE49-F238E27FC236}">
                <a16:creationId xmlns:a16="http://schemas.microsoft.com/office/drawing/2014/main" id="{1C530184-BBEF-C299-74C3-9DE1105DEB7D}"/>
              </a:ext>
            </a:extLst>
          </p:cNvPr>
          <p:cNvGraphicFramePr>
            <a:graphicFrameLocks noGrp="1"/>
          </p:cNvGraphicFramePr>
          <p:nvPr>
            <p:extLst>
              <p:ext uri="{D42A27DB-BD31-4B8C-83A1-F6EECF244321}">
                <p14:modId xmlns:p14="http://schemas.microsoft.com/office/powerpoint/2010/main" val="1180364415"/>
              </p:ext>
            </p:extLst>
          </p:nvPr>
        </p:nvGraphicFramePr>
        <p:xfrm>
          <a:off x="630792" y="1839417"/>
          <a:ext cx="5274708" cy="4226966"/>
        </p:xfrm>
        <a:graphic>
          <a:graphicData uri="http://schemas.openxmlformats.org/drawingml/2006/table">
            <a:tbl>
              <a:tblPr firstRow="1" bandRow="1"/>
              <a:tblGrid>
                <a:gridCol w="2322926">
                  <a:extLst>
                    <a:ext uri="{9D8B030D-6E8A-4147-A177-3AD203B41FA5}">
                      <a16:colId xmlns:a16="http://schemas.microsoft.com/office/drawing/2014/main" val="20000"/>
                    </a:ext>
                  </a:extLst>
                </a:gridCol>
                <a:gridCol w="1475891">
                  <a:extLst>
                    <a:ext uri="{9D8B030D-6E8A-4147-A177-3AD203B41FA5}">
                      <a16:colId xmlns:a16="http://schemas.microsoft.com/office/drawing/2014/main" val="1249733497"/>
                    </a:ext>
                  </a:extLst>
                </a:gridCol>
                <a:gridCol w="1475891">
                  <a:extLst>
                    <a:ext uri="{9D8B030D-6E8A-4147-A177-3AD203B41FA5}">
                      <a16:colId xmlns:a16="http://schemas.microsoft.com/office/drawing/2014/main" val="578336078"/>
                    </a:ext>
                  </a:extLst>
                </a:gridCol>
              </a:tblGrid>
              <a:tr h="557139">
                <a:tc>
                  <a:txBody>
                    <a:bodyPr/>
                    <a:lstStyle>
                      <a:lvl1pPr marL="0" algn="l" defTabSz="609585" rtl="0" eaLnBrk="1" latinLnBrk="0" hangingPunct="1">
                        <a:defRPr sz="2400" b="1" kern="1200">
                          <a:solidFill>
                            <a:schemeClr val="lt1"/>
                          </a:solidFill>
                          <a:latin typeface="Arial"/>
                        </a:defRPr>
                      </a:lvl1pPr>
                      <a:lvl2pPr marL="609585" algn="l" defTabSz="609585" rtl="0" eaLnBrk="1" latinLnBrk="0" hangingPunct="1">
                        <a:defRPr sz="2400" b="1" kern="1200">
                          <a:solidFill>
                            <a:schemeClr val="lt1"/>
                          </a:solidFill>
                          <a:latin typeface="Arial"/>
                        </a:defRPr>
                      </a:lvl2pPr>
                      <a:lvl3pPr marL="1219170" algn="l" defTabSz="609585" rtl="0" eaLnBrk="1" latinLnBrk="0" hangingPunct="1">
                        <a:defRPr sz="2400" b="1" kern="1200">
                          <a:solidFill>
                            <a:schemeClr val="lt1"/>
                          </a:solidFill>
                          <a:latin typeface="Arial"/>
                        </a:defRPr>
                      </a:lvl3pPr>
                      <a:lvl4pPr marL="1828754" algn="l" defTabSz="609585" rtl="0" eaLnBrk="1" latinLnBrk="0" hangingPunct="1">
                        <a:defRPr sz="2400" b="1" kern="1200">
                          <a:solidFill>
                            <a:schemeClr val="lt1"/>
                          </a:solidFill>
                          <a:latin typeface="Arial"/>
                        </a:defRPr>
                      </a:lvl4pPr>
                      <a:lvl5pPr marL="2438339" algn="l" defTabSz="609585" rtl="0" eaLnBrk="1" latinLnBrk="0" hangingPunct="1">
                        <a:defRPr sz="2400" b="1" kern="1200">
                          <a:solidFill>
                            <a:schemeClr val="lt1"/>
                          </a:solidFill>
                          <a:latin typeface="Arial"/>
                        </a:defRPr>
                      </a:lvl5pPr>
                      <a:lvl6pPr marL="3047924" algn="l" defTabSz="609585" rtl="0" eaLnBrk="1" latinLnBrk="0" hangingPunct="1">
                        <a:defRPr sz="2400" b="1" kern="1200">
                          <a:solidFill>
                            <a:schemeClr val="lt1"/>
                          </a:solidFill>
                          <a:latin typeface="Arial"/>
                        </a:defRPr>
                      </a:lvl6pPr>
                      <a:lvl7pPr marL="3657509" algn="l" defTabSz="609585" rtl="0" eaLnBrk="1" latinLnBrk="0" hangingPunct="1">
                        <a:defRPr sz="2400" b="1" kern="1200">
                          <a:solidFill>
                            <a:schemeClr val="lt1"/>
                          </a:solidFill>
                          <a:latin typeface="Arial"/>
                        </a:defRPr>
                      </a:lvl7pPr>
                      <a:lvl8pPr marL="4267093" algn="l" defTabSz="609585" rtl="0" eaLnBrk="1" latinLnBrk="0" hangingPunct="1">
                        <a:defRPr sz="2400" b="1" kern="1200">
                          <a:solidFill>
                            <a:schemeClr val="lt1"/>
                          </a:solidFill>
                          <a:latin typeface="Arial"/>
                        </a:defRPr>
                      </a:lvl8pPr>
                      <a:lvl9pPr marL="4876678" algn="l" defTabSz="609585" rtl="0" eaLnBrk="1" latinLnBrk="0" hangingPunct="1">
                        <a:defRPr sz="2400" b="1" kern="1200">
                          <a:solidFill>
                            <a:schemeClr val="lt1"/>
                          </a:solidFill>
                          <a:latin typeface="Arial"/>
                        </a:defRPr>
                      </a:lvl9pPr>
                    </a:lstStyle>
                    <a:p>
                      <a:pPr algn="l">
                        <a:lnSpc>
                          <a:spcPct val="80000"/>
                        </a:lnSpc>
                      </a:pPr>
                      <a:r>
                        <a:rPr lang="en-GB" sz="1000" b="1" kern="1200">
                          <a:solidFill>
                            <a:srgbClr val="475358"/>
                          </a:solidFill>
                          <a:latin typeface="Arial" panose="020B0604020202020204" pitchFamily="34" charset="0"/>
                          <a:ea typeface="+mn-ea"/>
                          <a:cs typeface="Arial" panose="020B0604020202020204" pitchFamily="34" charset="0"/>
                        </a:rPr>
                        <a:t>Characteristic</a:t>
                      </a:r>
                      <a:endParaRPr lang="en-GB" sz="1000" b="1">
                        <a:solidFill>
                          <a:srgbClr val="475358"/>
                        </a:solidFill>
                        <a:latin typeface="Arial" panose="020B0604020202020204" pitchFamily="34" charset="0"/>
                        <a:cs typeface="Arial" panose="020B0604020202020204" pitchFamily="34" charset="0"/>
                      </a:endParaRPr>
                    </a:p>
                  </a:txBody>
                  <a:tcPr marL="66176" marR="66176" marT="33088" marB="33088"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09585" rtl="0" eaLnBrk="1" latinLnBrk="0" hangingPunct="1">
                        <a:defRPr sz="2400" b="1" kern="1200">
                          <a:solidFill>
                            <a:schemeClr val="lt1"/>
                          </a:solidFill>
                          <a:latin typeface="Arial"/>
                        </a:defRPr>
                      </a:lvl1pPr>
                      <a:lvl2pPr marL="609585" algn="l" defTabSz="609585" rtl="0" eaLnBrk="1" latinLnBrk="0" hangingPunct="1">
                        <a:defRPr sz="2400" b="1" kern="1200">
                          <a:solidFill>
                            <a:schemeClr val="lt1"/>
                          </a:solidFill>
                          <a:latin typeface="Arial"/>
                        </a:defRPr>
                      </a:lvl2pPr>
                      <a:lvl3pPr marL="1219170" algn="l" defTabSz="609585" rtl="0" eaLnBrk="1" latinLnBrk="0" hangingPunct="1">
                        <a:defRPr sz="2400" b="1" kern="1200">
                          <a:solidFill>
                            <a:schemeClr val="lt1"/>
                          </a:solidFill>
                          <a:latin typeface="Arial"/>
                        </a:defRPr>
                      </a:lvl3pPr>
                      <a:lvl4pPr marL="1828754" algn="l" defTabSz="609585" rtl="0" eaLnBrk="1" latinLnBrk="0" hangingPunct="1">
                        <a:defRPr sz="2400" b="1" kern="1200">
                          <a:solidFill>
                            <a:schemeClr val="lt1"/>
                          </a:solidFill>
                          <a:latin typeface="Arial"/>
                        </a:defRPr>
                      </a:lvl4pPr>
                      <a:lvl5pPr marL="2438339" algn="l" defTabSz="609585" rtl="0" eaLnBrk="1" latinLnBrk="0" hangingPunct="1">
                        <a:defRPr sz="2400" b="1" kern="1200">
                          <a:solidFill>
                            <a:schemeClr val="lt1"/>
                          </a:solidFill>
                          <a:latin typeface="Arial"/>
                        </a:defRPr>
                      </a:lvl5pPr>
                      <a:lvl6pPr marL="3047924" algn="l" defTabSz="609585" rtl="0" eaLnBrk="1" latinLnBrk="0" hangingPunct="1">
                        <a:defRPr sz="2400" b="1" kern="1200">
                          <a:solidFill>
                            <a:schemeClr val="lt1"/>
                          </a:solidFill>
                          <a:latin typeface="Arial"/>
                        </a:defRPr>
                      </a:lvl6pPr>
                      <a:lvl7pPr marL="3657509" algn="l" defTabSz="609585" rtl="0" eaLnBrk="1" latinLnBrk="0" hangingPunct="1">
                        <a:defRPr sz="2400" b="1" kern="1200">
                          <a:solidFill>
                            <a:schemeClr val="lt1"/>
                          </a:solidFill>
                          <a:latin typeface="Arial"/>
                        </a:defRPr>
                      </a:lvl7pPr>
                      <a:lvl8pPr marL="4267093" algn="l" defTabSz="609585" rtl="0" eaLnBrk="1" latinLnBrk="0" hangingPunct="1">
                        <a:defRPr sz="2400" b="1" kern="1200">
                          <a:solidFill>
                            <a:schemeClr val="lt1"/>
                          </a:solidFill>
                          <a:latin typeface="Arial"/>
                        </a:defRPr>
                      </a:lvl8pPr>
                      <a:lvl9pPr marL="4876678" algn="l" defTabSz="609585" rtl="0" eaLnBrk="1" latinLnBrk="0" hangingPunct="1">
                        <a:defRPr sz="2400" b="1" kern="1200">
                          <a:solidFill>
                            <a:schemeClr val="lt1"/>
                          </a:solidFill>
                          <a:latin typeface="Arial"/>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000" b="1" kern="1200">
                          <a:solidFill>
                            <a:schemeClr val="bg1"/>
                          </a:solidFill>
                          <a:latin typeface="Arial" panose="020B0604020202020204" pitchFamily="34" charset="0"/>
                          <a:cs typeface="Arial" panose="020B0604020202020204" pitchFamily="34" charset="0"/>
                        </a:rPr>
                        <a:t>KEYTRUDA + trastuzumab + FP </a:t>
                      </a:r>
                      <a:br>
                        <a:rPr lang="en-GB" sz="1000" b="1" kern="1200">
                          <a:solidFill>
                            <a:schemeClr val="bg1"/>
                          </a:solidFill>
                          <a:latin typeface="Arial" panose="020B0604020202020204" pitchFamily="34" charset="0"/>
                          <a:cs typeface="Arial" panose="020B0604020202020204" pitchFamily="34" charset="0"/>
                        </a:rPr>
                      </a:br>
                      <a:r>
                        <a:rPr lang="en-GB" sz="1000" b="1" kern="1200">
                          <a:solidFill>
                            <a:schemeClr val="bg1"/>
                          </a:solidFill>
                          <a:latin typeface="Arial" panose="020B0604020202020204" pitchFamily="34" charset="0"/>
                          <a:cs typeface="Arial" panose="020B0604020202020204" pitchFamily="34" charset="0"/>
                        </a:rPr>
                        <a:t>or CAPOX </a:t>
                      </a:r>
                      <a:br>
                        <a:rPr lang="en-GB" sz="1000" b="1" kern="1200">
                          <a:solidFill>
                            <a:schemeClr val="bg1"/>
                          </a:solidFill>
                          <a:latin typeface="Arial" panose="020B0604020202020204" pitchFamily="34" charset="0"/>
                          <a:cs typeface="Arial" panose="020B0604020202020204" pitchFamily="34" charset="0"/>
                        </a:rPr>
                      </a:br>
                      <a:r>
                        <a:rPr lang="en-GB" sz="1000" b="1" kern="1200">
                          <a:solidFill>
                            <a:schemeClr val="bg1"/>
                          </a:solidFill>
                          <a:latin typeface="Arial" panose="020B0604020202020204" pitchFamily="34" charset="0"/>
                          <a:cs typeface="Arial" panose="020B0604020202020204" pitchFamily="34" charset="0"/>
                        </a:rPr>
                        <a:t>(n=350)</a:t>
                      </a:r>
                      <a:endParaRPr lang="en-GB" sz="1000" b="1" kern="1200">
                        <a:solidFill>
                          <a:schemeClr val="bg1"/>
                        </a:solidFill>
                        <a:latin typeface="Arial" panose="020B0604020202020204" pitchFamily="34" charset="0"/>
                        <a:ea typeface="+mn-ea"/>
                        <a:cs typeface="Arial" panose="020B0604020202020204" pitchFamily="34" charset="0"/>
                      </a:endParaRPr>
                    </a:p>
                  </a:txBody>
                  <a:tcPr marL="66176" marR="66176" marT="33088" marB="33088"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CC04A"/>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000" b="1" kern="1200">
                          <a:solidFill>
                            <a:schemeClr val="bg1"/>
                          </a:solidFill>
                          <a:latin typeface="Arial" panose="020B0604020202020204" pitchFamily="34" charset="0"/>
                          <a:ea typeface="+mn-ea"/>
                          <a:cs typeface="Arial" panose="020B0604020202020204" pitchFamily="34" charset="0"/>
                        </a:rPr>
                        <a:t>Placebo + trastuzumab + FP </a:t>
                      </a:r>
                      <a:br>
                        <a:rPr lang="en-GB" sz="1000" b="1" kern="1200">
                          <a:solidFill>
                            <a:schemeClr val="bg1"/>
                          </a:solidFill>
                          <a:latin typeface="Arial" panose="020B0604020202020204" pitchFamily="34" charset="0"/>
                          <a:ea typeface="+mn-ea"/>
                          <a:cs typeface="Arial" panose="020B0604020202020204" pitchFamily="34" charset="0"/>
                        </a:rPr>
                      </a:br>
                      <a:r>
                        <a:rPr lang="en-GB" sz="1000" b="1" kern="1200">
                          <a:solidFill>
                            <a:schemeClr val="bg1"/>
                          </a:solidFill>
                          <a:latin typeface="Arial" panose="020B0604020202020204" pitchFamily="34" charset="0"/>
                          <a:ea typeface="+mn-ea"/>
                          <a:cs typeface="Arial" panose="020B0604020202020204" pitchFamily="34" charset="0"/>
                        </a:rPr>
                        <a:t>or CAPOX </a:t>
                      </a:r>
                      <a:br>
                        <a:rPr lang="en-GB" sz="1000" b="1" kern="1200">
                          <a:solidFill>
                            <a:schemeClr val="bg1"/>
                          </a:solidFill>
                          <a:latin typeface="Arial" panose="020B0604020202020204" pitchFamily="34" charset="0"/>
                          <a:ea typeface="+mn-ea"/>
                          <a:cs typeface="Arial" panose="020B0604020202020204" pitchFamily="34" charset="0"/>
                        </a:rPr>
                      </a:br>
                      <a:r>
                        <a:rPr lang="en-GB" sz="1000" b="1" kern="1200">
                          <a:solidFill>
                            <a:schemeClr val="bg1"/>
                          </a:solidFill>
                          <a:latin typeface="Arial" panose="020B0604020202020204" pitchFamily="34" charset="0"/>
                          <a:ea typeface="+mn-ea"/>
                          <a:cs typeface="Arial" panose="020B0604020202020204" pitchFamily="34" charset="0"/>
                        </a:rPr>
                        <a:t>(n=348)</a:t>
                      </a:r>
                    </a:p>
                  </a:txBody>
                  <a:tcPr marL="66176" marR="66176" marT="33088" marB="33088"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85858"/>
                    </a:solidFill>
                  </a:tcPr>
                </a:tc>
                <a:extLst>
                  <a:ext uri="{0D108BD9-81ED-4DB2-BD59-A6C34878D82A}">
                    <a16:rowId xmlns:a16="http://schemas.microsoft.com/office/drawing/2014/main" val="10000"/>
                  </a:ext>
                </a:extLst>
              </a:tr>
              <a:tr h="190248">
                <a:tc>
                  <a:txBody>
                    <a:bodyPr/>
                    <a:lstStyle>
                      <a:lvl1pPr marL="0" algn="l" defTabSz="609585" rtl="0" eaLnBrk="1" latinLnBrk="0" hangingPunct="1">
                        <a:defRPr sz="2400" kern="1200">
                          <a:solidFill>
                            <a:schemeClr val="dk1"/>
                          </a:solidFill>
                          <a:latin typeface="Arial"/>
                        </a:defRPr>
                      </a:lvl1pPr>
                      <a:lvl2pPr marL="609585" algn="l" defTabSz="609585" rtl="0" eaLnBrk="1" latinLnBrk="0" hangingPunct="1">
                        <a:defRPr sz="2400" kern="1200">
                          <a:solidFill>
                            <a:schemeClr val="dk1"/>
                          </a:solidFill>
                          <a:latin typeface="Arial"/>
                        </a:defRPr>
                      </a:lvl2pPr>
                      <a:lvl3pPr marL="1219170" algn="l" defTabSz="609585" rtl="0" eaLnBrk="1" latinLnBrk="0" hangingPunct="1">
                        <a:defRPr sz="2400" kern="1200">
                          <a:solidFill>
                            <a:schemeClr val="dk1"/>
                          </a:solidFill>
                          <a:latin typeface="Arial"/>
                        </a:defRPr>
                      </a:lvl3pPr>
                      <a:lvl4pPr marL="1828754" algn="l" defTabSz="609585" rtl="0" eaLnBrk="1" latinLnBrk="0" hangingPunct="1">
                        <a:defRPr sz="2400" kern="1200">
                          <a:solidFill>
                            <a:schemeClr val="dk1"/>
                          </a:solidFill>
                          <a:latin typeface="Arial"/>
                        </a:defRPr>
                      </a:lvl4pPr>
                      <a:lvl5pPr marL="2438339" algn="l" defTabSz="609585" rtl="0" eaLnBrk="1" latinLnBrk="0" hangingPunct="1">
                        <a:defRPr sz="2400" kern="1200">
                          <a:solidFill>
                            <a:schemeClr val="dk1"/>
                          </a:solidFill>
                          <a:latin typeface="Arial"/>
                        </a:defRPr>
                      </a:lvl5pPr>
                      <a:lvl6pPr marL="3047924" algn="l" defTabSz="609585" rtl="0" eaLnBrk="1" latinLnBrk="0" hangingPunct="1">
                        <a:defRPr sz="2400" kern="1200">
                          <a:solidFill>
                            <a:schemeClr val="dk1"/>
                          </a:solidFill>
                          <a:latin typeface="Arial"/>
                        </a:defRPr>
                      </a:lvl6pPr>
                      <a:lvl7pPr marL="3657509" algn="l" defTabSz="609585" rtl="0" eaLnBrk="1" latinLnBrk="0" hangingPunct="1">
                        <a:defRPr sz="2400" kern="1200">
                          <a:solidFill>
                            <a:schemeClr val="dk1"/>
                          </a:solidFill>
                          <a:latin typeface="Arial"/>
                        </a:defRPr>
                      </a:lvl7pPr>
                      <a:lvl8pPr marL="4267093" algn="l" defTabSz="609585" rtl="0" eaLnBrk="1" latinLnBrk="0" hangingPunct="1">
                        <a:defRPr sz="2400" kern="1200">
                          <a:solidFill>
                            <a:schemeClr val="dk1"/>
                          </a:solidFill>
                          <a:latin typeface="Arial"/>
                        </a:defRPr>
                      </a:lvl8pPr>
                      <a:lvl9pPr marL="4876678" algn="l" defTabSz="609585" rtl="0" eaLnBrk="1" latinLnBrk="0" hangingPunct="1">
                        <a:defRPr sz="2400" kern="1200">
                          <a:solidFill>
                            <a:schemeClr val="dk1"/>
                          </a:solidFill>
                          <a:latin typeface="Arial"/>
                        </a:defRPr>
                      </a:lvl9pPr>
                    </a:lstStyle>
                    <a:p>
                      <a:pPr marL="52388" indent="0">
                        <a:lnSpc>
                          <a:spcPct val="100000"/>
                        </a:lnSpc>
                      </a:pPr>
                      <a:r>
                        <a:rPr lang="en-GB" sz="900" b="1">
                          <a:solidFill>
                            <a:srgbClr val="475358"/>
                          </a:solidFill>
                          <a:latin typeface="Arial" panose="020B0604020202020204" pitchFamily="34" charset="0"/>
                          <a:cs typeface="Arial" panose="020B0604020202020204" pitchFamily="34" charset="0"/>
                        </a:rPr>
                        <a:t>Age,</a:t>
                      </a:r>
                      <a:r>
                        <a:rPr lang="en-GB" sz="900" b="1" baseline="0">
                          <a:solidFill>
                            <a:srgbClr val="475358"/>
                          </a:solidFill>
                          <a:latin typeface="Arial" panose="020B0604020202020204" pitchFamily="34" charset="0"/>
                          <a:cs typeface="Arial" panose="020B0604020202020204" pitchFamily="34" charset="0"/>
                        </a:rPr>
                        <a:t> median (IQR), years</a:t>
                      </a:r>
                    </a:p>
                  </a:txBody>
                  <a:tcPr marL="66176" marR="66176" marT="46800" marB="468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tc>
                  <a:txBody>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lang="en-GB" sz="950" kern="1200">
                          <a:solidFill>
                            <a:srgbClr val="475358"/>
                          </a:solidFill>
                          <a:latin typeface="Arial" panose="020B0604020202020204" pitchFamily="34" charset="0"/>
                          <a:ea typeface="+mn-ea"/>
                          <a:cs typeface="Arial" panose="020B0604020202020204" pitchFamily="34" charset="0"/>
                        </a:rPr>
                        <a:t>62 (54–69)</a:t>
                      </a:r>
                    </a:p>
                  </a:txBody>
                  <a:tcPr marL="68580" marR="68580" marT="46800" marB="46800" anchor="ctr" anchorCtr="1">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tc>
                  <a:txBody>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lang="en-GB" sz="950" kern="1200">
                          <a:solidFill>
                            <a:srgbClr val="475358"/>
                          </a:solidFill>
                          <a:latin typeface="Arial" panose="020B0604020202020204" pitchFamily="34" charset="0"/>
                          <a:ea typeface="+mn-ea"/>
                          <a:cs typeface="Arial" panose="020B0604020202020204" pitchFamily="34" charset="0"/>
                        </a:rPr>
                        <a:t>63 (55–70)</a:t>
                      </a:r>
                    </a:p>
                  </a:txBody>
                  <a:tcPr marL="68580" marR="68580" marT="46800" marB="46800" anchor="ctr">
                    <a:lnL w="12700" cmpd="sng">
                      <a:noFill/>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78626">
                <a:tc>
                  <a:txBody>
                    <a:bodyPr/>
                    <a:lstStyle>
                      <a:lvl1pPr marL="0" algn="l" defTabSz="609585" rtl="0" eaLnBrk="1" latinLnBrk="0" hangingPunct="1">
                        <a:defRPr sz="2400" kern="1200">
                          <a:solidFill>
                            <a:schemeClr val="dk1"/>
                          </a:solidFill>
                          <a:latin typeface="Arial"/>
                        </a:defRPr>
                      </a:lvl1pPr>
                      <a:lvl2pPr marL="609585" algn="l" defTabSz="609585" rtl="0" eaLnBrk="1" latinLnBrk="0" hangingPunct="1">
                        <a:defRPr sz="2400" kern="1200">
                          <a:solidFill>
                            <a:schemeClr val="dk1"/>
                          </a:solidFill>
                          <a:latin typeface="Arial"/>
                        </a:defRPr>
                      </a:lvl2pPr>
                      <a:lvl3pPr marL="1219170" algn="l" defTabSz="609585" rtl="0" eaLnBrk="1" latinLnBrk="0" hangingPunct="1">
                        <a:defRPr sz="2400" kern="1200">
                          <a:solidFill>
                            <a:schemeClr val="dk1"/>
                          </a:solidFill>
                          <a:latin typeface="Arial"/>
                        </a:defRPr>
                      </a:lvl3pPr>
                      <a:lvl4pPr marL="1828754" algn="l" defTabSz="609585" rtl="0" eaLnBrk="1" latinLnBrk="0" hangingPunct="1">
                        <a:defRPr sz="2400" kern="1200">
                          <a:solidFill>
                            <a:schemeClr val="dk1"/>
                          </a:solidFill>
                          <a:latin typeface="Arial"/>
                        </a:defRPr>
                      </a:lvl4pPr>
                      <a:lvl5pPr marL="2438339" algn="l" defTabSz="609585" rtl="0" eaLnBrk="1" latinLnBrk="0" hangingPunct="1">
                        <a:defRPr sz="2400" kern="1200">
                          <a:solidFill>
                            <a:schemeClr val="dk1"/>
                          </a:solidFill>
                          <a:latin typeface="Arial"/>
                        </a:defRPr>
                      </a:lvl5pPr>
                      <a:lvl6pPr marL="3047924" algn="l" defTabSz="609585" rtl="0" eaLnBrk="1" latinLnBrk="0" hangingPunct="1">
                        <a:defRPr sz="2400" kern="1200">
                          <a:solidFill>
                            <a:schemeClr val="dk1"/>
                          </a:solidFill>
                          <a:latin typeface="Arial"/>
                        </a:defRPr>
                      </a:lvl6pPr>
                      <a:lvl7pPr marL="3657509" algn="l" defTabSz="609585" rtl="0" eaLnBrk="1" latinLnBrk="0" hangingPunct="1">
                        <a:defRPr sz="2400" kern="1200">
                          <a:solidFill>
                            <a:schemeClr val="dk1"/>
                          </a:solidFill>
                          <a:latin typeface="Arial"/>
                        </a:defRPr>
                      </a:lvl7pPr>
                      <a:lvl8pPr marL="4267093" algn="l" defTabSz="609585" rtl="0" eaLnBrk="1" latinLnBrk="0" hangingPunct="1">
                        <a:defRPr sz="2400" kern="1200">
                          <a:solidFill>
                            <a:schemeClr val="dk1"/>
                          </a:solidFill>
                          <a:latin typeface="Arial"/>
                        </a:defRPr>
                      </a:lvl8pPr>
                      <a:lvl9pPr marL="4876678" algn="l" defTabSz="609585" rtl="0" eaLnBrk="1" latinLnBrk="0" hangingPunct="1">
                        <a:defRPr sz="2400" kern="1200">
                          <a:solidFill>
                            <a:schemeClr val="dk1"/>
                          </a:solidFill>
                          <a:latin typeface="Arial"/>
                        </a:defRPr>
                      </a:lvl9pPr>
                    </a:lstStyle>
                    <a:p>
                      <a:pPr marL="180000" marR="0" lvl="0" indent="0" algn="l" defTabSz="457200" rtl="0" eaLnBrk="1" fontAlgn="auto" latinLnBrk="0" hangingPunct="1">
                        <a:lnSpc>
                          <a:spcPct val="85000"/>
                        </a:lnSpc>
                        <a:spcBef>
                          <a:spcPts val="0"/>
                        </a:spcBef>
                        <a:spcAft>
                          <a:spcPts val="0"/>
                        </a:spcAft>
                        <a:buClrTx/>
                        <a:buSzTx/>
                        <a:buFontTx/>
                        <a:buNone/>
                        <a:tabLst/>
                        <a:defRPr/>
                      </a:pPr>
                      <a:r>
                        <a:rPr lang="en-GB" sz="900" kern="1200">
                          <a:solidFill>
                            <a:srgbClr val="475358"/>
                          </a:solidFill>
                          <a:latin typeface="Arial" panose="020B0604020202020204" pitchFamily="34" charset="0"/>
                          <a:ea typeface="+mn-ea"/>
                          <a:cs typeface="Arial" panose="020B0604020202020204" pitchFamily="34" charset="0"/>
                        </a:rPr>
                        <a:t>Aged ≥65 years, n (%)</a:t>
                      </a:r>
                    </a:p>
                  </a:txBody>
                  <a:tcPr marL="66176" marR="66176"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lang="en-GB" sz="950" kern="1200">
                          <a:solidFill>
                            <a:srgbClr val="475358"/>
                          </a:solidFill>
                          <a:latin typeface="Arial" panose="020B0604020202020204" pitchFamily="34" charset="0"/>
                          <a:ea typeface="+mn-ea"/>
                          <a:cs typeface="Arial" panose="020B0604020202020204" pitchFamily="34" charset="0"/>
                        </a:rPr>
                        <a:t>145 (41)</a:t>
                      </a:r>
                    </a:p>
                  </a:txBody>
                  <a:tcPr marL="68580" marR="68580" marT="46800" marB="468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lang="en-GB" sz="950" kern="1200">
                          <a:solidFill>
                            <a:srgbClr val="475358"/>
                          </a:solidFill>
                          <a:latin typeface="Arial" panose="020B0604020202020204" pitchFamily="34" charset="0"/>
                          <a:ea typeface="+mn-ea"/>
                          <a:cs typeface="Arial" panose="020B0604020202020204" pitchFamily="34" charset="0"/>
                        </a:rPr>
                        <a:t>156 (45)</a:t>
                      </a:r>
                    </a:p>
                  </a:txBody>
                  <a:tcPr marL="68580" marR="68580" marT="46800" marB="46800" anchor="ctr">
                    <a:lnL w="12700" cmpd="sng">
                      <a:noFill/>
                    </a:lnL>
                    <a:lnR w="127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956793264"/>
                  </a:ext>
                </a:extLst>
              </a:tr>
              <a:tr h="190248">
                <a:tc>
                  <a:txBody>
                    <a:bodyPr/>
                    <a:lstStyle>
                      <a:lvl1pPr marL="0" algn="l" defTabSz="609585" rtl="0" eaLnBrk="1" latinLnBrk="0" hangingPunct="1">
                        <a:defRPr sz="2400" kern="1200">
                          <a:solidFill>
                            <a:schemeClr val="dk1"/>
                          </a:solidFill>
                          <a:latin typeface="Arial"/>
                        </a:defRPr>
                      </a:lvl1pPr>
                      <a:lvl2pPr marL="609585" algn="l" defTabSz="609585" rtl="0" eaLnBrk="1" latinLnBrk="0" hangingPunct="1">
                        <a:defRPr sz="2400" kern="1200">
                          <a:solidFill>
                            <a:schemeClr val="dk1"/>
                          </a:solidFill>
                          <a:latin typeface="Arial"/>
                        </a:defRPr>
                      </a:lvl2pPr>
                      <a:lvl3pPr marL="1219170" algn="l" defTabSz="609585" rtl="0" eaLnBrk="1" latinLnBrk="0" hangingPunct="1">
                        <a:defRPr sz="2400" kern="1200">
                          <a:solidFill>
                            <a:schemeClr val="dk1"/>
                          </a:solidFill>
                          <a:latin typeface="Arial"/>
                        </a:defRPr>
                      </a:lvl3pPr>
                      <a:lvl4pPr marL="1828754" algn="l" defTabSz="609585" rtl="0" eaLnBrk="1" latinLnBrk="0" hangingPunct="1">
                        <a:defRPr sz="2400" kern="1200">
                          <a:solidFill>
                            <a:schemeClr val="dk1"/>
                          </a:solidFill>
                          <a:latin typeface="Arial"/>
                        </a:defRPr>
                      </a:lvl4pPr>
                      <a:lvl5pPr marL="2438339" algn="l" defTabSz="609585" rtl="0" eaLnBrk="1" latinLnBrk="0" hangingPunct="1">
                        <a:defRPr sz="2400" kern="1200">
                          <a:solidFill>
                            <a:schemeClr val="dk1"/>
                          </a:solidFill>
                          <a:latin typeface="Arial"/>
                        </a:defRPr>
                      </a:lvl5pPr>
                      <a:lvl6pPr marL="3047924" algn="l" defTabSz="609585" rtl="0" eaLnBrk="1" latinLnBrk="0" hangingPunct="1">
                        <a:defRPr sz="2400" kern="1200">
                          <a:solidFill>
                            <a:schemeClr val="dk1"/>
                          </a:solidFill>
                          <a:latin typeface="Arial"/>
                        </a:defRPr>
                      </a:lvl6pPr>
                      <a:lvl7pPr marL="3657509" algn="l" defTabSz="609585" rtl="0" eaLnBrk="1" latinLnBrk="0" hangingPunct="1">
                        <a:defRPr sz="2400" kern="1200">
                          <a:solidFill>
                            <a:schemeClr val="dk1"/>
                          </a:solidFill>
                          <a:latin typeface="Arial"/>
                        </a:defRPr>
                      </a:lvl7pPr>
                      <a:lvl8pPr marL="4267093" algn="l" defTabSz="609585" rtl="0" eaLnBrk="1" latinLnBrk="0" hangingPunct="1">
                        <a:defRPr sz="2400" kern="1200">
                          <a:solidFill>
                            <a:schemeClr val="dk1"/>
                          </a:solidFill>
                          <a:latin typeface="Arial"/>
                        </a:defRPr>
                      </a:lvl8pPr>
                      <a:lvl9pPr marL="4876678" algn="l" defTabSz="609585" rtl="0" eaLnBrk="1" latinLnBrk="0" hangingPunct="1">
                        <a:defRPr sz="2400" kern="1200">
                          <a:solidFill>
                            <a:schemeClr val="dk1"/>
                          </a:solidFill>
                          <a:latin typeface="Arial"/>
                        </a:defRPr>
                      </a:lvl9pPr>
                    </a:lstStyle>
                    <a:p>
                      <a:pPr marL="52388" marR="0" lvl="0" indent="0" algn="l" defTabSz="914400" rtl="0" eaLnBrk="1" fontAlgn="auto" latinLnBrk="0" hangingPunct="1">
                        <a:lnSpc>
                          <a:spcPct val="100000"/>
                        </a:lnSpc>
                        <a:spcBef>
                          <a:spcPts val="0"/>
                        </a:spcBef>
                        <a:spcAft>
                          <a:spcPts val="0"/>
                        </a:spcAft>
                        <a:buClrTx/>
                        <a:buSzTx/>
                        <a:buFontTx/>
                        <a:buNone/>
                        <a:tabLst/>
                        <a:defRPr/>
                      </a:pPr>
                      <a:r>
                        <a:rPr lang="en-GB" sz="900" b="1" kern="1200">
                          <a:solidFill>
                            <a:srgbClr val="475358"/>
                          </a:solidFill>
                          <a:latin typeface="Arial" panose="020B0604020202020204" pitchFamily="34" charset="0"/>
                          <a:cs typeface="Arial" panose="020B0604020202020204" pitchFamily="34" charset="0"/>
                        </a:rPr>
                        <a:t>Male sex, n (%)</a:t>
                      </a:r>
                      <a:endParaRPr lang="en-GB" sz="900" b="1" kern="1200">
                        <a:solidFill>
                          <a:srgbClr val="475358"/>
                        </a:solidFill>
                        <a:latin typeface="Arial" panose="020B0604020202020204" pitchFamily="34" charset="0"/>
                        <a:ea typeface="+mn-ea"/>
                        <a:cs typeface="Arial" panose="020B0604020202020204" pitchFamily="34" charset="0"/>
                      </a:endParaRPr>
                    </a:p>
                  </a:txBody>
                  <a:tcPr marL="66176" marR="66176"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lang="en-GB" sz="950" kern="1200">
                          <a:solidFill>
                            <a:srgbClr val="475358"/>
                          </a:solidFill>
                          <a:latin typeface="Arial" panose="020B0604020202020204" pitchFamily="34" charset="0"/>
                          <a:ea typeface="+mn-ea"/>
                          <a:cs typeface="Arial" panose="020B0604020202020204" pitchFamily="34" charset="0"/>
                        </a:rPr>
                        <a:t>284 (81)</a:t>
                      </a:r>
                    </a:p>
                  </a:txBody>
                  <a:tcPr marL="68580" marR="68580" marT="46800" marB="468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lang="en-GB" sz="950" kern="1200">
                          <a:solidFill>
                            <a:srgbClr val="475358"/>
                          </a:solidFill>
                          <a:latin typeface="Arial" panose="020B0604020202020204" pitchFamily="34" charset="0"/>
                          <a:ea typeface="+mn-ea"/>
                          <a:cs typeface="Arial" panose="020B0604020202020204" pitchFamily="34" charset="0"/>
                        </a:rPr>
                        <a:t>280 (80)</a:t>
                      </a:r>
                    </a:p>
                  </a:txBody>
                  <a:tcPr marL="68580" marR="68580" marT="46800" marB="46800" anchor="ctr">
                    <a:lnL w="12700" cmpd="sng">
                      <a:noFill/>
                    </a:lnL>
                    <a:lnR w="127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14498834"/>
                  </a:ext>
                </a:extLst>
              </a:tr>
              <a:tr h="190248">
                <a:tc>
                  <a:txBody>
                    <a:bodyPr/>
                    <a:lstStyle/>
                    <a:p>
                      <a:pPr marL="52388" marR="0" lvl="0" indent="0" algn="l" defTabSz="914400" rtl="0" eaLnBrk="1" fontAlgn="auto" latinLnBrk="0" hangingPunct="1">
                        <a:lnSpc>
                          <a:spcPct val="100000"/>
                        </a:lnSpc>
                        <a:spcBef>
                          <a:spcPts val="0"/>
                        </a:spcBef>
                        <a:spcAft>
                          <a:spcPts val="0"/>
                        </a:spcAft>
                        <a:buClrTx/>
                        <a:buSzTx/>
                        <a:buFontTx/>
                        <a:buNone/>
                        <a:tabLst/>
                        <a:defRPr/>
                      </a:pPr>
                      <a:r>
                        <a:rPr lang="en-GB" sz="900" b="1" kern="1200" baseline="0">
                          <a:solidFill>
                            <a:srgbClr val="475358"/>
                          </a:solidFill>
                          <a:latin typeface="Arial" panose="020B0604020202020204" pitchFamily="34" charset="0"/>
                          <a:ea typeface="+mn-ea"/>
                          <a:cs typeface="Arial" panose="020B0604020202020204" pitchFamily="34" charset="0"/>
                        </a:rPr>
                        <a:t>Race, n (%)</a:t>
                      </a:r>
                    </a:p>
                  </a:txBody>
                  <a:tcPr marL="66176" marR="66176"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defTabSz="457200" rtl="0" eaLnBrk="1" fontAlgn="auto" latinLnBrk="0" hangingPunct="1">
                        <a:lnSpc>
                          <a:spcPct val="85000"/>
                        </a:lnSpc>
                        <a:spcBef>
                          <a:spcPts val="0"/>
                        </a:spcBef>
                        <a:spcAft>
                          <a:spcPts val="0"/>
                        </a:spcAft>
                        <a:buClrTx/>
                        <a:buSzTx/>
                        <a:buFontTx/>
                        <a:buNone/>
                        <a:tabLst/>
                        <a:defRPr/>
                      </a:pPr>
                      <a:endParaRPr lang="en-GB" sz="950" kern="1200">
                        <a:solidFill>
                          <a:srgbClr val="475358"/>
                        </a:solidFill>
                        <a:latin typeface="Arial" panose="020B0604020202020204" pitchFamily="34" charset="0"/>
                        <a:ea typeface="+mn-ea"/>
                        <a:cs typeface="Arial" panose="020B0604020202020204" pitchFamily="34" charset="0"/>
                      </a:endParaRPr>
                    </a:p>
                  </a:txBody>
                  <a:tcPr marL="68580" marR="68580" marT="46800" marB="468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defTabSz="457200" rtl="0" eaLnBrk="1" fontAlgn="auto" latinLnBrk="0" hangingPunct="1">
                        <a:lnSpc>
                          <a:spcPct val="85000"/>
                        </a:lnSpc>
                        <a:spcBef>
                          <a:spcPts val="0"/>
                        </a:spcBef>
                        <a:spcAft>
                          <a:spcPts val="0"/>
                        </a:spcAft>
                        <a:buClrTx/>
                        <a:buSzTx/>
                        <a:buFontTx/>
                        <a:buNone/>
                        <a:tabLst/>
                        <a:defRPr/>
                      </a:pPr>
                      <a:endParaRPr lang="en-GB" sz="950" kern="1200">
                        <a:solidFill>
                          <a:srgbClr val="475358"/>
                        </a:solidFill>
                        <a:latin typeface="Arial" panose="020B0604020202020204" pitchFamily="34" charset="0"/>
                        <a:ea typeface="+mn-ea"/>
                        <a:cs typeface="Arial" panose="020B0604020202020204" pitchFamily="34" charset="0"/>
                      </a:endParaRPr>
                    </a:p>
                  </a:txBody>
                  <a:tcPr marL="68580" marR="68580" marT="46800" marB="46800" anchor="ctr">
                    <a:lnL w="12700" cmpd="sng">
                      <a:noFill/>
                    </a:lnL>
                    <a:lnR w="127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31832947"/>
                  </a:ext>
                </a:extLst>
              </a:tr>
              <a:tr h="178626">
                <a:tc>
                  <a:txBody>
                    <a:bodyPr/>
                    <a:lstStyle/>
                    <a:p>
                      <a:pPr marL="180000" marR="0" lvl="0" indent="0" algn="l" defTabSz="457200" rtl="0" eaLnBrk="1" fontAlgn="auto" latinLnBrk="0" hangingPunct="1">
                        <a:lnSpc>
                          <a:spcPct val="85000"/>
                        </a:lnSpc>
                        <a:spcBef>
                          <a:spcPts val="0"/>
                        </a:spcBef>
                        <a:spcAft>
                          <a:spcPts val="0"/>
                        </a:spcAft>
                        <a:buClrTx/>
                        <a:buSzTx/>
                        <a:buFontTx/>
                        <a:buNone/>
                        <a:tabLst/>
                        <a:defRPr/>
                      </a:pPr>
                      <a:r>
                        <a:rPr lang="en-GB" sz="900" kern="1200">
                          <a:solidFill>
                            <a:srgbClr val="475358"/>
                          </a:solidFill>
                          <a:latin typeface="Arial" panose="020B0604020202020204" pitchFamily="34" charset="0"/>
                          <a:ea typeface="+mn-ea"/>
                          <a:cs typeface="Arial" panose="020B0604020202020204" pitchFamily="34" charset="0"/>
                        </a:rPr>
                        <a:t>White</a:t>
                      </a:r>
                    </a:p>
                  </a:txBody>
                  <a:tcPr marL="66176" marR="66176"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BFCFE"/>
                    </a:solidFill>
                  </a:tcPr>
                </a:tc>
                <a:tc>
                  <a:txBody>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lang="en-GB" sz="950" kern="1200">
                          <a:solidFill>
                            <a:srgbClr val="475358"/>
                          </a:solidFill>
                          <a:latin typeface="Arial" panose="020B0604020202020204" pitchFamily="34" charset="0"/>
                          <a:ea typeface="+mn-ea"/>
                          <a:cs typeface="Arial" panose="020B0604020202020204" pitchFamily="34" charset="0"/>
                        </a:rPr>
                        <a:t>218 (62)</a:t>
                      </a:r>
                    </a:p>
                  </a:txBody>
                  <a:tcPr marL="68580" marR="68580" marT="46800" marB="468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BFCFE"/>
                    </a:solidFill>
                  </a:tcPr>
                </a:tc>
                <a:tc>
                  <a:txBody>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lang="en-GB" sz="950" kern="1200">
                          <a:solidFill>
                            <a:srgbClr val="475358"/>
                          </a:solidFill>
                          <a:latin typeface="Arial" panose="020B0604020202020204" pitchFamily="34" charset="0"/>
                          <a:ea typeface="+mn-ea"/>
                          <a:cs typeface="Arial" panose="020B0604020202020204" pitchFamily="34" charset="0"/>
                        </a:rPr>
                        <a:t>212 (61)</a:t>
                      </a:r>
                    </a:p>
                  </a:txBody>
                  <a:tcPr marL="68580" marR="68580" marT="46800" marB="46800" anchor="ctr">
                    <a:lnL w="12700" cmpd="sng">
                      <a:noFill/>
                    </a:lnL>
                    <a:lnR w="127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BFCFE"/>
                    </a:solidFill>
                  </a:tcPr>
                </a:tc>
                <a:extLst>
                  <a:ext uri="{0D108BD9-81ED-4DB2-BD59-A6C34878D82A}">
                    <a16:rowId xmlns:a16="http://schemas.microsoft.com/office/drawing/2014/main" val="271973855"/>
                  </a:ext>
                </a:extLst>
              </a:tr>
              <a:tr h="178626">
                <a:tc>
                  <a:txBody>
                    <a:bodyPr/>
                    <a:lstStyle>
                      <a:lvl1pPr marL="0" algn="l" defTabSz="609585" rtl="0" eaLnBrk="1" latinLnBrk="0" hangingPunct="1">
                        <a:defRPr sz="2400" kern="1200">
                          <a:solidFill>
                            <a:schemeClr val="dk1"/>
                          </a:solidFill>
                          <a:latin typeface="Arial"/>
                        </a:defRPr>
                      </a:lvl1pPr>
                      <a:lvl2pPr marL="609585" algn="l" defTabSz="609585" rtl="0" eaLnBrk="1" latinLnBrk="0" hangingPunct="1">
                        <a:defRPr sz="2400" kern="1200">
                          <a:solidFill>
                            <a:schemeClr val="dk1"/>
                          </a:solidFill>
                          <a:latin typeface="Arial"/>
                        </a:defRPr>
                      </a:lvl2pPr>
                      <a:lvl3pPr marL="1219170" algn="l" defTabSz="609585" rtl="0" eaLnBrk="1" latinLnBrk="0" hangingPunct="1">
                        <a:defRPr sz="2400" kern="1200">
                          <a:solidFill>
                            <a:schemeClr val="dk1"/>
                          </a:solidFill>
                          <a:latin typeface="Arial"/>
                        </a:defRPr>
                      </a:lvl3pPr>
                      <a:lvl4pPr marL="1828754" algn="l" defTabSz="609585" rtl="0" eaLnBrk="1" latinLnBrk="0" hangingPunct="1">
                        <a:defRPr sz="2400" kern="1200">
                          <a:solidFill>
                            <a:schemeClr val="dk1"/>
                          </a:solidFill>
                          <a:latin typeface="Arial"/>
                        </a:defRPr>
                      </a:lvl4pPr>
                      <a:lvl5pPr marL="2438339" algn="l" defTabSz="609585" rtl="0" eaLnBrk="1" latinLnBrk="0" hangingPunct="1">
                        <a:defRPr sz="2400" kern="1200">
                          <a:solidFill>
                            <a:schemeClr val="dk1"/>
                          </a:solidFill>
                          <a:latin typeface="Arial"/>
                        </a:defRPr>
                      </a:lvl5pPr>
                      <a:lvl6pPr marL="3047924" algn="l" defTabSz="609585" rtl="0" eaLnBrk="1" latinLnBrk="0" hangingPunct="1">
                        <a:defRPr sz="2400" kern="1200">
                          <a:solidFill>
                            <a:schemeClr val="dk1"/>
                          </a:solidFill>
                          <a:latin typeface="Arial"/>
                        </a:defRPr>
                      </a:lvl6pPr>
                      <a:lvl7pPr marL="3657509" algn="l" defTabSz="609585" rtl="0" eaLnBrk="1" latinLnBrk="0" hangingPunct="1">
                        <a:defRPr sz="2400" kern="1200">
                          <a:solidFill>
                            <a:schemeClr val="dk1"/>
                          </a:solidFill>
                          <a:latin typeface="Arial"/>
                        </a:defRPr>
                      </a:lvl7pPr>
                      <a:lvl8pPr marL="4267093" algn="l" defTabSz="609585" rtl="0" eaLnBrk="1" latinLnBrk="0" hangingPunct="1">
                        <a:defRPr sz="2400" kern="1200">
                          <a:solidFill>
                            <a:schemeClr val="dk1"/>
                          </a:solidFill>
                          <a:latin typeface="Arial"/>
                        </a:defRPr>
                      </a:lvl8pPr>
                      <a:lvl9pPr marL="4876678" algn="l" defTabSz="609585" rtl="0" eaLnBrk="1" latinLnBrk="0" hangingPunct="1">
                        <a:defRPr sz="2400" kern="1200">
                          <a:solidFill>
                            <a:schemeClr val="dk1"/>
                          </a:solidFill>
                          <a:latin typeface="Arial"/>
                        </a:defRPr>
                      </a:lvl9pPr>
                    </a:lstStyle>
                    <a:p>
                      <a:pPr marL="180000" marR="0" lvl="0" indent="0" algn="l" defTabSz="457200" rtl="0" eaLnBrk="1" fontAlgn="auto" latinLnBrk="0" hangingPunct="1">
                        <a:lnSpc>
                          <a:spcPct val="85000"/>
                        </a:lnSpc>
                        <a:spcBef>
                          <a:spcPts val="0"/>
                        </a:spcBef>
                        <a:spcAft>
                          <a:spcPts val="0"/>
                        </a:spcAft>
                        <a:buClrTx/>
                        <a:buSzTx/>
                        <a:buFontTx/>
                        <a:buNone/>
                        <a:tabLst/>
                        <a:defRPr/>
                      </a:pPr>
                      <a:r>
                        <a:rPr lang="en-GB" sz="900" kern="1200">
                          <a:solidFill>
                            <a:srgbClr val="475358"/>
                          </a:solidFill>
                          <a:latin typeface="Arial" panose="020B0604020202020204" pitchFamily="34" charset="0"/>
                          <a:ea typeface="+mn-ea"/>
                          <a:cs typeface="Arial" panose="020B0604020202020204" pitchFamily="34" charset="0"/>
                        </a:rPr>
                        <a:t>Asian </a:t>
                      </a:r>
                    </a:p>
                  </a:txBody>
                  <a:tcPr marL="66176" marR="66176"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lang="en-GB" sz="950" kern="1200">
                          <a:solidFill>
                            <a:srgbClr val="475358"/>
                          </a:solidFill>
                          <a:latin typeface="Arial" panose="020B0604020202020204" pitchFamily="34" charset="0"/>
                          <a:ea typeface="+mn-ea"/>
                          <a:cs typeface="Arial" panose="020B0604020202020204" pitchFamily="34" charset="0"/>
                        </a:rPr>
                        <a:t>119 (34)</a:t>
                      </a:r>
                    </a:p>
                  </a:txBody>
                  <a:tcPr marL="68580" marR="68580" marT="46800" marB="468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lang="en-GB" sz="950" kern="1200">
                          <a:solidFill>
                            <a:srgbClr val="475358"/>
                          </a:solidFill>
                          <a:latin typeface="Arial" panose="020B0604020202020204" pitchFamily="34" charset="0"/>
                          <a:ea typeface="+mn-ea"/>
                          <a:cs typeface="Arial" panose="020B0604020202020204" pitchFamily="34" charset="0"/>
                        </a:rPr>
                        <a:t>118 (35)</a:t>
                      </a:r>
                    </a:p>
                  </a:txBody>
                  <a:tcPr marL="68580" marR="68580" marT="46800" marB="46800" anchor="ctr">
                    <a:lnL w="12700" cmpd="sng">
                      <a:noFill/>
                    </a:lnL>
                    <a:lnR w="127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92795307"/>
                  </a:ext>
                </a:extLst>
              </a:tr>
              <a:tr h="178626">
                <a:tc>
                  <a:txBody>
                    <a:bodyPr/>
                    <a:lstStyle>
                      <a:lvl1pPr marL="0" algn="l" defTabSz="609585" rtl="0" eaLnBrk="1" latinLnBrk="0" hangingPunct="1">
                        <a:defRPr sz="2400" kern="1200">
                          <a:solidFill>
                            <a:schemeClr val="dk1"/>
                          </a:solidFill>
                          <a:latin typeface="Arial"/>
                        </a:defRPr>
                      </a:lvl1pPr>
                      <a:lvl2pPr marL="609585" algn="l" defTabSz="609585" rtl="0" eaLnBrk="1" latinLnBrk="0" hangingPunct="1">
                        <a:defRPr sz="2400" kern="1200">
                          <a:solidFill>
                            <a:schemeClr val="dk1"/>
                          </a:solidFill>
                          <a:latin typeface="Arial"/>
                        </a:defRPr>
                      </a:lvl2pPr>
                      <a:lvl3pPr marL="1219170" algn="l" defTabSz="609585" rtl="0" eaLnBrk="1" latinLnBrk="0" hangingPunct="1">
                        <a:defRPr sz="2400" kern="1200">
                          <a:solidFill>
                            <a:schemeClr val="dk1"/>
                          </a:solidFill>
                          <a:latin typeface="Arial"/>
                        </a:defRPr>
                      </a:lvl3pPr>
                      <a:lvl4pPr marL="1828754" algn="l" defTabSz="609585" rtl="0" eaLnBrk="1" latinLnBrk="0" hangingPunct="1">
                        <a:defRPr sz="2400" kern="1200">
                          <a:solidFill>
                            <a:schemeClr val="dk1"/>
                          </a:solidFill>
                          <a:latin typeface="Arial"/>
                        </a:defRPr>
                      </a:lvl4pPr>
                      <a:lvl5pPr marL="2438339" algn="l" defTabSz="609585" rtl="0" eaLnBrk="1" latinLnBrk="0" hangingPunct="1">
                        <a:defRPr sz="2400" kern="1200">
                          <a:solidFill>
                            <a:schemeClr val="dk1"/>
                          </a:solidFill>
                          <a:latin typeface="Arial"/>
                        </a:defRPr>
                      </a:lvl5pPr>
                      <a:lvl6pPr marL="3047924" algn="l" defTabSz="609585" rtl="0" eaLnBrk="1" latinLnBrk="0" hangingPunct="1">
                        <a:defRPr sz="2400" kern="1200">
                          <a:solidFill>
                            <a:schemeClr val="dk1"/>
                          </a:solidFill>
                          <a:latin typeface="Arial"/>
                        </a:defRPr>
                      </a:lvl6pPr>
                      <a:lvl7pPr marL="3657509" algn="l" defTabSz="609585" rtl="0" eaLnBrk="1" latinLnBrk="0" hangingPunct="1">
                        <a:defRPr sz="2400" kern="1200">
                          <a:solidFill>
                            <a:schemeClr val="dk1"/>
                          </a:solidFill>
                          <a:latin typeface="Arial"/>
                        </a:defRPr>
                      </a:lvl7pPr>
                      <a:lvl8pPr marL="4267093" algn="l" defTabSz="609585" rtl="0" eaLnBrk="1" latinLnBrk="0" hangingPunct="1">
                        <a:defRPr sz="2400" kern="1200">
                          <a:solidFill>
                            <a:schemeClr val="dk1"/>
                          </a:solidFill>
                          <a:latin typeface="Arial"/>
                        </a:defRPr>
                      </a:lvl8pPr>
                      <a:lvl9pPr marL="4876678" algn="l" defTabSz="609585" rtl="0" eaLnBrk="1" latinLnBrk="0" hangingPunct="1">
                        <a:defRPr sz="2400" kern="1200">
                          <a:solidFill>
                            <a:schemeClr val="dk1"/>
                          </a:solidFill>
                          <a:latin typeface="Arial"/>
                        </a:defRPr>
                      </a:lvl9pPr>
                    </a:lstStyle>
                    <a:p>
                      <a:pPr marL="180000" marR="0" lvl="0" indent="0" algn="l" defTabSz="457200" rtl="0" eaLnBrk="1" fontAlgn="auto" latinLnBrk="0" hangingPunct="1">
                        <a:lnSpc>
                          <a:spcPct val="85000"/>
                        </a:lnSpc>
                        <a:spcBef>
                          <a:spcPts val="0"/>
                        </a:spcBef>
                        <a:spcAft>
                          <a:spcPts val="0"/>
                        </a:spcAft>
                        <a:buClrTx/>
                        <a:buSzTx/>
                        <a:buFontTx/>
                        <a:buNone/>
                        <a:tabLst/>
                        <a:defRPr/>
                      </a:pPr>
                      <a:r>
                        <a:rPr lang="en-GB" sz="900" kern="1200">
                          <a:solidFill>
                            <a:srgbClr val="475358"/>
                          </a:solidFill>
                          <a:latin typeface="Arial" panose="020B0604020202020204" pitchFamily="34" charset="0"/>
                          <a:ea typeface="+mn-ea"/>
                          <a:cs typeface="Arial" panose="020B0604020202020204" pitchFamily="34" charset="0"/>
                        </a:rPr>
                        <a:t>Black or African American</a:t>
                      </a:r>
                    </a:p>
                  </a:txBody>
                  <a:tcPr marL="66176" marR="66176"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BFCFE"/>
                    </a:solidFill>
                  </a:tcPr>
                </a:tc>
                <a:tc>
                  <a:txBody>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lang="en-GB" sz="950" kern="1200">
                          <a:solidFill>
                            <a:srgbClr val="475358"/>
                          </a:solidFill>
                          <a:latin typeface="Arial" panose="020B0604020202020204" pitchFamily="34" charset="0"/>
                          <a:ea typeface="+mn-ea"/>
                          <a:cs typeface="Arial" panose="020B0604020202020204" pitchFamily="34" charset="0"/>
                        </a:rPr>
                        <a:t>2 (1)</a:t>
                      </a:r>
                    </a:p>
                  </a:txBody>
                  <a:tcPr marL="68580" marR="68580" marT="46800" marB="468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BFCFE"/>
                    </a:solidFill>
                  </a:tcPr>
                </a:tc>
                <a:tc>
                  <a:txBody>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lang="en-GB" sz="950" kern="1200">
                          <a:solidFill>
                            <a:srgbClr val="475358"/>
                          </a:solidFill>
                          <a:latin typeface="Arial" panose="020B0604020202020204" pitchFamily="34" charset="0"/>
                          <a:ea typeface="+mn-ea"/>
                          <a:cs typeface="Arial" panose="020B0604020202020204" pitchFamily="34" charset="0"/>
                        </a:rPr>
                        <a:t>2 (1)</a:t>
                      </a:r>
                    </a:p>
                  </a:txBody>
                  <a:tcPr marL="68580" marR="68580" marT="46800" marB="46800" anchor="ctr">
                    <a:lnL w="12700" cmpd="sng">
                      <a:noFill/>
                    </a:lnL>
                    <a:lnR w="127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BFCFE"/>
                    </a:solidFill>
                  </a:tcPr>
                </a:tc>
                <a:extLst>
                  <a:ext uri="{0D108BD9-81ED-4DB2-BD59-A6C34878D82A}">
                    <a16:rowId xmlns:a16="http://schemas.microsoft.com/office/drawing/2014/main" val="3077305864"/>
                  </a:ext>
                </a:extLst>
              </a:tr>
              <a:tr h="190248">
                <a:tc>
                  <a:txBody>
                    <a:bodyPr/>
                    <a:lstStyle>
                      <a:lvl1pPr marL="0" algn="l" defTabSz="609585" rtl="0" eaLnBrk="1" latinLnBrk="0" hangingPunct="1">
                        <a:defRPr sz="2400" kern="1200">
                          <a:solidFill>
                            <a:schemeClr val="dk1"/>
                          </a:solidFill>
                          <a:latin typeface="Arial"/>
                        </a:defRPr>
                      </a:lvl1pPr>
                      <a:lvl2pPr marL="609585" algn="l" defTabSz="609585" rtl="0" eaLnBrk="1" latinLnBrk="0" hangingPunct="1">
                        <a:defRPr sz="2400" kern="1200">
                          <a:solidFill>
                            <a:schemeClr val="dk1"/>
                          </a:solidFill>
                          <a:latin typeface="Arial"/>
                        </a:defRPr>
                      </a:lvl2pPr>
                      <a:lvl3pPr marL="1219170" algn="l" defTabSz="609585" rtl="0" eaLnBrk="1" latinLnBrk="0" hangingPunct="1">
                        <a:defRPr sz="2400" kern="1200">
                          <a:solidFill>
                            <a:schemeClr val="dk1"/>
                          </a:solidFill>
                          <a:latin typeface="Arial"/>
                        </a:defRPr>
                      </a:lvl3pPr>
                      <a:lvl4pPr marL="1828754" algn="l" defTabSz="609585" rtl="0" eaLnBrk="1" latinLnBrk="0" hangingPunct="1">
                        <a:defRPr sz="2400" kern="1200">
                          <a:solidFill>
                            <a:schemeClr val="dk1"/>
                          </a:solidFill>
                          <a:latin typeface="Arial"/>
                        </a:defRPr>
                      </a:lvl4pPr>
                      <a:lvl5pPr marL="2438339" algn="l" defTabSz="609585" rtl="0" eaLnBrk="1" latinLnBrk="0" hangingPunct="1">
                        <a:defRPr sz="2400" kern="1200">
                          <a:solidFill>
                            <a:schemeClr val="dk1"/>
                          </a:solidFill>
                          <a:latin typeface="Arial"/>
                        </a:defRPr>
                      </a:lvl5pPr>
                      <a:lvl6pPr marL="3047924" algn="l" defTabSz="609585" rtl="0" eaLnBrk="1" latinLnBrk="0" hangingPunct="1">
                        <a:defRPr sz="2400" kern="1200">
                          <a:solidFill>
                            <a:schemeClr val="dk1"/>
                          </a:solidFill>
                          <a:latin typeface="Arial"/>
                        </a:defRPr>
                      </a:lvl6pPr>
                      <a:lvl7pPr marL="3657509" algn="l" defTabSz="609585" rtl="0" eaLnBrk="1" latinLnBrk="0" hangingPunct="1">
                        <a:defRPr sz="2400" kern="1200">
                          <a:solidFill>
                            <a:schemeClr val="dk1"/>
                          </a:solidFill>
                          <a:latin typeface="Arial"/>
                        </a:defRPr>
                      </a:lvl7pPr>
                      <a:lvl8pPr marL="4267093" algn="l" defTabSz="609585" rtl="0" eaLnBrk="1" latinLnBrk="0" hangingPunct="1">
                        <a:defRPr sz="2400" kern="1200">
                          <a:solidFill>
                            <a:schemeClr val="dk1"/>
                          </a:solidFill>
                          <a:latin typeface="Arial"/>
                        </a:defRPr>
                      </a:lvl8pPr>
                      <a:lvl9pPr marL="4876678" algn="l" defTabSz="609585" rtl="0" eaLnBrk="1" latinLnBrk="0" hangingPunct="1">
                        <a:defRPr sz="2400" kern="1200">
                          <a:solidFill>
                            <a:schemeClr val="dk1"/>
                          </a:solidFill>
                          <a:latin typeface="Arial"/>
                        </a:defRPr>
                      </a:lvl9pPr>
                    </a:lstStyle>
                    <a:p>
                      <a:pPr marL="52388" marR="0" lvl="0" indent="0" algn="l" defTabSz="914400" rtl="0" eaLnBrk="1" fontAlgn="auto" latinLnBrk="0" hangingPunct="1">
                        <a:lnSpc>
                          <a:spcPct val="100000"/>
                        </a:lnSpc>
                        <a:spcBef>
                          <a:spcPts val="0"/>
                        </a:spcBef>
                        <a:spcAft>
                          <a:spcPts val="0"/>
                        </a:spcAft>
                        <a:buClrTx/>
                        <a:buSzTx/>
                        <a:buFontTx/>
                        <a:buNone/>
                        <a:tabLst/>
                        <a:defRPr/>
                      </a:pPr>
                      <a:r>
                        <a:rPr lang="en-GB" sz="900" b="1" kern="1200" baseline="0">
                          <a:solidFill>
                            <a:srgbClr val="475358"/>
                          </a:solidFill>
                          <a:latin typeface="Arial" panose="020B0604020202020204" pitchFamily="34" charset="0"/>
                          <a:ea typeface="+mn-ea"/>
                          <a:cs typeface="Arial" panose="020B0604020202020204" pitchFamily="34" charset="0"/>
                        </a:rPr>
                        <a:t>ECOG PS, n (%)</a:t>
                      </a:r>
                    </a:p>
                  </a:txBody>
                  <a:tcPr marL="66176" marR="66176"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defTabSz="457200" rtl="0" eaLnBrk="1" fontAlgn="auto" latinLnBrk="0" hangingPunct="1">
                        <a:lnSpc>
                          <a:spcPct val="85000"/>
                        </a:lnSpc>
                        <a:spcBef>
                          <a:spcPts val="0"/>
                        </a:spcBef>
                        <a:spcAft>
                          <a:spcPts val="0"/>
                        </a:spcAft>
                        <a:buClrTx/>
                        <a:buSzTx/>
                        <a:buFontTx/>
                        <a:buNone/>
                        <a:tabLst/>
                        <a:defRPr/>
                      </a:pPr>
                      <a:endParaRPr lang="en-GB" sz="950" kern="1200">
                        <a:solidFill>
                          <a:srgbClr val="475358"/>
                        </a:solidFill>
                        <a:latin typeface="Arial" panose="020B0604020202020204" pitchFamily="34" charset="0"/>
                        <a:ea typeface="+mn-ea"/>
                        <a:cs typeface="Arial" panose="020B0604020202020204" pitchFamily="34" charset="0"/>
                      </a:endParaRPr>
                    </a:p>
                  </a:txBody>
                  <a:tcPr marL="68580" marR="68580" marT="46800" marB="468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defTabSz="457200" rtl="0" eaLnBrk="1" fontAlgn="auto" latinLnBrk="0" hangingPunct="1">
                        <a:lnSpc>
                          <a:spcPct val="85000"/>
                        </a:lnSpc>
                        <a:spcBef>
                          <a:spcPts val="0"/>
                        </a:spcBef>
                        <a:spcAft>
                          <a:spcPts val="0"/>
                        </a:spcAft>
                        <a:buClrTx/>
                        <a:buSzTx/>
                        <a:buFontTx/>
                        <a:buNone/>
                        <a:tabLst/>
                        <a:defRPr/>
                      </a:pPr>
                      <a:endParaRPr lang="en-GB" sz="950" kern="1200">
                        <a:solidFill>
                          <a:srgbClr val="475358"/>
                        </a:solidFill>
                        <a:latin typeface="Arial" panose="020B0604020202020204" pitchFamily="34" charset="0"/>
                        <a:ea typeface="+mn-ea"/>
                        <a:cs typeface="Arial" panose="020B0604020202020204" pitchFamily="34" charset="0"/>
                      </a:endParaRPr>
                    </a:p>
                  </a:txBody>
                  <a:tcPr marL="68580" marR="68580" marT="46800" marB="46800" anchor="ctr">
                    <a:lnL w="12700" cmpd="sng">
                      <a:noFill/>
                    </a:lnL>
                    <a:lnR w="127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823314360"/>
                  </a:ext>
                </a:extLst>
              </a:tr>
              <a:tr h="178626">
                <a:tc>
                  <a:txBody>
                    <a:bodyPr/>
                    <a:lstStyle>
                      <a:lvl1pPr marL="0" algn="l" defTabSz="609585" rtl="0" eaLnBrk="1" latinLnBrk="0" hangingPunct="1">
                        <a:defRPr sz="2400" kern="1200">
                          <a:solidFill>
                            <a:schemeClr val="dk1"/>
                          </a:solidFill>
                          <a:latin typeface="Arial"/>
                        </a:defRPr>
                      </a:lvl1pPr>
                      <a:lvl2pPr marL="609585" algn="l" defTabSz="609585" rtl="0" eaLnBrk="1" latinLnBrk="0" hangingPunct="1">
                        <a:defRPr sz="2400" kern="1200">
                          <a:solidFill>
                            <a:schemeClr val="dk1"/>
                          </a:solidFill>
                          <a:latin typeface="Arial"/>
                        </a:defRPr>
                      </a:lvl2pPr>
                      <a:lvl3pPr marL="1219170" algn="l" defTabSz="609585" rtl="0" eaLnBrk="1" latinLnBrk="0" hangingPunct="1">
                        <a:defRPr sz="2400" kern="1200">
                          <a:solidFill>
                            <a:schemeClr val="dk1"/>
                          </a:solidFill>
                          <a:latin typeface="Arial"/>
                        </a:defRPr>
                      </a:lvl3pPr>
                      <a:lvl4pPr marL="1828754" algn="l" defTabSz="609585" rtl="0" eaLnBrk="1" latinLnBrk="0" hangingPunct="1">
                        <a:defRPr sz="2400" kern="1200">
                          <a:solidFill>
                            <a:schemeClr val="dk1"/>
                          </a:solidFill>
                          <a:latin typeface="Arial"/>
                        </a:defRPr>
                      </a:lvl4pPr>
                      <a:lvl5pPr marL="2438339" algn="l" defTabSz="609585" rtl="0" eaLnBrk="1" latinLnBrk="0" hangingPunct="1">
                        <a:defRPr sz="2400" kern="1200">
                          <a:solidFill>
                            <a:schemeClr val="dk1"/>
                          </a:solidFill>
                          <a:latin typeface="Arial"/>
                        </a:defRPr>
                      </a:lvl5pPr>
                      <a:lvl6pPr marL="3047924" algn="l" defTabSz="609585" rtl="0" eaLnBrk="1" latinLnBrk="0" hangingPunct="1">
                        <a:defRPr sz="2400" kern="1200">
                          <a:solidFill>
                            <a:schemeClr val="dk1"/>
                          </a:solidFill>
                          <a:latin typeface="Arial"/>
                        </a:defRPr>
                      </a:lvl6pPr>
                      <a:lvl7pPr marL="3657509" algn="l" defTabSz="609585" rtl="0" eaLnBrk="1" latinLnBrk="0" hangingPunct="1">
                        <a:defRPr sz="2400" kern="1200">
                          <a:solidFill>
                            <a:schemeClr val="dk1"/>
                          </a:solidFill>
                          <a:latin typeface="Arial"/>
                        </a:defRPr>
                      </a:lvl7pPr>
                      <a:lvl8pPr marL="4267093" algn="l" defTabSz="609585" rtl="0" eaLnBrk="1" latinLnBrk="0" hangingPunct="1">
                        <a:defRPr sz="2400" kern="1200">
                          <a:solidFill>
                            <a:schemeClr val="dk1"/>
                          </a:solidFill>
                          <a:latin typeface="Arial"/>
                        </a:defRPr>
                      </a:lvl8pPr>
                      <a:lvl9pPr marL="4876678" algn="l" defTabSz="609585" rtl="0" eaLnBrk="1" latinLnBrk="0" hangingPunct="1">
                        <a:defRPr sz="2400" kern="1200">
                          <a:solidFill>
                            <a:schemeClr val="dk1"/>
                          </a:solidFill>
                          <a:latin typeface="Arial"/>
                        </a:defRPr>
                      </a:lvl9pPr>
                    </a:lstStyle>
                    <a:p>
                      <a:pPr marL="180000" marR="0" lvl="0" indent="0" algn="l" defTabSz="457200" rtl="0" eaLnBrk="1" fontAlgn="auto" latinLnBrk="0" hangingPunct="1">
                        <a:lnSpc>
                          <a:spcPct val="85000"/>
                        </a:lnSpc>
                        <a:spcBef>
                          <a:spcPts val="0"/>
                        </a:spcBef>
                        <a:spcAft>
                          <a:spcPts val="0"/>
                        </a:spcAft>
                        <a:buClrTx/>
                        <a:buSzTx/>
                        <a:buFontTx/>
                        <a:buNone/>
                        <a:tabLst/>
                        <a:defRPr/>
                      </a:pPr>
                      <a:r>
                        <a:rPr lang="en-GB" sz="900" kern="1200">
                          <a:solidFill>
                            <a:srgbClr val="475358"/>
                          </a:solidFill>
                          <a:latin typeface="Arial" panose="020B0604020202020204" pitchFamily="34" charset="0"/>
                          <a:ea typeface="+mn-ea"/>
                          <a:cs typeface="Arial" panose="020B0604020202020204" pitchFamily="34" charset="0"/>
                        </a:rPr>
                        <a:t>0</a:t>
                      </a:r>
                    </a:p>
                  </a:txBody>
                  <a:tcPr marL="66176" marR="66176"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BFCFE"/>
                    </a:solidFill>
                  </a:tcPr>
                </a:tc>
                <a:tc>
                  <a:txBody>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lang="en-GB" sz="950" kern="1200">
                          <a:solidFill>
                            <a:srgbClr val="475358"/>
                          </a:solidFill>
                          <a:latin typeface="Arial" panose="020B0604020202020204" pitchFamily="34" charset="0"/>
                          <a:ea typeface="+mn-ea"/>
                          <a:cs typeface="Arial" panose="020B0604020202020204" pitchFamily="34" charset="0"/>
                        </a:rPr>
                        <a:t>146 (42)</a:t>
                      </a:r>
                    </a:p>
                  </a:txBody>
                  <a:tcPr marL="68580" marR="68580" marT="46800" marB="468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BFCFE"/>
                    </a:solidFill>
                  </a:tcPr>
                </a:tc>
                <a:tc>
                  <a:txBody>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lang="en-GB" sz="950" kern="1200">
                          <a:solidFill>
                            <a:srgbClr val="475358"/>
                          </a:solidFill>
                          <a:latin typeface="Arial" panose="020B0604020202020204" pitchFamily="34" charset="0"/>
                          <a:ea typeface="+mn-ea"/>
                          <a:cs typeface="Arial" panose="020B0604020202020204" pitchFamily="34" charset="0"/>
                        </a:rPr>
                        <a:t>146 (42)</a:t>
                      </a:r>
                    </a:p>
                  </a:txBody>
                  <a:tcPr marL="68580" marR="68580" marT="46800" marB="46800" anchor="ctr">
                    <a:lnL w="12700" cmpd="sng">
                      <a:noFill/>
                    </a:lnL>
                    <a:lnR w="127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BFCFE"/>
                    </a:solidFill>
                  </a:tcPr>
                </a:tc>
                <a:extLst>
                  <a:ext uri="{0D108BD9-81ED-4DB2-BD59-A6C34878D82A}">
                    <a16:rowId xmlns:a16="http://schemas.microsoft.com/office/drawing/2014/main" val="1937810915"/>
                  </a:ext>
                </a:extLst>
              </a:tr>
              <a:tr h="178626">
                <a:tc>
                  <a:txBody>
                    <a:bodyPr/>
                    <a:lstStyle>
                      <a:lvl1pPr marL="0" algn="l" defTabSz="609585" rtl="0" eaLnBrk="1" latinLnBrk="0" hangingPunct="1">
                        <a:defRPr sz="2400" kern="1200">
                          <a:solidFill>
                            <a:schemeClr val="dk1"/>
                          </a:solidFill>
                          <a:latin typeface="Arial"/>
                        </a:defRPr>
                      </a:lvl1pPr>
                      <a:lvl2pPr marL="609585" algn="l" defTabSz="609585" rtl="0" eaLnBrk="1" latinLnBrk="0" hangingPunct="1">
                        <a:defRPr sz="2400" kern="1200">
                          <a:solidFill>
                            <a:schemeClr val="dk1"/>
                          </a:solidFill>
                          <a:latin typeface="Arial"/>
                        </a:defRPr>
                      </a:lvl2pPr>
                      <a:lvl3pPr marL="1219170" algn="l" defTabSz="609585" rtl="0" eaLnBrk="1" latinLnBrk="0" hangingPunct="1">
                        <a:defRPr sz="2400" kern="1200">
                          <a:solidFill>
                            <a:schemeClr val="dk1"/>
                          </a:solidFill>
                          <a:latin typeface="Arial"/>
                        </a:defRPr>
                      </a:lvl3pPr>
                      <a:lvl4pPr marL="1828754" algn="l" defTabSz="609585" rtl="0" eaLnBrk="1" latinLnBrk="0" hangingPunct="1">
                        <a:defRPr sz="2400" kern="1200">
                          <a:solidFill>
                            <a:schemeClr val="dk1"/>
                          </a:solidFill>
                          <a:latin typeface="Arial"/>
                        </a:defRPr>
                      </a:lvl4pPr>
                      <a:lvl5pPr marL="2438339" algn="l" defTabSz="609585" rtl="0" eaLnBrk="1" latinLnBrk="0" hangingPunct="1">
                        <a:defRPr sz="2400" kern="1200">
                          <a:solidFill>
                            <a:schemeClr val="dk1"/>
                          </a:solidFill>
                          <a:latin typeface="Arial"/>
                        </a:defRPr>
                      </a:lvl5pPr>
                      <a:lvl6pPr marL="3047924" algn="l" defTabSz="609585" rtl="0" eaLnBrk="1" latinLnBrk="0" hangingPunct="1">
                        <a:defRPr sz="2400" kern="1200">
                          <a:solidFill>
                            <a:schemeClr val="dk1"/>
                          </a:solidFill>
                          <a:latin typeface="Arial"/>
                        </a:defRPr>
                      </a:lvl6pPr>
                      <a:lvl7pPr marL="3657509" algn="l" defTabSz="609585" rtl="0" eaLnBrk="1" latinLnBrk="0" hangingPunct="1">
                        <a:defRPr sz="2400" kern="1200">
                          <a:solidFill>
                            <a:schemeClr val="dk1"/>
                          </a:solidFill>
                          <a:latin typeface="Arial"/>
                        </a:defRPr>
                      </a:lvl7pPr>
                      <a:lvl8pPr marL="4267093" algn="l" defTabSz="609585" rtl="0" eaLnBrk="1" latinLnBrk="0" hangingPunct="1">
                        <a:defRPr sz="2400" kern="1200">
                          <a:solidFill>
                            <a:schemeClr val="dk1"/>
                          </a:solidFill>
                          <a:latin typeface="Arial"/>
                        </a:defRPr>
                      </a:lvl8pPr>
                      <a:lvl9pPr marL="4876678" algn="l" defTabSz="609585" rtl="0" eaLnBrk="1" latinLnBrk="0" hangingPunct="1">
                        <a:defRPr sz="2400" kern="1200">
                          <a:solidFill>
                            <a:schemeClr val="dk1"/>
                          </a:solidFill>
                          <a:latin typeface="Arial"/>
                        </a:defRPr>
                      </a:lvl9pPr>
                    </a:lstStyle>
                    <a:p>
                      <a:pPr marL="180000" marR="0" lvl="0" indent="0" algn="l" defTabSz="457200" rtl="0" eaLnBrk="1" fontAlgn="auto" latinLnBrk="0" hangingPunct="1">
                        <a:lnSpc>
                          <a:spcPct val="85000"/>
                        </a:lnSpc>
                        <a:spcBef>
                          <a:spcPts val="0"/>
                        </a:spcBef>
                        <a:spcAft>
                          <a:spcPts val="0"/>
                        </a:spcAft>
                        <a:buClrTx/>
                        <a:buSzTx/>
                        <a:buFontTx/>
                        <a:buNone/>
                        <a:tabLst/>
                        <a:defRPr/>
                      </a:pPr>
                      <a:r>
                        <a:rPr lang="en-GB" sz="900" kern="1200">
                          <a:solidFill>
                            <a:srgbClr val="475358"/>
                          </a:solidFill>
                          <a:latin typeface="Arial" panose="020B0604020202020204" pitchFamily="34" charset="0"/>
                          <a:ea typeface="+mn-ea"/>
                          <a:cs typeface="Arial" panose="020B0604020202020204" pitchFamily="34" charset="0"/>
                        </a:rPr>
                        <a:t>1</a:t>
                      </a:r>
                    </a:p>
                  </a:txBody>
                  <a:tcPr marL="66176" marR="66176"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lang="en-GB" sz="950" kern="1200">
                          <a:solidFill>
                            <a:srgbClr val="475358"/>
                          </a:solidFill>
                          <a:latin typeface="Arial" panose="020B0604020202020204" pitchFamily="34" charset="0"/>
                          <a:ea typeface="+mn-ea"/>
                          <a:cs typeface="Arial" panose="020B0604020202020204" pitchFamily="34" charset="0"/>
                        </a:rPr>
                        <a:t>204 (58)</a:t>
                      </a:r>
                    </a:p>
                  </a:txBody>
                  <a:tcPr marL="68580" marR="68580" marT="46800" marB="468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lang="en-GB" sz="950" kern="1200">
                          <a:solidFill>
                            <a:srgbClr val="475358"/>
                          </a:solidFill>
                          <a:latin typeface="Arial" panose="020B0604020202020204" pitchFamily="34" charset="0"/>
                          <a:ea typeface="+mn-ea"/>
                          <a:cs typeface="Arial" panose="020B0604020202020204" pitchFamily="34" charset="0"/>
                        </a:rPr>
                        <a:t>202 (58)</a:t>
                      </a:r>
                    </a:p>
                  </a:txBody>
                  <a:tcPr marL="68580" marR="68580" marT="46800" marB="46800" anchor="ctr">
                    <a:lnL w="12700" cmpd="sng">
                      <a:noFill/>
                    </a:lnL>
                    <a:lnR w="127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091052713"/>
                  </a:ext>
                </a:extLst>
              </a:tr>
              <a:tr h="190248">
                <a:tc>
                  <a:txBody>
                    <a:bodyPr/>
                    <a:lstStyle>
                      <a:lvl1pPr marL="0" algn="l" defTabSz="609585" rtl="0" eaLnBrk="1" latinLnBrk="0" hangingPunct="1">
                        <a:defRPr sz="2400" kern="1200">
                          <a:solidFill>
                            <a:schemeClr val="dk1"/>
                          </a:solidFill>
                          <a:latin typeface="Arial"/>
                        </a:defRPr>
                      </a:lvl1pPr>
                      <a:lvl2pPr marL="609585" algn="l" defTabSz="609585" rtl="0" eaLnBrk="1" latinLnBrk="0" hangingPunct="1">
                        <a:defRPr sz="2400" kern="1200">
                          <a:solidFill>
                            <a:schemeClr val="dk1"/>
                          </a:solidFill>
                          <a:latin typeface="Arial"/>
                        </a:defRPr>
                      </a:lvl2pPr>
                      <a:lvl3pPr marL="1219170" algn="l" defTabSz="609585" rtl="0" eaLnBrk="1" latinLnBrk="0" hangingPunct="1">
                        <a:defRPr sz="2400" kern="1200">
                          <a:solidFill>
                            <a:schemeClr val="dk1"/>
                          </a:solidFill>
                          <a:latin typeface="Arial"/>
                        </a:defRPr>
                      </a:lvl3pPr>
                      <a:lvl4pPr marL="1828754" algn="l" defTabSz="609585" rtl="0" eaLnBrk="1" latinLnBrk="0" hangingPunct="1">
                        <a:defRPr sz="2400" kern="1200">
                          <a:solidFill>
                            <a:schemeClr val="dk1"/>
                          </a:solidFill>
                          <a:latin typeface="Arial"/>
                        </a:defRPr>
                      </a:lvl4pPr>
                      <a:lvl5pPr marL="2438339" algn="l" defTabSz="609585" rtl="0" eaLnBrk="1" latinLnBrk="0" hangingPunct="1">
                        <a:defRPr sz="2400" kern="1200">
                          <a:solidFill>
                            <a:schemeClr val="dk1"/>
                          </a:solidFill>
                          <a:latin typeface="Arial"/>
                        </a:defRPr>
                      </a:lvl5pPr>
                      <a:lvl6pPr marL="3047924" algn="l" defTabSz="609585" rtl="0" eaLnBrk="1" latinLnBrk="0" hangingPunct="1">
                        <a:defRPr sz="2400" kern="1200">
                          <a:solidFill>
                            <a:schemeClr val="dk1"/>
                          </a:solidFill>
                          <a:latin typeface="Arial"/>
                        </a:defRPr>
                      </a:lvl6pPr>
                      <a:lvl7pPr marL="3657509" algn="l" defTabSz="609585" rtl="0" eaLnBrk="1" latinLnBrk="0" hangingPunct="1">
                        <a:defRPr sz="2400" kern="1200">
                          <a:solidFill>
                            <a:schemeClr val="dk1"/>
                          </a:solidFill>
                          <a:latin typeface="Arial"/>
                        </a:defRPr>
                      </a:lvl7pPr>
                      <a:lvl8pPr marL="4267093" algn="l" defTabSz="609585" rtl="0" eaLnBrk="1" latinLnBrk="0" hangingPunct="1">
                        <a:defRPr sz="2400" kern="1200">
                          <a:solidFill>
                            <a:schemeClr val="dk1"/>
                          </a:solidFill>
                          <a:latin typeface="Arial"/>
                        </a:defRPr>
                      </a:lvl8pPr>
                      <a:lvl9pPr marL="4876678" algn="l" defTabSz="609585" rtl="0" eaLnBrk="1" latinLnBrk="0" hangingPunct="1">
                        <a:defRPr sz="2400" kern="1200">
                          <a:solidFill>
                            <a:schemeClr val="dk1"/>
                          </a:solidFill>
                          <a:latin typeface="Arial"/>
                        </a:defRPr>
                      </a:lvl9pPr>
                    </a:lstStyle>
                    <a:p>
                      <a:pPr marL="52388" marR="0" lvl="0" indent="0" algn="l" defTabSz="914400" rtl="0" eaLnBrk="1" fontAlgn="auto" latinLnBrk="0" hangingPunct="1">
                        <a:lnSpc>
                          <a:spcPct val="100000"/>
                        </a:lnSpc>
                        <a:spcBef>
                          <a:spcPts val="0"/>
                        </a:spcBef>
                        <a:spcAft>
                          <a:spcPts val="0"/>
                        </a:spcAft>
                        <a:buClrTx/>
                        <a:buSzTx/>
                        <a:buFontTx/>
                        <a:buNone/>
                        <a:tabLst/>
                        <a:defRPr/>
                      </a:pPr>
                      <a:r>
                        <a:rPr lang="en-GB" sz="900" b="1" kern="1200" baseline="0">
                          <a:solidFill>
                            <a:srgbClr val="475358"/>
                          </a:solidFill>
                          <a:latin typeface="Arial" panose="020B0604020202020204" pitchFamily="34" charset="0"/>
                          <a:ea typeface="+mn-ea"/>
                          <a:cs typeface="Arial" panose="020B0604020202020204" pitchFamily="34" charset="0"/>
                        </a:rPr>
                        <a:t>Metastatic sites, n (%)</a:t>
                      </a:r>
                      <a:endParaRPr lang="en-GB" sz="900" b="1" kern="1200" baseline="30000">
                        <a:solidFill>
                          <a:srgbClr val="475358"/>
                        </a:solidFill>
                        <a:latin typeface="Arial" panose="020B0604020202020204" pitchFamily="34" charset="0"/>
                        <a:ea typeface="+mn-ea"/>
                        <a:cs typeface="Arial" panose="020B0604020202020204" pitchFamily="34" charset="0"/>
                      </a:endParaRPr>
                    </a:p>
                  </a:txBody>
                  <a:tcPr marL="66176" marR="66176"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BFCFE"/>
                    </a:solidFill>
                  </a:tcPr>
                </a:tc>
                <a:tc>
                  <a:txBody>
                    <a:bodyPr/>
                    <a:lstStyle>
                      <a:lvl1pPr marL="0" algn="l" defTabSz="609585" rtl="0" eaLnBrk="1" latinLnBrk="0" hangingPunct="1">
                        <a:defRPr sz="2400" kern="1200">
                          <a:solidFill>
                            <a:schemeClr val="dk1"/>
                          </a:solidFill>
                          <a:latin typeface="Arial"/>
                        </a:defRPr>
                      </a:lvl1pPr>
                      <a:lvl2pPr marL="609585" algn="l" defTabSz="609585" rtl="0" eaLnBrk="1" latinLnBrk="0" hangingPunct="1">
                        <a:defRPr sz="2400" kern="1200">
                          <a:solidFill>
                            <a:schemeClr val="dk1"/>
                          </a:solidFill>
                          <a:latin typeface="Arial"/>
                        </a:defRPr>
                      </a:lvl2pPr>
                      <a:lvl3pPr marL="1219170" algn="l" defTabSz="609585" rtl="0" eaLnBrk="1" latinLnBrk="0" hangingPunct="1">
                        <a:defRPr sz="2400" kern="1200">
                          <a:solidFill>
                            <a:schemeClr val="dk1"/>
                          </a:solidFill>
                          <a:latin typeface="Arial"/>
                        </a:defRPr>
                      </a:lvl3pPr>
                      <a:lvl4pPr marL="1828754" algn="l" defTabSz="609585" rtl="0" eaLnBrk="1" latinLnBrk="0" hangingPunct="1">
                        <a:defRPr sz="2400" kern="1200">
                          <a:solidFill>
                            <a:schemeClr val="dk1"/>
                          </a:solidFill>
                          <a:latin typeface="Arial"/>
                        </a:defRPr>
                      </a:lvl4pPr>
                      <a:lvl5pPr marL="2438339" algn="l" defTabSz="609585" rtl="0" eaLnBrk="1" latinLnBrk="0" hangingPunct="1">
                        <a:defRPr sz="2400" kern="1200">
                          <a:solidFill>
                            <a:schemeClr val="dk1"/>
                          </a:solidFill>
                          <a:latin typeface="Arial"/>
                        </a:defRPr>
                      </a:lvl5pPr>
                      <a:lvl6pPr marL="3047924" algn="l" defTabSz="609585" rtl="0" eaLnBrk="1" latinLnBrk="0" hangingPunct="1">
                        <a:defRPr sz="2400" kern="1200">
                          <a:solidFill>
                            <a:schemeClr val="dk1"/>
                          </a:solidFill>
                          <a:latin typeface="Arial"/>
                        </a:defRPr>
                      </a:lvl6pPr>
                      <a:lvl7pPr marL="3657509" algn="l" defTabSz="609585" rtl="0" eaLnBrk="1" latinLnBrk="0" hangingPunct="1">
                        <a:defRPr sz="2400" kern="1200">
                          <a:solidFill>
                            <a:schemeClr val="dk1"/>
                          </a:solidFill>
                          <a:latin typeface="Arial"/>
                        </a:defRPr>
                      </a:lvl7pPr>
                      <a:lvl8pPr marL="4267093" algn="l" defTabSz="609585" rtl="0" eaLnBrk="1" latinLnBrk="0" hangingPunct="1">
                        <a:defRPr sz="2400" kern="1200">
                          <a:solidFill>
                            <a:schemeClr val="dk1"/>
                          </a:solidFill>
                          <a:latin typeface="Arial"/>
                        </a:defRPr>
                      </a:lvl8pPr>
                      <a:lvl9pPr marL="4876678" algn="l" defTabSz="609585" rtl="0" eaLnBrk="1" latinLnBrk="0" hangingPunct="1">
                        <a:defRPr sz="2400" kern="1200">
                          <a:solidFill>
                            <a:schemeClr val="dk1"/>
                          </a:solidFill>
                          <a:latin typeface="Arial"/>
                        </a:defRPr>
                      </a:lvl9pPr>
                    </a:lstStyle>
                    <a:p>
                      <a:pPr marL="0" marR="0" lvl="0" indent="0" algn="ctr" defTabSz="457200" rtl="0" eaLnBrk="1" fontAlgn="auto" latinLnBrk="0" hangingPunct="1">
                        <a:lnSpc>
                          <a:spcPct val="85000"/>
                        </a:lnSpc>
                        <a:spcBef>
                          <a:spcPts val="0"/>
                        </a:spcBef>
                        <a:spcAft>
                          <a:spcPts val="0"/>
                        </a:spcAft>
                        <a:buClrTx/>
                        <a:buSzTx/>
                        <a:buFontTx/>
                        <a:buNone/>
                        <a:tabLst/>
                        <a:defRPr/>
                      </a:pPr>
                      <a:endParaRPr lang="en-GB" sz="950" kern="1200">
                        <a:solidFill>
                          <a:srgbClr val="475358"/>
                        </a:solidFill>
                        <a:latin typeface="Arial" panose="020B0604020202020204" pitchFamily="34" charset="0"/>
                        <a:ea typeface="+mn-ea"/>
                        <a:cs typeface="Arial" panose="020B0604020202020204" pitchFamily="34" charset="0"/>
                      </a:endParaRPr>
                    </a:p>
                  </a:txBody>
                  <a:tcPr marL="68580" marR="68580" marT="46800" marB="468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BFCFE"/>
                    </a:solidFill>
                  </a:tcPr>
                </a:tc>
                <a:tc>
                  <a:txBody>
                    <a:bodyPr/>
                    <a:lstStyle/>
                    <a:p>
                      <a:pPr marL="0" marR="0" lvl="0" indent="0" algn="ctr" defTabSz="457200" rtl="0" eaLnBrk="1" fontAlgn="auto" latinLnBrk="0" hangingPunct="1">
                        <a:lnSpc>
                          <a:spcPct val="85000"/>
                        </a:lnSpc>
                        <a:spcBef>
                          <a:spcPts val="0"/>
                        </a:spcBef>
                        <a:spcAft>
                          <a:spcPts val="0"/>
                        </a:spcAft>
                        <a:buClrTx/>
                        <a:buSzTx/>
                        <a:buFontTx/>
                        <a:buNone/>
                        <a:tabLst/>
                        <a:defRPr/>
                      </a:pPr>
                      <a:endParaRPr lang="en-GB" sz="950" kern="1200">
                        <a:solidFill>
                          <a:srgbClr val="475358"/>
                        </a:solidFill>
                        <a:latin typeface="Arial" panose="020B0604020202020204" pitchFamily="34" charset="0"/>
                        <a:ea typeface="+mn-ea"/>
                        <a:cs typeface="Arial" panose="020B0604020202020204" pitchFamily="34" charset="0"/>
                      </a:endParaRPr>
                    </a:p>
                  </a:txBody>
                  <a:tcPr marL="68580" marR="68580" marT="46800" marB="46800" anchor="ctr">
                    <a:lnL w="12700" cmpd="sng">
                      <a:noFill/>
                    </a:lnL>
                    <a:lnR w="127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BFCFE"/>
                    </a:solidFill>
                  </a:tcPr>
                </a:tc>
                <a:extLst>
                  <a:ext uri="{0D108BD9-81ED-4DB2-BD59-A6C34878D82A}">
                    <a16:rowId xmlns:a16="http://schemas.microsoft.com/office/drawing/2014/main" val="1339570479"/>
                  </a:ext>
                </a:extLst>
              </a:tr>
              <a:tr h="178626">
                <a:tc>
                  <a:txBody>
                    <a:bodyPr/>
                    <a:lstStyle>
                      <a:lvl1pPr marL="0" algn="l" defTabSz="609585" rtl="0" eaLnBrk="1" latinLnBrk="0" hangingPunct="1">
                        <a:defRPr sz="2400" kern="1200">
                          <a:solidFill>
                            <a:schemeClr val="dk1"/>
                          </a:solidFill>
                          <a:latin typeface="Arial"/>
                        </a:defRPr>
                      </a:lvl1pPr>
                      <a:lvl2pPr marL="609585" algn="l" defTabSz="609585" rtl="0" eaLnBrk="1" latinLnBrk="0" hangingPunct="1">
                        <a:defRPr sz="2400" kern="1200">
                          <a:solidFill>
                            <a:schemeClr val="dk1"/>
                          </a:solidFill>
                          <a:latin typeface="Arial"/>
                        </a:defRPr>
                      </a:lvl2pPr>
                      <a:lvl3pPr marL="1219170" algn="l" defTabSz="609585" rtl="0" eaLnBrk="1" latinLnBrk="0" hangingPunct="1">
                        <a:defRPr sz="2400" kern="1200">
                          <a:solidFill>
                            <a:schemeClr val="dk1"/>
                          </a:solidFill>
                          <a:latin typeface="Arial"/>
                        </a:defRPr>
                      </a:lvl3pPr>
                      <a:lvl4pPr marL="1828754" algn="l" defTabSz="609585" rtl="0" eaLnBrk="1" latinLnBrk="0" hangingPunct="1">
                        <a:defRPr sz="2400" kern="1200">
                          <a:solidFill>
                            <a:schemeClr val="dk1"/>
                          </a:solidFill>
                          <a:latin typeface="Arial"/>
                        </a:defRPr>
                      </a:lvl4pPr>
                      <a:lvl5pPr marL="2438339" algn="l" defTabSz="609585" rtl="0" eaLnBrk="1" latinLnBrk="0" hangingPunct="1">
                        <a:defRPr sz="2400" kern="1200">
                          <a:solidFill>
                            <a:schemeClr val="dk1"/>
                          </a:solidFill>
                          <a:latin typeface="Arial"/>
                        </a:defRPr>
                      </a:lvl5pPr>
                      <a:lvl6pPr marL="3047924" algn="l" defTabSz="609585" rtl="0" eaLnBrk="1" latinLnBrk="0" hangingPunct="1">
                        <a:defRPr sz="2400" kern="1200">
                          <a:solidFill>
                            <a:schemeClr val="dk1"/>
                          </a:solidFill>
                          <a:latin typeface="Arial"/>
                        </a:defRPr>
                      </a:lvl6pPr>
                      <a:lvl7pPr marL="3657509" algn="l" defTabSz="609585" rtl="0" eaLnBrk="1" latinLnBrk="0" hangingPunct="1">
                        <a:defRPr sz="2400" kern="1200">
                          <a:solidFill>
                            <a:schemeClr val="dk1"/>
                          </a:solidFill>
                          <a:latin typeface="Arial"/>
                        </a:defRPr>
                      </a:lvl7pPr>
                      <a:lvl8pPr marL="4267093" algn="l" defTabSz="609585" rtl="0" eaLnBrk="1" latinLnBrk="0" hangingPunct="1">
                        <a:defRPr sz="2400" kern="1200">
                          <a:solidFill>
                            <a:schemeClr val="dk1"/>
                          </a:solidFill>
                          <a:latin typeface="Arial"/>
                        </a:defRPr>
                      </a:lvl8pPr>
                      <a:lvl9pPr marL="4876678" algn="l" defTabSz="609585" rtl="0" eaLnBrk="1" latinLnBrk="0" hangingPunct="1">
                        <a:defRPr sz="2400" kern="1200">
                          <a:solidFill>
                            <a:schemeClr val="dk1"/>
                          </a:solidFill>
                          <a:latin typeface="Arial"/>
                        </a:defRPr>
                      </a:lvl9pPr>
                    </a:lstStyle>
                    <a:p>
                      <a:pPr marL="180000" marR="0" lvl="0" indent="0" algn="l" defTabSz="457200" rtl="0" eaLnBrk="1" fontAlgn="auto" latinLnBrk="0" hangingPunct="1">
                        <a:lnSpc>
                          <a:spcPct val="85000"/>
                        </a:lnSpc>
                        <a:spcBef>
                          <a:spcPts val="0"/>
                        </a:spcBef>
                        <a:spcAft>
                          <a:spcPts val="0"/>
                        </a:spcAft>
                        <a:buClrTx/>
                        <a:buSzTx/>
                        <a:buFontTx/>
                        <a:buNone/>
                        <a:tabLst/>
                        <a:defRPr/>
                      </a:pPr>
                      <a:r>
                        <a:rPr lang="en-GB" sz="900" kern="1200">
                          <a:solidFill>
                            <a:srgbClr val="475358"/>
                          </a:solidFill>
                          <a:latin typeface="Arial" panose="020B0604020202020204" pitchFamily="34" charset="0"/>
                          <a:ea typeface="+mn-ea"/>
                          <a:cs typeface="Arial" panose="020B0604020202020204" pitchFamily="34" charset="0"/>
                        </a:rPr>
                        <a:t>0–2</a:t>
                      </a:r>
                    </a:p>
                  </a:txBody>
                  <a:tcPr marL="66176" marR="66176"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lang="en-GB" sz="950" kern="1200">
                          <a:solidFill>
                            <a:srgbClr val="475358"/>
                          </a:solidFill>
                          <a:latin typeface="Arial" panose="020B0604020202020204" pitchFamily="34" charset="0"/>
                          <a:ea typeface="+mn-ea"/>
                          <a:cs typeface="Arial" panose="020B0604020202020204" pitchFamily="34" charset="0"/>
                        </a:rPr>
                        <a:t>179 (51)</a:t>
                      </a:r>
                    </a:p>
                  </a:txBody>
                  <a:tcPr marL="68580" marR="68580" marT="46800" marB="468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lang="en-GB" sz="950" kern="1200">
                          <a:solidFill>
                            <a:srgbClr val="475358"/>
                          </a:solidFill>
                          <a:latin typeface="Arial" panose="020B0604020202020204" pitchFamily="34" charset="0"/>
                          <a:ea typeface="+mn-ea"/>
                          <a:cs typeface="Arial" panose="020B0604020202020204" pitchFamily="34" charset="0"/>
                        </a:rPr>
                        <a:t>198 (57)</a:t>
                      </a:r>
                    </a:p>
                  </a:txBody>
                  <a:tcPr marL="68580" marR="68580" marT="46800" marB="46800" anchor="ctr">
                    <a:lnL w="12700" cmpd="sng">
                      <a:noFill/>
                    </a:lnL>
                    <a:lnR w="127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495913179"/>
                  </a:ext>
                </a:extLst>
              </a:tr>
              <a:tr h="178626">
                <a:tc>
                  <a:txBody>
                    <a:bodyPr/>
                    <a:lstStyle>
                      <a:lvl1pPr marL="0" algn="l" defTabSz="609585" rtl="0" eaLnBrk="1" latinLnBrk="0" hangingPunct="1">
                        <a:defRPr sz="2400" kern="1200">
                          <a:solidFill>
                            <a:schemeClr val="dk1"/>
                          </a:solidFill>
                          <a:latin typeface="Arial"/>
                        </a:defRPr>
                      </a:lvl1pPr>
                      <a:lvl2pPr marL="609585" algn="l" defTabSz="609585" rtl="0" eaLnBrk="1" latinLnBrk="0" hangingPunct="1">
                        <a:defRPr sz="2400" kern="1200">
                          <a:solidFill>
                            <a:schemeClr val="dk1"/>
                          </a:solidFill>
                          <a:latin typeface="Arial"/>
                        </a:defRPr>
                      </a:lvl2pPr>
                      <a:lvl3pPr marL="1219170" algn="l" defTabSz="609585" rtl="0" eaLnBrk="1" latinLnBrk="0" hangingPunct="1">
                        <a:defRPr sz="2400" kern="1200">
                          <a:solidFill>
                            <a:schemeClr val="dk1"/>
                          </a:solidFill>
                          <a:latin typeface="Arial"/>
                        </a:defRPr>
                      </a:lvl3pPr>
                      <a:lvl4pPr marL="1828754" algn="l" defTabSz="609585" rtl="0" eaLnBrk="1" latinLnBrk="0" hangingPunct="1">
                        <a:defRPr sz="2400" kern="1200">
                          <a:solidFill>
                            <a:schemeClr val="dk1"/>
                          </a:solidFill>
                          <a:latin typeface="Arial"/>
                        </a:defRPr>
                      </a:lvl4pPr>
                      <a:lvl5pPr marL="2438339" algn="l" defTabSz="609585" rtl="0" eaLnBrk="1" latinLnBrk="0" hangingPunct="1">
                        <a:defRPr sz="2400" kern="1200">
                          <a:solidFill>
                            <a:schemeClr val="dk1"/>
                          </a:solidFill>
                          <a:latin typeface="Arial"/>
                        </a:defRPr>
                      </a:lvl5pPr>
                      <a:lvl6pPr marL="3047924" algn="l" defTabSz="609585" rtl="0" eaLnBrk="1" latinLnBrk="0" hangingPunct="1">
                        <a:defRPr sz="2400" kern="1200">
                          <a:solidFill>
                            <a:schemeClr val="dk1"/>
                          </a:solidFill>
                          <a:latin typeface="Arial"/>
                        </a:defRPr>
                      </a:lvl6pPr>
                      <a:lvl7pPr marL="3657509" algn="l" defTabSz="609585" rtl="0" eaLnBrk="1" latinLnBrk="0" hangingPunct="1">
                        <a:defRPr sz="2400" kern="1200">
                          <a:solidFill>
                            <a:schemeClr val="dk1"/>
                          </a:solidFill>
                          <a:latin typeface="Arial"/>
                        </a:defRPr>
                      </a:lvl7pPr>
                      <a:lvl8pPr marL="4267093" algn="l" defTabSz="609585" rtl="0" eaLnBrk="1" latinLnBrk="0" hangingPunct="1">
                        <a:defRPr sz="2400" kern="1200">
                          <a:solidFill>
                            <a:schemeClr val="dk1"/>
                          </a:solidFill>
                          <a:latin typeface="Arial"/>
                        </a:defRPr>
                      </a:lvl8pPr>
                      <a:lvl9pPr marL="4876678" algn="l" defTabSz="609585" rtl="0" eaLnBrk="1" latinLnBrk="0" hangingPunct="1">
                        <a:defRPr sz="2400" kern="1200">
                          <a:solidFill>
                            <a:schemeClr val="dk1"/>
                          </a:solidFill>
                          <a:latin typeface="Arial"/>
                        </a:defRPr>
                      </a:lvl9pPr>
                    </a:lstStyle>
                    <a:p>
                      <a:pPr marL="180000" marR="0" lvl="0" indent="0" algn="l" defTabSz="457200" rtl="0" eaLnBrk="1" fontAlgn="auto" latinLnBrk="0" hangingPunct="1">
                        <a:lnSpc>
                          <a:spcPct val="85000"/>
                        </a:lnSpc>
                        <a:spcBef>
                          <a:spcPts val="0"/>
                        </a:spcBef>
                        <a:spcAft>
                          <a:spcPts val="0"/>
                        </a:spcAft>
                        <a:buClrTx/>
                        <a:buSzTx/>
                        <a:buFontTx/>
                        <a:buNone/>
                        <a:tabLst/>
                        <a:defRPr/>
                      </a:pPr>
                      <a:r>
                        <a:rPr lang="en-GB" sz="900" kern="1200">
                          <a:solidFill>
                            <a:srgbClr val="475358"/>
                          </a:solidFill>
                          <a:latin typeface="Arial" panose="020B0604020202020204" pitchFamily="34" charset="0"/>
                          <a:ea typeface="+mn-ea"/>
                          <a:cs typeface="Arial" panose="020B0604020202020204" pitchFamily="34" charset="0"/>
                        </a:rPr>
                        <a:t>≥3</a:t>
                      </a:r>
                    </a:p>
                  </a:txBody>
                  <a:tcPr marL="66176" marR="66176"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BFCFE"/>
                    </a:solidFill>
                  </a:tcPr>
                </a:tc>
                <a:tc>
                  <a:txBody>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lang="en-GB" sz="950" kern="1200">
                          <a:solidFill>
                            <a:srgbClr val="475358"/>
                          </a:solidFill>
                          <a:latin typeface="Arial" panose="020B0604020202020204" pitchFamily="34" charset="0"/>
                          <a:ea typeface="+mn-ea"/>
                          <a:cs typeface="Arial" panose="020B0604020202020204" pitchFamily="34" charset="0"/>
                        </a:rPr>
                        <a:t>171 (49)</a:t>
                      </a:r>
                    </a:p>
                  </a:txBody>
                  <a:tcPr marL="68580" marR="68580" marT="46800" marB="468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BFCFE"/>
                    </a:solidFill>
                  </a:tcPr>
                </a:tc>
                <a:tc>
                  <a:txBody>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lang="en-GB" sz="950" kern="1200">
                          <a:solidFill>
                            <a:srgbClr val="475358"/>
                          </a:solidFill>
                          <a:latin typeface="Arial" panose="020B0604020202020204" pitchFamily="34" charset="0"/>
                          <a:ea typeface="+mn-ea"/>
                          <a:cs typeface="Arial" panose="020B0604020202020204" pitchFamily="34" charset="0"/>
                        </a:rPr>
                        <a:t>150 (43)</a:t>
                      </a:r>
                    </a:p>
                  </a:txBody>
                  <a:tcPr marL="68580" marR="68580" marT="46800" marB="46800" anchor="ctr">
                    <a:lnL w="12700" cmpd="sng">
                      <a:noFill/>
                    </a:lnL>
                    <a:lnR w="127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BFCFE"/>
                    </a:solidFill>
                  </a:tcPr>
                </a:tc>
                <a:extLst>
                  <a:ext uri="{0D108BD9-81ED-4DB2-BD59-A6C34878D82A}">
                    <a16:rowId xmlns:a16="http://schemas.microsoft.com/office/drawing/2014/main" val="1703320590"/>
                  </a:ext>
                </a:extLst>
              </a:tr>
              <a:tr h="190248">
                <a:tc>
                  <a:txBody>
                    <a:bodyPr/>
                    <a:lstStyle/>
                    <a:p>
                      <a:pPr marL="52388" marR="0" lvl="0" indent="0" algn="l" defTabSz="914400" rtl="0" eaLnBrk="1" fontAlgn="auto" latinLnBrk="0" hangingPunct="1">
                        <a:lnSpc>
                          <a:spcPct val="100000"/>
                        </a:lnSpc>
                        <a:spcBef>
                          <a:spcPts val="0"/>
                        </a:spcBef>
                        <a:spcAft>
                          <a:spcPts val="0"/>
                        </a:spcAft>
                        <a:buClrTx/>
                        <a:buSzTx/>
                        <a:buFontTx/>
                        <a:buNone/>
                        <a:tabLst/>
                        <a:defRPr/>
                      </a:pPr>
                      <a:r>
                        <a:rPr lang="en-GB" sz="900" b="1" kern="1200" baseline="0">
                          <a:solidFill>
                            <a:srgbClr val="475358"/>
                          </a:solidFill>
                          <a:latin typeface="Arial" panose="020B0604020202020204" pitchFamily="34" charset="0"/>
                          <a:ea typeface="+mn-ea"/>
                          <a:cs typeface="Arial" panose="020B0604020202020204" pitchFamily="34" charset="0"/>
                        </a:rPr>
                        <a:t>Primary location at diagnosis, n (%)</a:t>
                      </a:r>
                    </a:p>
                  </a:txBody>
                  <a:tcPr marL="68580" marR="6858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lvl1pPr marL="0" algn="l" defTabSz="609585" rtl="0" eaLnBrk="1" latinLnBrk="0" hangingPunct="1">
                        <a:defRPr sz="2400" kern="1200">
                          <a:solidFill>
                            <a:schemeClr val="dk1"/>
                          </a:solidFill>
                          <a:latin typeface="Arial"/>
                        </a:defRPr>
                      </a:lvl1pPr>
                      <a:lvl2pPr marL="609585" algn="l" defTabSz="609585" rtl="0" eaLnBrk="1" latinLnBrk="0" hangingPunct="1">
                        <a:defRPr sz="2400" kern="1200">
                          <a:solidFill>
                            <a:schemeClr val="dk1"/>
                          </a:solidFill>
                          <a:latin typeface="Arial"/>
                        </a:defRPr>
                      </a:lvl2pPr>
                      <a:lvl3pPr marL="1219170" algn="l" defTabSz="609585" rtl="0" eaLnBrk="1" latinLnBrk="0" hangingPunct="1">
                        <a:defRPr sz="2400" kern="1200">
                          <a:solidFill>
                            <a:schemeClr val="dk1"/>
                          </a:solidFill>
                          <a:latin typeface="Arial"/>
                        </a:defRPr>
                      </a:lvl3pPr>
                      <a:lvl4pPr marL="1828754" algn="l" defTabSz="609585" rtl="0" eaLnBrk="1" latinLnBrk="0" hangingPunct="1">
                        <a:defRPr sz="2400" kern="1200">
                          <a:solidFill>
                            <a:schemeClr val="dk1"/>
                          </a:solidFill>
                          <a:latin typeface="Arial"/>
                        </a:defRPr>
                      </a:lvl4pPr>
                      <a:lvl5pPr marL="2438339" algn="l" defTabSz="609585" rtl="0" eaLnBrk="1" latinLnBrk="0" hangingPunct="1">
                        <a:defRPr sz="2400" kern="1200">
                          <a:solidFill>
                            <a:schemeClr val="dk1"/>
                          </a:solidFill>
                          <a:latin typeface="Arial"/>
                        </a:defRPr>
                      </a:lvl5pPr>
                      <a:lvl6pPr marL="3047924" algn="l" defTabSz="609585" rtl="0" eaLnBrk="1" latinLnBrk="0" hangingPunct="1">
                        <a:defRPr sz="2400" kern="1200">
                          <a:solidFill>
                            <a:schemeClr val="dk1"/>
                          </a:solidFill>
                          <a:latin typeface="Arial"/>
                        </a:defRPr>
                      </a:lvl6pPr>
                      <a:lvl7pPr marL="3657509" algn="l" defTabSz="609585" rtl="0" eaLnBrk="1" latinLnBrk="0" hangingPunct="1">
                        <a:defRPr sz="2400" kern="1200">
                          <a:solidFill>
                            <a:schemeClr val="dk1"/>
                          </a:solidFill>
                          <a:latin typeface="Arial"/>
                        </a:defRPr>
                      </a:lvl7pPr>
                      <a:lvl8pPr marL="4267093" algn="l" defTabSz="609585" rtl="0" eaLnBrk="1" latinLnBrk="0" hangingPunct="1">
                        <a:defRPr sz="2400" kern="1200">
                          <a:solidFill>
                            <a:schemeClr val="dk1"/>
                          </a:solidFill>
                          <a:latin typeface="Arial"/>
                        </a:defRPr>
                      </a:lvl8pPr>
                      <a:lvl9pPr marL="4876678" algn="l" defTabSz="609585" rtl="0" eaLnBrk="1" latinLnBrk="0" hangingPunct="1">
                        <a:defRPr sz="2400" kern="1200">
                          <a:solidFill>
                            <a:schemeClr val="dk1"/>
                          </a:solidFill>
                          <a:latin typeface="Arial"/>
                        </a:defRPr>
                      </a:lvl9pPr>
                    </a:lstStyle>
                    <a:p>
                      <a:pPr marL="0" marR="0" lvl="0" indent="0" algn="ctr" defTabSz="457200" rtl="0" eaLnBrk="1" fontAlgn="auto" latinLnBrk="0" hangingPunct="1">
                        <a:lnSpc>
                          <a:spcPct val="85000"/>
                        </a:lnSpc>
                        <a:spcBef>
                          <a:spcPts val="0"/>
                        </a:spcBef>
                        <a:spcAft>
                          <a:spcPts val="0"/>
                        </a:spcAft>
                        <a:buClrTx/>
                        <a:buSzTx/>
                        <a:buFontTx/>
                        <a:buNone/>
                        <a:tabLst/>
                        <a:defRPr/>
                      </a:pPr>
                      <a:endParaRPr lang="en-GB" sz="950" kern="1200">
                        <a:solidFill>
                          <a:srgbClr val="475358"/>
                        </a:solidFill>
                        <a:latin typeface="Arial" panose="020B0604020202020204" pitchFamily="34" charset="0"/>
                        <a:ea typeface="+mn-ea"/>
                        <a:cs typeface="Arial" panose="020B0604020202020204" pitchFamily="34" charset="0"/>
                      </a:endParaRPr>
                    </a:p>
                  </a:txBody>
                  <a:tcPr marL="68580" marR="68580" marT="46800" marB="468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defTabSz="457200" rtl="0" eaLnBrk="1" fontAlgn="auto" latinLnBrk="0" hangingPunct="1">
                        <a:lnSpc>
                          <a:spcPct val="85000"/>
                        </a:lnSpc>
                        <a:spcBef>
                          <a:spcPts val="0"/>
                        </a:spcBef>
                        <a:spcAft>
                          <a:spcPts val="0"/>
                        </a:spcAft>
                        <a:buClrTx/>
                        <a:buSzTx/>
                        <a:buFontTx/>
                        <a:buNone/>
                        <a:tabLst/>
                        <a:defRPr/>
                      </a:pPr>
                      <a:endParaRPr lang="en-GB" sz="950" kern="1200">
                        <a:solidFill>
                          <a:srgbClr val="475358"/>
                        </a:solidFill>
                        <a:latin typeface="Arial" panose="020B0604020202020204" pitchFamily="34" charset="0"/>
                        <a:ea typeface="+mn-ea"/>
                        <a:cs typeface="Arial" panose="020B0604020202020204" pitchFamily="34" charset="0"/>
                      </a:endParaRPr>
                    </a:p>
                  </a:txBody>
                  <a:tcPr marL="68580" marR="68580" marT="46800" marB="46800" anchor="ctr">
                    <a:lnL w="12700" cmpd="sng">
                      <a:noFill/>
                    </a:lnL>
                    <a:lnR w="127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370224506"/>
                  </a:ext>
                </a:extLst>
              </a:tr>
              <a:tr h="178626">
                <a:tc>
                  <a:txBody>
                    <a:bodyPr/>
                    <a:lstStyle/>
                    <a:p>
                      <a:pPr marL="180000" marR="0" lvl="0" indent="0" algn="l" defTabSz="457200" rtl="0" eaLnBrk="1" fontAlgn="auto" latinLnBrk="0" hangingPunct="1">
                        <a:lnSpc>
                          <a:spcPct val="85000"/>
                        </a:lnSpc>
                        <a:spcBef>
                          <a:spcPts val="0"/>
                        </a:spcBef>
                        <a:spcAft>
                          <a:spcPts val="0"/>
                        </a:spcAft>
                        <a:buClrTx/>
                        <a:buSzTx/>
                        <a:buFontTx/>
                        <a:buNone/>
                        <a:tabLst/>
                        <a:defRPr/>
                      </a:pPr>
                      <a:r>
                        <a:rPr lang="en-GB" sz="900" kern="1200">
                          <a:solidFill>
                            <a:srgbClr val="475358"/>
                          </a:solidFill>
                          <a:latin typeface="Arial" panose="020B0604020202020204" pitchFamily="34" charset="0"/>
                          <a:ea typeface="+mn-ea"/>
                          <a:cs typeface="Arial" panose="020B0604020202020204" pitchFamily="34" charset="0"/>
                        </a:rPr>
                        <a:t>GOJ</a:t>
                      </a:r>
                    </a:p>
                  </a:txBody>
                  <a:tcPr marL="68580" marR="6858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BFCFE"/>
                    </a:solidFill>
                  </a:tcPr>
                </a:tc>
                <a:tc>
                  <a:txBody>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lang="en-GB" sz="950" kern="1200">
                          <a:solidFill>
                            <a:srgbClr val="475358"/>
                          </a:solidFill>
                          <a:latin typeface="Arial" panose="020B0604020202020204" pitchFamily="34" charset="0"/>
                          <a:ea typeface="+mn-ea"/>
                          <a:cs typeface="Arial" panose="020B0604020202020204" pitchFamily="34" charset="0"/>
                        </a:rPr>
                        <a:t>110 (31)</a:t>
                      </a:r>
                    </a:p>
                  </a:txBody>
                  <a:tcPr marL="68580" marR="68580" marT="46800" marB="468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BFCFE"/>
                    </a:solidFill>
                  </a:tcPr>
                </a:tc>
                <a:tc>
                  <a:txBody>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lang="en-GB" sz="950" kern="1200">
                          <a:solidFill>
                            <a:srgbClr val="475358"/>
                          </a:solidFill>
                          <a:latin typeface="Arial" panose="020B0604020202020204" pitchFamily="34" charset="0"/>
                          <a:ea typeface="+mn-ea"/>
                          <a:cs typeface="Arial" panose="020B0604020202020204" pitchFamily="34" charset="0"/>
                        </a:rPr>
                        <a:t>122 (35)</a:t>
                      </a:r>
                    </a:p>
                  </a:txBody>
                  <a:tcPr marL="68580" marR="68580" marT="46800" marB="46800" anchor="ctr">
                    <a:lnL w="12700" cmpd="sng">
                      <a:noFill/>
                    </a:lnL>
                    <a:lnR w="127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BFCFE"/>
                    </a:solidFill>
                  </a:tcPr>
                </a:tc>
                <a:extLst>
                  <a:ext uri="{0D108BD9-81ED-4DB2-BD59-A6C34878D82A}">
                    <a16:rowId xmlns:a16="http://schemas.microsoft.com/office/drawing/2014/main" val="492998301"/>
                  </a:ext>
                </a:extLst>
              </a:tr>
              <a:tr h="178626">
                <a:tc>
                  <a:txBody>
                    <a:bodyPr/>
                    <a:lstStyle/>
                    <a:p>
                      <a:pPr marL="180000" marR="0" lvl="0" indent="0" algn="l" defTabSz="457200" rtl="0" eaLnBrk="1" fontAlgn="auto" latinLnBrk="0" hangingPunct="1">
                        <a:lnSpc>
                          <a:spcPct val="85000"/>
                        </a:lnSpc>
                        <a:spcBef>
                          <a:spcPts val="0"/>
                        </a:spcBef>
                        <a:spcAft>
                          <a:spcPts val="0"/>
                        </a:spcAft>
                        <a:buClrTx/>
                        <a:buSzTx/>
                        <a:buFontTx/>
                        <a:buNone/>
                        <a:tabLst/>
                        <a:defRPr/>
                      </a:pPr>
                      <a:r>
                        <a:rPr lang="en-GB" sz="900" kern="1200">
                          <a:solidFill>
                            <a:srgbClr val="475358"/>
                          </a:solidFill>
                          <a:latin typeface="Arial" panose="020B0604020202020204" pitchFamily="34" charset="0"/>
                          <a:ea typeface="+mn-ea"/>
                          <a:cs typeface="Arial" panose="020B0604020202020204" pitchFamily="34" charset="0"/>
                        </a:rPr>
                        <a:t>Stomach</a:t>
                      </a:r>
                    </a:p>
                  </a:txBody>
                  <a:tcPr marL="68580" marR="6858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lang="en-GB" sz="950" kern="1200">
                          <a:solidFill>
                            <a:srgbClr val="475358"/>
                          </a:solidFill>
                          <a:latin typeface="Arial" panose="020B0604020202020204" pitchFamily="34" charset="0"/>
                          <a:ea typeface="+mn-ea"/>
                          <a:cs typeface="Arial" panose="020B0604020202020204" pitchFamily="34" charset="0"/>
                        </a:rPr>
                        <a:t>240 (69)</a:t>
                      </a:r>
                    </a:p>
                  </a:txBody>
                  <a:tcPr marL="68580" marR="68580" marT="46800" marB="468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lang="en-GB" sz="950" kern="1200">
                          <a:solidFill>
                            <a:srgbClr val="475358"/>
                          </a:solidFill>
                          <a:latin typeface="Arial" panose="020B0604020202020204" pitchFamily="34" charset="0"/>
                          <a:ea typeface="+mn-ea"/>
                          <a:cs typeface="Arial" panose="020B0604020202020204" pitchFamily="34" charset="0"/>
                        </a:rPr>
                        <a:t>226 (65)</a:t>
                      </a:r>
                    </a:p>
                  </a:txBody>
                  <a:tcPr marL="68580" marR="68580" marT="46800" marB="46800" anchor="ctr">
                    <a:lnL w="12700" cmpd="sng">
                      <a:noFill/>
                    </a:lnL>
                    <a:lnR w="127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604540373"/>
                  </a:ext>
                </a:extLst>
              </a:tr>
            </a:tbl>
          </a:graphicData>
        </a:graphic>
      </p:graphicFrame>
      <p:graphicFrame>
        <p:nvGraphicFramePr>
          <p:cNvPr id="13" name="Table 12">
            <a:extLst>
              <a:ext uri="{FF2B5EF4-FFF2-40B4-BE49-F238E27FC236}">
                <a16:creationId xmlns:a16="http://schemas.microsoft.com/office/drawing/2014/main" id="{3E90846F-5EE3-F23E-FCFF-52C0318C6EED}"/>
              </a:ext>
            </a:extLst>
          </p:cNvPr>
          <p:cNvGraphicFramePr>
            <a:graphicFrameLocks noGrp="1"/>
          </p:cNvGraphicFramePr>
          <p:nvPr>
            <p:extLst>
              <p:ext uri="{D42A27DB-BD31-4B8C-83A1-F6EECF244321}">
                <p14:modId xmlns:p14="http://schemas.microsoft.com/office/powerpoint/2010/main" val="592045129"/>
              </p:ext>
            </p:extLst>
          </p:nvPr>
        </p:nvGraphicFramePr>
        <p:xfrm>
          <a:off x="6096000" y="1839417"/>
          <a:ext cx="5274708" cy="3906416"/>
        </p:xfrm>
        <a:graphic>
          <a:graphicData uri="http://schemas.openxmlformats.org/drawingml/2006/table">
            <a:tbl>
              <a:tblPr firstRow="1" bandRow="1"/>
              <a:tblGrid>
                <a:gridCol w="2322926">
                  <a:extLst>
                    <a:ext uri="{9D8B030D-6E8A-4147-A177-3AD203B41FA5}">
                      <a16:colId xmlns:a16="http://schemas.microsoft.com/office/drawing/2014/main" val="20000"/>
                    </a:ext>
                  </a:extLst>
                </a:gridCol>
                <a:gridCol w="1475891">
                  <a:extLst>
                    <a:ext uri="{9D8B030D-6E8A-4147-A177-3AD203B41FA5}">
                      <a16:colId xmlns:a16="http://schemas.microsoft.com/office/drawing/2014/main" val="1249733497"/>
                    </a:ext>
                  </a:extLst>
                </a:gridCol>
                <a:gridCol w="1475891">
                  <a:extLst>
                    <a:ext uri="{9D8B030D-6E8A-4147-A177-3AD203B41FA5}">
                      <a16:colId xmlns:a16="http://schemas.microsoft.com/office/drawing/2014/main" val="578336078"/>
                    </a:ext>
                  </a:extLst>
                </a:gridCol>
              </a:tblGrid>
              <a:tr h="246834">
                <a:tc>
                  <a:txBody>
                    <a:bodyPr/>
                    <a:lstStyle>
                      <a:lvl1pPr marL="0" algn="l" defTabSz="609585" rtl="0" eaLnBrk="1" latinLnBrk="0" hangingPunct="1">
                        <a:defRPr sz="2400" b="1" kern="1200">
                          <a:solidFill>
                            <a:schemeClr val="lt1"/>
                          </a:solidFill>
                          <a:latin typeface="Arial"/>
                        </a:defRPr>
                      </a:lvl1pPr>
                      <a:lvl2pPr marL="609585" algn="l" defTabSz="609585" rtl="0" eaLnBrk="1" latinLnBrk="0" hangingPunct="1">
                        <a:defRPr sz="2400" b="1" kern="1200">
                          <a:solidFill>
                            <a:schemeClr val="lt1"/>
                          </a:solidFill>
                          <a:latin typeface="Arial"/>
                        </a:defRPr>
                      </a:lvl2pPr>
                      <a:lvl3pPr marL="1219170" algn="l" defTabSz="609585" rtl="0" eaLnBrk="1" latinLnBrk="0" hangingPunct="1">
                        <a:defRPr sz="2400" b="1" kern="1200">
                          <a:solidFill>
                            <a:schemeClr val="lt1"/>
                          </a:solidFill>
                          <a:latin typeface="Arial"/>
                        </a:defRPr>
                      </a:lvl3pPr>
                      <a:lvl4pPr marL="1828754" algn="l" defTabSz="609585" rtl="0" eaLnBrk="1" latinLnBrk="0" hangingPunct="1">
                        <a:defRPr sz="2400" b="1" kern="1200">
                          <a:solidFill>
                            <a:schemeClr val="lt1"/>
                          </a:solidFill>
                          <a:latin typeface="Arial"/>
                        </a:defRPr>
                      </a:lvl4pPr>
                      <a:lvl5pPr marL="2438339" algn="l" defTabSz="609585" rtl="0" eaLnBrk="1" latinLnBrk="0" hangingPunct="1">
                        <a:defRPr sz="2400" b="1" kern="1200">
                          <a:solidFill>
                            <a:schemeClr val="lt1"/>
                          </a:solidFill>
                          <a:latin typeface="Arial"/>
                        </a:defRPr>
                      </a:lvl5pPr>
                      <a:lvl6pPr marL="3047924" algn="l" defTabSz="609585" rtl="0" eaLnBrk="1" latinLnBrk="0" hangingPunct="1">
                        <a:defRPr sz="2400" b="1" kern="1200">
                          <a:solidFill>
                            <a:schemeClr val="lt1"/>
                          </a:solidFill>
                          <a:latin typeface="Arial"/>
                        </a:defRPr>
                      </a:lvl6pPr>
                      <a:lvl7pPr marL="3657509" algn="l" defTabSz="609585" rtl="0" eaLnBrk="1" latinLnBrk="0" hangingPunct="1">
                        <a:defRPr sz="2400" b="1" kern="1200">
                          <a:solidFill>
                            <a:schemeClr val="lt1"/>
                          </a:solidFill>
                          <a:latin typeface="Arial"/>
                        </a:defRPr>
                      </a:lvl7pPr>
                      <a:lvl8pPr marL="4267093" algn="l" defTabSz="609585" rtl="0" eaLnBrk="1" latinLnBrk="0" hangingPunct="1">
                        <a:defRPr sz="2400" b="1" kern="1200">
                          <a:solidFill>
                            <a:schemeClr val="lt1"/>
                          </a:solidFill>
                          <a:latin typeface="Arial"/>
                        </a:defRPr>
                      </a:lvl8pPr>
                      <a:lvl9pPr marL="4876678" algn="l" defTabSz="609585" rtl="0" eaLnBrk="1" latinLnBrk="0" hangingPunct="1">
                        <a:defRPr sz="2400" b="1" kern="1200">
                          <a:solidFill>
                            <a:schemeClr val="lt1"/>
                          </a:solidFill>
                          <a:latin typeface="Arial"/>
                        </a:defRPr>
                      </a:lvl9pPr>
                    </a:lstStyle>
                    <a:p>
                      <a:pPr marL="0" algn="l" defTabSz="609585" rtl="0" eaLnBrk="1" latinLnBrk="0" hangingPunct="1">
                        <a:lnSpc>
                          <a:spcPct val="80000"/>
                        </a:lnSpc>
                      </a:pPr>
                      <a:r>
                        <a:rPr lang="en-GB" sz="1000" b="1" kern="1200">
                          <a:solidFill>
                            <a:srgbClr val="475358"/>
                          </a:solidFill>
                          <a:latin typeface="Arial" panose="020B0604020202020204" pitchFamily="34" charset="0"/>
                          <a:ea typeface="+mn-ea"/>
                          <a:cs typeface="Arial" panose="020B0604020202020204" pitchFamily="34" charset="0"/>
                        </a:rPr>
                        <a:t>Characteristic</a:t>
                      </a:r>
                    </a:p>
                  </a:txBody>
                  <a:tcPr marL="66176" marR="66176" marT="33088" marB="33088"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09585" rtl="0" eaLnBrk="1" latinLnBrk="0" hangingPunct="1">
                        <a:defRPr sz="2400" b="1" kern="1200">
                          <a:solidFill>
                            <a:schemeClr val="lt1"/>
                          </a:solidFill>
                          <a:latin typeface="Arial"/>
                        </a:defRPr>
                      </a:lvl1pPr>
                      <a:lvl2pPr marL="609585" algn="l" defTabSz="609585" rtl="0" eaLnBrk="1" latinLnBrk="0" hangingPunct="1">
                        <a:defRPr sz="2400" b="1" kern="1200">
                          <a:solidFill>
                            <a:schemeClr val="lt1"/>
                          </a:solidFill>
                          <a:latin typeface="Arial"/>
                        </a:defRPr>
                      </a:lvl2pPr>
                      <a:lvl3pPr marL="1219170" algn="l" defTabSz="609585" rtl="0" eaLnBrk="1" latinLnBrk="0" hangingPunct="1">
                        <a:defRPr sz="2400" b="1" kern="1200">
                          <a:solidFill>
                            <a:schemeClr val="lt1"/>
                          </a:solidFill>
                          <a:latin typeface="Arial"/>
                        </a:defRPr>
                      </a:lvl3pPr>
                      <a:lvl4pPr marL="1828754" algn="l" defTabSz="609585" rtl="0" eaLnBrk="1" latinLnBrk="0" hangingPunct="1">
                        <a:defRPr sz="2400" b="1" kern="1200">
                          <a:solidFill>
                            <a:schemeClr val="lt1"/>
                          </a:solidFill>
                          <a:latin typeface="Arial"/>
                        </a:defRPr>
                      </a:lvl4pPr>
                      <a:lvl5pPr marL="2438339" algn="l" defTabSz="609585" rtl="0" eaLnBrk="1" latinLnBrk="0" hangingPunct="1">
                        <a:defRPr sz="2400" b="1" kern="1200">
                          <a:solidFill>
                            <a:schemeClr val="lt1"/>
                          </a:solidFill>
                          <a:latin typeface="Arial"/>
                        </a:defRPr>
                      </a:lvl5pPr>
                      <a:lvl6pPr marL="3047924" algn="l" defTabSz="609585" rtl="0" eaLnBrk="1" latinLnBrk="0" hangingPunct="1">
                        <a:defRPr sz="2400" b="1" kern="1200">
                          <a:solidFill>
                            <a:schemeClr val="lt1"/>
                          </a:solidFill>
                          <a:latin typeface="Arial"/>
                        </a:defRPr>
                      </a:lvl6pPr>
                      <a:lvl7pPr marL="3657509" algn="l" defTabSz="609585" rtl="0" eaLnBrk="1" latinLnBrk="0" hangingPunct="1">
                        <a:defRPr sz="2400" b="1" kern="1200">
                          <a:solidFill>
                            <a:schemeClr val="lt1"/>
                          </a:solidFill>
                          <a:latin typeface="Arial"/>
                        </a:defRPr>
                      </a:lvl7pPr>
                      <a:lvl8pPr marL="4267093" algn="l" defTabSz="609585" rtl="0" eaLnBrk="1" latinLnBrk="0" hangingPunct="1">
                        <a:defRPr sz="2400" b="1" kern="1200">
                          <a:solidFill>
                            <a:schemeClr val="lt1"/>
                          </a:solidFill>
                          <a:latin typeface="Arial"/>
                        </a:defRPr>
                      </a:lvl8pPr>
                      <a:lvl9pPr marL="4876678" algn="l" defTabSz="609585" rtl="0" eaLnBrk="1" latinLnBrk="0" hangingPunct="1">
                        <a:defRPr sz="2400" b="1" kern="1200">
                          <a:solidFill>
                            <a:schemeClr val="lt1"/>
                          </a:solidFill>
                          <a:latin typeface="Arial"/>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000" b="1" kern="1200">
                          <a:solidFill>
                            <a:schemeClr val="bg1"/>
                          </a:solidFill>
                          <a:latin typeface="Arial" panose="020B0604020202020204" pitchFamily="34" charset="0"/>
                          <a:ea typeface="+mn-ea"/>
                          <a:cs typeface="Arial" panose="020B0604020202020204" pitchFamily="34" charset="0"/>
                        </a:rPr>
                        <a:t>KEYTRUDA + trastuzumab + FP </a:t>
                      </a:r>
                      <a:br>
                        <a:rPr lang="en-GB" sz="1000" b="1" kern="1200">
                          <a:solidFill>
                            <a:schemeClr val="bg1"/>
                          </a:solidFill>
                          <a:latin typeface="Arial" panose="020B0604020202020204" pitchFamily="34" charset="0"/>
                          <a:ea typeface="+mn-ea"/>
                          <a:cs typeface="Arial" panose="020B0604020202020204" pitchFamily="34" charset="0"/>
                        </a:rPr>
                      </a:br>
                      <a:r>
                        <a:rPr lang="en-GB" sz="1000" b="1" kern="1200">
                          <a:solidFill>
                            <a:schemeClr val="bg1"/>
                          </a:solidFill>
                          <a:latin typeface="Arial" panose="020B0604020202020204" pitchFamily="34" charset="0"/>
                          <a:ea typeface="+mn-ea"/>
                          <a:cs typeface="Arial" panose="020B0604020202020204" pitchFamily="34" charset="0"/>
                        </a:rPr>
                        <a:t>or CAPOX</a:t>
                      </a:r>
                      <a:br>
                        <a:rPr lang="en-GB" sz="1000" b="1" kern="1200">
                          <a:solidFill>
                            <a:schemeClr val="bg1"/>
                          </a:solidFill>
                          <a:latin typeface="Arial" panose="020B0604020202020204" pitchFamily="34" charset="0"/>
                          <a:ea typeface="+mn-ea"/>
                          <a:cs typeface="Arial" panose="020B0604020202020204" pitchFamily="34" charset="0"/>
                        </a:rPr>
                      </a:br>
                      <a:r>
                        <a:rPr lang="en-GB" sz="1000" b="1" kern="1200">
                          <a:solidFill>
                            <a:schemeClr val="bg1"/>
                          </a:solidFill>
                          <a:latin typeface="Arial" panose="020B0604020202020204" pitchFamily="34" charset="0"/>
                          <a:ea typeface="+mn-ea"/>
                          <a:cs typeface="Arial" panose="020B0604020202020204" pitchFamily="34" charset="0"/>
                        </a:rPr>
                        <a:t>(n=350)</a:t>
                      </a:r>
                    </a:p>
                  </a:txBody>
                  <a:tcPr marL="66176" marR="66176" marT="33088" marB="33088"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CC04A"/>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000" b="1" kern="1200">
                          <a:solidFill>
                            <a:schemeClr val="bg1"/>
                          </a:solidFill>
                          <a:latin typeface="Arial" panose="020B0604020202020204" pitchFamily="34" charset="0"/>
                          <a:ea typeface="+mn-ea"/>
                          <a:cs typeface="Arial" panose="020B0604020202020204" pitchFamily="34" charset="0"/>
                        </a:rPr>
                        <a:t>Placebo + trastuzumab + FP</a:t>
                      </a:r>
                      <a:br>
                        <a:rPr lang="en-GB" sz="1000" b="1" kern="1200">
                          <a:solidFill>
                            <a:schemeClr val="bg1"/>
                          </a:solidFill>
                          <a:latin typeface="Arial" panose="020B0604020202020204" pitchFamily="34" charset="0"/>
                          <a:ea typeface="+mn-ea"/>
                          <a:cs typeface="Arial" panose="020B0604020202020204" pitchFamily="34" charset="0"/>
                        </a:rPr>
                      </a:br>
                      <a:r>
                        <a:rPr lang="en-GB" sz="1000" b="1" kern="1200">
                          <a:solidFill>
                            <a:schemeClr val="bg1"/>
                          </a:solidFill>
                          <a:latin typeface="Arial" panose="020B0604020202020204" pitchFamily="34" charset="0"/>
                          <a:ea typeface="+mn-ea"/>
                          <a:cs typeface="Arial" panose="020B0604020202020204" pitchFamily="34" charset="0"/>
                        </a:rPr>
                        <a:t>or CAPOX </a:t>
                      </a:r>
                      <a:br>
                        <a:rPr lang="en-GB" sz="1000" b="1" kern="1200">
                          <a:solidFill>
                            <a:schemeClr val="bg1"/>
                          </a:solidFill>
                          <a:latin typeface="Arial" panose="020B0604020202020204" pitchFamily="34" charset="0"/>
                          <a:ea typeface="+mn-ea"/>
                          <a:cs typeface="Arial" panose="020B0604020202020204" pitchFamily="34" charset="0"/>
                        </a:rPr>
                      </a:br>
                      <a:r>
                        <a:rPr lang="en-GB" sz="1000" b="1" kern="1200">
                          <a:solidFill>
                            <a:schemeClr val="bg1"/>
                          </a:solidFill>
                          <a:latin typeface="Arial" panose="020B0604020202020204" pitchFamily="34" charset="0"/>
                          <a:ea typeface="+mn-ea"/>
                          <a:cs typeface="Arial" panose="020B0604020202020204" pitchFamily="34" charset="0"/>
                        </a:rPr>
                        <a:t>(n=348)</a:t>
                      </a:r>
                    </a:p>
                  </a:txBody>
                  <a:tcPr marL="66176" marR="66176" marT="33088" marB="33088"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85858"/>
                    </a:solidFill>
                  </a:tcPr>
                </a:tc>
                <a:extLst>
                  <a:ext uri="{0D108BD9-81ED-4DB2-BD59-A6C34878D82A}">
                    <a16:rowId xmlns:a16="http://schemas.microsoft.com/office/drawing/2014/main" val="10000"/>
                  </a:ext>
                </a:extLst>
              </a:tr>
              <a:tr h="230760">
                <a:tc>
                  <a:txBody>
                    <a:bodyPr/>
                    <a:lstStyle/>
                    <a:p>
                      <a:pPr marL="52388" marR="0" lvl="0" indent="0" algn="l" defTabSz="914400" rtl="0" eaLnBrk="1" fontAlgn="auto" latinLnBrk="0" hangingPunct="1">
                        <a:lnSpc>
                          <a:spcPct val="100000"/>
                        </a:lnSpc>
                        <a:spcBef>
                          <a:spcPts val="0"/>
                        </a:spcBef>
                        <a:spcAft>
                          <a:spcPts val="0"/>
                        </a:spcAft>
                        <a:buClrTx/>
                        <a:buSzTx/>
                        <a:buFontTx/>
                        <a:buNone/>
                        <a:tabLst/>
                        <a:defRPr/>
                      </a:pPr>
                      <a:r>
                        <a:rPr lang="en-GB" sz="900" b="1" kern="1200" baseline="0">
                          <a:solidFill>
                            <a:srgbClr val="475358"/>
                          </a:solidFill>
                          <a:latin typeface="Arial" panose="020B0604020202020204" pitchFamily="34" charset="0"/>
                          <a:ea typeface="+mn-ea"/>
                          <a:cs typeface="Arial" panose="020B0604020202020204" pitchFamily="34" charset="0"/>
                        </a:rPr>
                        <a:t>PD-L1 status, n (%)</a:t>
                      </a:r>
                    </a:p>
                  </a:txBody>
                  <a:tcPr marL="68580" marR="68580" marT="46800" marB="468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tc>
                  <a:txBody>
                    <a:bodyPr/>
                    <a:lstStyle>
                      <a:lvl1pPr marL="0" algn="l" defTabSz="609585" rtl="0" eaLnBrk="1" latinLnBrk="0" hangingPunct="1">
                        <a:defRPr sz="2400" kern="1200">
                          <a:solidFill>
                            <a:schemeClr val="dk1"/>
                          </a:solidFill>
                          <a:latin typeface="Arial"/>
                        </a:defRPr>
                      </a:lvl1pPr>
                      <a:lvl2pPr marL="609585" algn="l" defTabSz="609585" rtl="0" eaLnBrk="1" latinLnBrk="0" hangingPunct="1">
                        <a:defRPr sz="2400" kern="1200">
                          <a:solidFill>
                            <a:schemeClr val="dk1"/>
                          </a:solidFill>
                          <a:latin typeface="Arial"/>
                        </a:defRPr>
                      </a:lvl2pPr>
                      <a:lvl3pPr marL="1219170" algn="l" defTabSz="609585" rtl="0" eaLnBrk="1" latinLnBrk="0" hangingPunct="1">
                        <a:defRPr sz="2400" kern="1200">
                          <a:solidFill>
                            <a:schemeClr val="dk1"/>
                          </a:solidFill>
                          <a:latin typeface="Arial"/>
                        </a:defRPr>
                      </a:lvl3pPr>
                      <a:lvl4pPr marL="1828754" algn="l" defTabSz="609585" rtl="0" eaLnBrk="1" latinLnBrk="0" hangingPunct="1">
                        <a:defRPr sz="2400" kern="1200">
                          <a:solidFill>
                            <a:schemeClr val="dk1"/>
                          </a:solidFill>
                          <a:latin typeface="Arial"/>
                        </a:defRPr>
                      </a:lvl4pPr>
                      <a:lvl5pPr marL="2438339" algn="l" defTabSz="609585" rtl="0" eaLnBrk="1" latinLnBrk="0" hangingPunct="1">
                        <a:defRPr sz="2400" kern="1200">
                          <a:solidFill>
                            <a:schemeClr val="dk1"/>
                          </a:solidFill>
                          <a:latin typeface="Arial"/>
                        </a:defRPr>
                      </a:lvl5pPr>
                      <a:lvl6pPr marL="3047924" algn="l" defTabSz="609585" rtl="0" eaLnBrk="1" latinLnBrk="0" hangingPunct="1">
                        <a:defRPr sz="2400" kern="1200">
                          <a:solidFill>
                            <a:schemeClr val="dk1"/>
                          </a:solidFill>
                          <a:latin typeface="Arial"/>
                        </a:defRPr>
                      </a:lvl6pPr>
                      <a:lvl7pPr marL="3657509" algn="l" defTabSz="609585" rtl="0" eaLnBrk="1" latinLnBrk="0" hangingPunct="1">
                        <a:defRPr sz="2400" kern="1200">
                          <a:solidFill>
                            <a:schemeClr val="dk1"/>
                          </a:solidFill>
                          <a:latin typeface="Arial"/>
                        </a:defRPr>
                      </a:lvl7pPr>
                      <a:lvl8pPr marL="4267093" algn="l" defTabSz="609585" rtl="0" eaLnBrk="1" latinLnBrk="0" hangingPunct="1">
                        <a:defRPr sz="2400" kern="1200">
                          <a:solidFill>
                            <a:schemeClr val="dk1"/>
                          </a:solidFill>
                          <a:latin typeface="Arial"/>
                        </a:defRPr>
                      </a:lvl8pPr>
                      <a:lvl9pPr marL="4876678" algn="l" defTabSz="609585" rtl="0" eaLnBrk="1" latinLnBrk="0" hangingPunct="1">
                        <a:defRPr sz="2400" kern="1200">
                          <a:solidFill>
                            <a:schemeClr val="dk1"/>
                          </a:solidFill>
                          <a:latin typeface="Arial"/>
                        </a:defRPr>
                      </a:lvl9pPr>
                    </a:lstStyle>
                    <a:p>
                      <a:pPr marL="0" marR="0" lvl="0" indent="0" algn="ctr" defTabSz="457200" rtl="0" eaLnBrk="1" fontAlgn="auto" latinLnBrk="0" hangingPunct="1">
                        <a:lnSpc>
                          <a:spcPct val="85000"/>
                        </a:lnSpc>
                        <a:spcBef>
                          <a:spcPts val="0"/>
                        </a:spcBef>
                        <a:spcAft>
                          <a:spcPts val="0"/>
                        </a:spcAft>
                        <a:buClrTx/>
                        <a:buSzTx/>
                        <a:buFontTx/>
                        <a:buNone/>
                        <a:tabLst/>
                        <a:defRPr/>
                      </a:pPr>
                      <a:endParaRPr lang="en-GB" sz="950" kern="1200">
                        <a:solidFill>
                          <a:srgbClr val="475358"/>
                        </a:solidFill>
                        <a:latin typeface="Arial" panose="020B0604020202020204" pitchFamily="34" charset="0"/>
                        <a:ea typeface="+mn-ea"/>
                        <a:cs typeface="Arial" panose="020B0604020202020204" pitchFamily="34" charset="0"/>
                      </a:endParaRPr>
                    </a:p>
                  </a:txBody>
                  <a:tcPr marL="68580" marR="68580" marT="46800" marB="4680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tc>
                  <a:txBody>
                    <a:bodyPr/>
                    <a:lstStyle/>
                    <a:p>
                      <a:pPr marL="0" marR="0" lvl="0" indent="0" algn="ctr" defTabSz="457200" rtl="0" eaLnBrk="1" fontAlgn="auto" latinLnBrk="0" hangingPunct="1">
                        <a:lnSpc>
                          <a:spcPct val="85000"/>
                        </a:lnSpc>
                        <a:spcBef>
                          <a:spcPts val="0"/>
                        </a:spcBef>
                        <a:spcAft>
                          <a:spcPts val="0"/>
                        </a:spcAft>
                        <a:buClrTx/>
                        <a:buSzTx/>
                        <a:buFontTx/>
                        <a:buNone/>
                        <a:tabLst/>
                        <a:defRPr/>
                      </a:pPr>
                      <a:endParaRPr lang="en-GB" sz="950" kern="1200">
                        <a:solidFill>
                          <a:srgbClr val="475358"/>
                        </a:solidFill>
                        <a:latin typeface="Arial" panose="020B0604020202020204" pitchFamily="34" charset="0"/>
                        <a:ea typeface="+mn-ea"/>
                        <a:cs typeface="Arial" panose="020B0604020202020204" pitchFamily="34" charset="0"/>
                      </a:endParaRPr>
                    </a:p>
                  </a:txBody>
                  <a:tcPr marL="68580" marR="68580" marT="46800" marB="46800" anchor="ctr">
                    <a:lnL w="12700" cmpd="sng">
                      <a:noFill/>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230760">
                <a:tc>
                  <a:txBody>
                    <a:bodyPr/>
                    <a:lstStyle/>
                    <a:p>
                      <a:pPr marL="180000" marR="0" lvl="0" indent="0" algn="l" defTabSz="457200" rtl="0" eaLnBrk="1" fontAlgn="auto" latinLnBrk="0" hangingPunct="1">
                        <a:lnSpc>
                          <a:spcPct val="85000"/>
                        </a:lnSpc>
                        <a:spcBef>
                          <a:spcPts val="0"/>
                        </a:spcBef>
                        <a:spcAft>
                          <a:spcPts val="0"/>
                        </a:spcAft>
                        <a:buClrTx/>
                        <a:buSzTx/>
                        <a:buFontTx/>
                        <a:buNone/>
                        <a:tabLst/>
                        <a:defRPr/>
                      </a:pPr>
                      <a:r>
                        <a:rPr lang="en-GB" sz="900" kern="1200">
                          <a:solidFill>
                            <a:srgbClr val="475358"/>
                          </a:solidFill>
                          <a:latin typeface="Arial" panose="020B0604020202020204" pitchFamily="34" charset="0"/>
                          <a:ea typeface="+mn-ea"/>
                          <a:cs typeface="Arial" panose="020B0604020202020204" pitchFamily="34" charset="0"/>
                        </a:rPr>
                        <a:t>CPS ≥1</a:t>
                      </a:r>
                    </a:p>
                  </a:txBody>
                  <a:tcPr marL="68580" marR="6858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lang="en-GB" sz="950" kern="1200">
                          <a:solidFill>
                            <a:srgbClr val="475358"/>
                          </a:solidFill>
                          <a:latin typeface="Arial" panose="020B0604020202020204" pitchFamily="34" charset="0"/>
                          <a:ea typeface="+mn-ea"/>
                          <a:cs typeface="Arial" panose="020B0604020202020204" pitchFamily="34" charset="0"/>
                        </a:rPr>
                        <a:t>298 (85)</a:t>
                      </a:r>
                    </a:p>
                  </a:txBody>
                  <a:tcPr marL="68580" marR="68580" marT="46800" marB="468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lang="en-GB" sz="950" kern="1200">
                          <a:solidFill>
                            <a:srgbClr val="475358"/>
                          </a:solidFill>
                          <a:latin typeface="Arial" panose="020B0604020202020204" pitchFamily="34" charset="0"/>
                          <a:ea typeface="+mn-ea"/>
                          <a:cs typeface="Arial" panose="020B0604020202020204" pitchFamily="34" charset="0"/>
                        </a:rPr>
                        <a:t>296 (85)</a:t>
                      </a:r>
                    </a:p>
                  </a:txBody>
                  <a:tcPr marL="68580" marR="68580" marT="46800" marB="46800" anchor="ctr">
                    <a:lnL w="12700" cmpd="sng">
                      <a:noFill/>
                    </a:lnL>
                    <a:lnR w="127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956793264"/>
                  </a:ext>
                </a:extLst>
              </a:tr>
              <a:tr h="230760">
                <a:tc>
                  <a:txBody>
                    <a:bodyPr/>
                    <a:lstStyle/>
                    <a:p>
                      <a:pPr marL="180000" marR="0" lvl="0" indent="0" algn="l" defTabSz="457200" rtl="0" eaLnBrk="1" fontAlgn="auto" latinLnBrk="0" hangingPunct="1">
                        <a:lnSpc>
                          <a:spcPct val="85000"/>
                        </a:lnSpc>
                        <a:spcBef>
                          <a:spcPts val="0"/>
                        </a:spcBef>
                        <a:spcAft>
                          <a:spcPts val="0"/>
                        </a:spcAft>
                        <a:buClrTx/>
                        <a:buSzTx/>
                        <a:buFontTx/>
                        <a:buNone/>
                        <a:tabLst/>
                        <a:defRPr/>
                      </a:pPr>
                      <a:r>
                        <a:rPr lang="en-GB" sz="900" kern="1200">
                          <a:solidFill>
                            <a:srgbClr val="475358"/>
                          </a:solidFill>
                          <a:latin typeface="Arial" panose="020B0604020202020204" pitchFamily="34" charset="0"/>
                          <a:ea typeface="+mn-ea"/>
                          <a:cs typeface="Arial" panose="020B0604020202020204" pitchFamily="34" charset="0"/>
                        </a:rPr>
                        <a:t>CPS &lt;1</a:t>
                      </a:r>
                    </a:p>
                  </a:txBody>
                  <a:tcPr marL="68580" marR="6858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lang="en-GB" sz="950" kern="1200">
                          <a:solidFill>
                            <a:srgbClr val="475358"/>
                          </a:solidFill>
                          <a:latin typeface="Arial" panose="020B0604020202020204" pitchFamily="34" charset="0"/>
                          <a:ea typeface="+mn-ea"/>
                          <a:cs typeface="Arial" panose="020B0604020202020204" pitchFamily="34" charset="0"/>
                        </a:rPr>
                        <a:t>52 (15)</a:t>
                      </a:r>
                    </a:p>
                  </a:txBody>
                  <a:tcPr marL="68580" marR="68580" marT="46800" marB="468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lang="en-GB" sz="950" kern="1200">
                          <a:solidFill>
                            <a:srgbClr val="475358"/>
                          </a:solidFill>
                          <a:latin typeface="Arial" panose="020B0604020202020204" pitchFamily="34" charset="0"/>
                          <a:ea typeface="+mn-ea"/>
                          <a:cs typeface="Arial" panose="020B0604020202020204" pitchFamily="34" charset="0"/>
                        </a:rPr>
                        <a:t>52 (15)</a:t>
                      </a:r>
                    </a:p>
                  </a:txBody>
                  <a:tcPr marL="68580" marR="68580" marT="46800" marB="46800" anchor="ctr">
                    <a:lnL w="12700" cmpd="sng">
                      <a:noFill/>
                    </a:lnL>
                    <a:lnR w="127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14498834"/>
                  </a:ext>
                </a:extLst>
              </a:tr>
              <a:tr h="230760">
                <a:tc>
                  <a:txBody>
                    <a:bodyPr/>
                    <a:lstStyle/>
                    <a:p>
                      <a:pPr marL="52388" indent="0" algn="l" defTabSz="609585" rtl="0" eaLnBrk="1" latinLnBrk="0" hangingPunct="1">
                        <a:lnSpc>
                          <a:spcPct val="100000"/>
                        </a:lnSpc>
                      </a:pPr>
                      <a:r>
                        <a:rPr lang="en-GB" sz="900" b="1" kern="1200">
                          <a:solidFill>
                            <a:srgbClr val="475358"/>
                          </a:solidFill>
                          <a:latin typeface="Arial" panose="020B0604020202020204" pitchFamily="34" charset="0"/>
                          <a:ea typeface="+mn-ea"/>
                          <a:cs typeface="Arial" panose="020B0604020202020204" pitchFamily="34" charset="0"/>
                        </a:rPr>
                        <a:t>MSI-H status, n (%)</a:t>
                      </a:r>
                    </a:p>
                  </a:txBody>
                  <a:tcPr marL="68580" marR="6858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lang="en-GB" sz="950" kern="1200">
                          <a:solidFill>
                            <a:srgbClr val="475358"/>
                          </a:solidFill>
                          <a:latin typeface="Arial" panose="020B0604020202020204" pitchFamily="34" charset="0"/>
                          <a:ea typeface="+mn-ea"/>
                          <a:cs typeface="Arial" panose="020B0604020202020204" pitchFamily="34" charset="0"/>
                        </a:rPr>
                        <a:t> </a:t>
                      </a:r>
                    </a:p>
                  </a:txBody>
                  <a:tcPr marL="68580" marR="68580" marT="46800" marB="468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lang="en-GB" sz="950" kern="1200">
                          <a:solidFill>
                            <a:srgbClr val="475358"/>
                          </a:solidFill>
                          <a:latin typeface="Arial" panose="020B0604020202020204" pitchFamily="34" charset="0"/>
                          <a:ea typeface="+mn-ea"/>
                          <a:cs typeface="Arial" panose="020B0604020202020204" pitchFamily="34" charset="0"/>
                        </a:rPr>
                        <a:t> </a:t>
                      </a:r>
                    </a:p>
                  </a:txBody>
                  <a:tcPr marL="68580" marR="68580" marT="46800" marB="46800" anchor="ctr">
                    <a:lnL w="12700" cmpd="sng">
                      <a:noFill/>
                    </a:lnL>
                    <a:lnR w="127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31832947"/>
                  </a:ext>
                </a:extLst>
              </a:tr>
              <a:tr h="230760">
                <a:tc>
                  <a:txBody>
                    <a:bodyPr/>
                    <a:lstStyle/>
                    <a:p>
                      <a:pPr marL="180000" marR="0" lvl="0" indent="0" algn="l" defTabSz="457200" rtl="0" eaLnBrk="1" fontAlgn="auto" latinLnBrk="0" hangingPunct="1">
                        <a:lnSpc>
                          <a:spcPct val="85000"/>
                        </a:lnSpc>
                        <a:spcBef>
                          <a:spcPts val="0"/>
                        </a:spcBef>
                        <a:spcAft>
                          <a:spcPts val="0"/>
                        </a:spcAft>
                        <a:buClrTx/>
                        <a:buSzTx/>
                        <a:buFontTx/>
                        <a:buNone/>
                        <a:tabLst/>
                        <a:defRPr/>
                      </a:pPr>
                      <a:r>
                        <a:rPr lang="en-GB" sz="900" kern="1200">
                          <a:solidFill>
                            <a:srgbClr val="475358"/>
                          </a:solidFill>
                          <a:latin typeface="Arial" panose="020B0604020202020204" pitchFamily="34" charset="0"/>
                          <a:ea typeface="+mn-ea"/>
                          <a:cs typeface="Arial" panose="020B0604020202020204" pitchFamily="34" charset="0"/>
                        </a:rPr>
                        <a:t>MSI-H</a:t>
                      </a:r>
                    </a:p>
                  </a:txBody>
                  <a:tcPr marL="68580" marR="6858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BFCFE"/>
                    </a:solidFill>
                  </a:tcPr>
                </a:tc>
                <a:tc>
                  <a:txBody>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lang="en-GB" sz="950" kern="1200">
                          <a:solidFill>
                            <a:srgbClr val="475358"/>
                          </a:solidFill>
                          <a:latin typeface="Arial" panose="020B0604020202020204" pitchFamily="34" charset="0"/>
                          <a:ea typeface="+mn-ea"/>
                          <a:cs typeface="Arial" panose="020B0604020202020204" pitchFamily="34" charset="0"/>
                        </a:rPr>
                        <a:t>6 (2)</a:t>
                      </a:r>
                    </a:p>
                  </a:txBody>
                  <a:tcPr marL="68580" marR="68580" marT="46800" marB="468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BFCFE"/>
                    </a:solidFill>
                  </a:tcPr>
                </a:tc>
                <a:tc>
                  <a:txBody>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lang="en-GB" sz="950" kern="1200">
                          <a:solidFill>
                            <a:srgbClr val="475358"/>
                          </a:solidFill>
                          <a:latin typeface="Arial" panose="020B0604020202020204" pitchFamily="34" charset="0"/>
                          <a:ea typeface="+mn-ea"/>
                          <a:cs typeface="Arial" panose="020B0604020202020204" pitchFamily="34" charset="0"/>
                        </a:rPr>
                        <a:t>2 (1)</a:t>
                      </a:r>
                    </a:p>
                  </a:txBody>
                  <a:tcPr marL="68580" marR="68580" marT="46800" marB="46800" anchor="ctr">
                    <a:lnL w="12700" cmpd="sng">
                      <a:noFill/>
                    </a:lnL>
                    <a:lnR w="127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BFCFE"/>
                    </a:solidFill>
                  </a:tcPr>
                </a:tc>
                <a:extLst>
                  <a:ext uri="{0D108BD9-81ED-4DB2-BD59-A6C34878D82A}">
                    <a16:rowId xmlns:a16="http://schemas.microsoft.com/office/drawing/2014/main" val="271973855"/>
                  </a:ext>
                </a:extLst>
              </a:tr>
              <a:tr h="230760">
                <a:tc>
                  <a:txBody>
                    <a:bodyPr/>
                    <a:lstStyle/>
                    <a:p>
                      <a:pPr marL="180000" marR="0" lvl="0" indent="0" algn="l" defTabSz="457200" rtl="0" eaLnBrk="1" fontAlgn="auto" latinLnBrk="0" hangingPunct="1">
                        <a:lnSpc>
                          <a:spcPct val="85000"/>
                        </a:lnSpc>
                        <a:spcBef>
                          <a:spcPts val="0"/>
                        </a:spcBef>
                        <a:spcAft>
                          <a:spcPts val="0"/>
                        </a:spcAft>
                        <a:buClrTx/>
                        <a:buSzTx/>
                        <a:buFontTx/>
                        <a:buNone/>
                        <a:tabLst/>
                        <a:defRPr/>
                      </a:pPr>
                      <a:r>
                        <a:rPr lang="en-GB" sz="900" kern="1200">
                          <a:solidFill>
                            <a:srgbClr val="475358"/>
                          </a:solidFill>
                          <a:latin typeface="Arial" panose="020B0604020202020204" pitchFamily="34" charset="0"/>
                          <a:ea typeface="+mn-ea"/>
                          <a:cs typeface="Arial" panose="020B0604020202020204" pitchFamily="34" charset="0"/>
                        </a:rPr>
                        <a:t>Non-MSI-H</a:t>
                      </a:r>
                    </a:p>
                  </a:txBody>
                  <a:tcPr marL="68580" marR="6858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lang="en-GB" sz="950" kern="1200">
                          <a:solidFill>
                            <a:srgbClr val="475358"/>
                          </a:solidFill>
                          <a:latin typeface="Arial" panose="020B0604020202020204" pitchFamily="34" charset="0"/>
                          <a:ea typeface="+mn-ea"/>
                          <a:cs typeface="Arial" panose="020B0604020202020204" pitchFamily="34" charset="0"/>
                        </a:rPr>
                        <a:t>326 (93)</a:t>
                      </a:r>
                    </a:p>
                  </a:txBody>
                  <a:tcPr marL="68580" marR="68580" marT="46800" marB="468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lang="en-GB" sz="950" kern="1200">
                          <a:solidFill>
                            <a:srgbClr val="475358"/>
                          </a:solidFill>
                          <a:latin typeface="Arial" panose="020B0604020202020204" pitchFamily="34" charset="0"/>
                          <a:ea typeface="+mn-ea"/>
                          <a:cs typeface="Arial" panose="020B0604020202020204" pitchFamily="34" charset="0"/>
                        </a:rPr>
                        <a:t>329 (94)</a:t>
                      </a:r>
                    </a:p>
                  </a:txBody>
                  <a:tcPr marL="68580" marR="68580" marT="46800" marB="46800" anchor="ctr">
                    <a:lnL w="12700" cmpd="sng">
                      <a:noFill/>
                    </a:lnL>
                    <a:lnR w="127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92795307"/>
                  </a:ext>
                </a:extLst>
              </a:tr>
              <a:tr h="230760">
                <a:tc>
                  <a:txBody>
                    <a:bodyPr/>
                    <a:lstStyle/>
                    <a:p>
                      <a:pPr marL="180000" marR="0" lvl="0" indent="0" algn="l" defTabSz="457200" rtl="0" eaLnBrk="1" fontAlgn="auto" latinLnBrk="0" hangingPunct="1">
                        <a:lnSpc>
                          <a:spcPct val="85000"/>
                        </a:lnSpc>
                        <a:spcBef>
                          <a:spcPts val="0"/>
                        </a:spcBef>
                        <a:spcAft>
                          <a:spcPts val="0"/>
                        </a:spcAft>
                        <a:buClrTx/>
                        <a:buSzTx/>
                        <a:buFontTx/>
                        <a:buNone/>
                        <a:tabLst/>
                        <a:defRPr/>
                      </a:pPr>
                      <a:r>
                        <a:rPr lang="en-GB" sz="900" kern="1200">
                          <a:solidFill>
                            <a:srgbClr val="475358"/>
                          </a:solidFill>
                          <a:latin typeface="Arial" panose="020B0604020202020204" pitchFamily="34" charset="0"/>
                          <a:ea typeface="+mn-ea"/>
                          <a:cs typeface="Arial" panose="020B0604020202020204" pitchFamily="34" charset="0"/>
                        </a:rPr>
                        <a:t>Unknown</a:t>
                      </a:r>
                    </a:p>
                  </a:txBody>
                  <a:tcPr marL="68580" marR="6858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BFCFE"/>
                    </a:solidFill>
                  </a:tcPr>
                </a:tc>
                <a:tc>
                  <a:txBody>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lang="en-GB" sz="950" kern="1200">
                          <a:solidFill>
                            <a:srgbClr val="475358"/>
                          </a:solidFill>
                          <a:latin typeface="Arial" panose="020B0604020202020204" pitchFamily="34" charset="0"/>
                          <a:ea typeface="+mn-ea"/>
                          <a:cs typeface="Arial" panose="020B0604020202020204" pitchFamily="34" charset="0"/>
                        </a:rPr>
                        <a:t>18 (5)</a:t>
                      </a:r>
                    </a:p>
                  </a:txBody>
                  <a:tcPr marL="68580" marR="68580" marT="46800" marB="468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BFCFE"/>
                    </a:solidFill>
                  </a:tcPr>
                </a:tc>
                <a:tc>
                  <a:txBody>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lang="en-GB" sz="950" kern="1200">
                          <a:solidFill>
                            <a:srgbClr val="475358"/>
                          </a:solidFill>
                          <a:latin typeface="Arial" panose="020B0604020202020204" pitchFamily="34" charset="0"/>
                          <a:ea typeface="+mn-ea"/>
                          <a:cs typeface="Arial" panose="020B0604020202020204" pitchFamily="34" charset="0"/>
                        </a:rPr>
                        <a:t>17 (5)</a:t>
                      </a:r>
                    </a:p>
                  </a:txBody>
                  <a:tcPr marL="68580" marR="68580" marT="46800" marB="46800" anchor="ctr">
                    <a:lnL w="12700" cmpd="sng">
                      <a:noFill/>
                    </a:lnL>
                    <a:lnR w="127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BFCFE"/>
                    </a:solidFill>
                  </a:tcPr>
                </a:tc>
                <a:extLst>
                  <a:ext uri="{0D108BD9-81ED-4DB2-BD59-A6C34878D82A}">
                    <a16:rowId xmlns:a16="http://schemas.microsoft.com/office/drawing/2014/main" val="3077305864"/>
                  </a:ext>
                </a:extLst>
              </a:tr>
              <a:tr h="230760">
                <a:tc>
                  <a:txBody>
                    <a:bodyPr/>
                    <a:lstStyle/>
                    <a:p>
                      <a:pPr marL="52388" indent="0" algn="l" defTabSz="609585" rtl="0" eaLnBrk="1" latinLnBrk="0" hangingPunct="1">
                        <a:lnSpc>
                          <a:spcPct val="100000"/>
                        </a:lnSpc>
                      </a:pPr>
                      <a:r>
                        <a:rPr lang="en-GB" sz="900" b="1" kern="1200">
                          <a:solidFill>
                            <a:srgbClr val="475358"/>
                          </a:solidFill>
                          <a:latin typeface="Arial" panose="020B0604020202020204" pitchFamily="34" charset="0"/>
                          <a:ea typeface="+mn-ea"/>
                          <a:cs typeface="Arial" panose="020B0604020202020204" pitchFamily="34" charset="0"/>
                        </a:rPr>
                        <a:t>Geographic region, n (%)</a:t>
                      </a:r>
                    </a:p>
                  </a:txBody>
                  <a:tcPr marL="68580" marR="6858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lang="en-GB" sz="950" kern="1200">
                          <a:solidFill>
                            <a:srgbClr val="475358"/>
                          </a:solidFill>
                          <a:latin typeface="Arial" panose="020B0604020202020204" pitchFamily="34" charset="0"/>
                          <a:ea typeface="+mn-ea"/>
                          <a:cs typeface="Arial" panose="020B0604020202020204" pitchFamily="34" charset="0"/>
                        </a:rPr>
                        <a:t> </a:t>
                      </a:r>
                    </a:p>
                  </a:txBody>
                  <a:tcPr marL="68580" marR="68580" marT="46800" marB="468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lang="en-GB" sz="950" kern="1200">
                          <a:solidFill>
                            <a:srgbClr val="475358"/>
                          </a:solidFill>
                          <a:latin typeface="Arial" panose="020B0604020202020204" pitchFamily="34" charset="0"/>
                          <a:ea typeface="+mn-ea"/>
                          <a:cs typeface="Arial" panose="020B0604020202020204" pitchFamily="34" charset="0"/>
                        </a:rPr>
                        <a:t> </a:t>
                      </a:r>
                    </a:p>
                  </a:txBody>
                  <a:tcPr marL="68580" marR="68580" marT="46800" marB="46800" anchor="ctr">
                    <a:lnL w="12700" cmpd="sng">
                      <a:noFill/>
                    </a:lnL>
                    <a:lnR w="127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823314360"/>
                  </a:ext>
                </a:extLst>
              </a:tr>
              <a:tr h="230760">
                <a:tc>
                  <a:txBody>
                    <a:bodyPr/>
                    <a:lstStyle/>
                    <a:p>
                      <a:pPr marL="180000" marR="0" lvl="0" indent="0" algn="l" defTabSz="457200" rtl="0" eaLnBrk="1" fontAlgn="auto" latinLnBrk="0" hangingPunct="1">
                        <a:lnSpc>
                          <a:spcPct val="85000"/>
                        </a:lnSpc>
                        <a:spcBef>
                          <a:spcPts val="0"/>
                        </a:spcBef>
                        <a:spcAft>
                          <a:spcPts val="0"/>
                        </a:spcAft>
                        <a:buClrTx/>
                        <a:buSzTx/>
                        <a:buFontTx/>
                        <a:buNone/>
                        <a:tabLst/>
                        <a:defRPr/>
                      </a:pPr>
                      <a:r>
                        <a:rPr lang="en-GB" sz="900" kern="1200">
                          <a:solidFill>
                            <a:srgbClr val="475358"/>
                          </a:solidFill>
                          <a:latin typeface="Arial" panose="020B0604020202020204" pitchFamily="34" charset="0"/>
                          <a:ea typeface="+mn-ea"/>
                          <a:cs typeface="Arial" panose="020B0604020202020204" pitchFamily="34" charset="0"/>
                        </a:rPr>
                        <a:t>Australia/Europe/Israel/North America</a:t>
                      </a:r>
                    </a:p>
                  </a:txBody>
                  <a:tcPr marL="68580" marR="6858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BFCFE"/>
                    </a:solidFill>
                  </a:tcPr>
                </a:tc>
                <a:tc>
                  <a:txBody>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lang="en-GB" sz="950" kern="1200">
                          <a:solidFill>
                            <a:srgbClr val="475358"/>
                          </a:solidFill>
                          <a:latin typeface="Arial" panose="020B0604020202020204" pitchFamily="34" charset="0"/>
                          <a:ea typeface="+mn-ea"/>
                          <a:cs typeface="Arial" panose="020B0604020202020204" pitchFamily="34" charset="0"/>
                        </a:rPr>
                        <a:t>113 (32)</a:t>
                      </a:r>
                    </a:p>
                  </a:txBody>
                  <a:tcPr marL="68580" marR="68580" marT="46800" marB="468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BFCFE"/>
                    </a:solidFill>
                  </a:tcPr>
                </a:tc>
                <a:tc>
                  <a:txBody>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lang="en-GB" sz="950" kern="1200">
                          <a:solidFill>
                            <a:srgbClr val="475358"/>
                          </a:solidFill>
                          <a:latin typeface="Arial" panose="020B0604020202020204" pitchFamily="34" charset="0"/>
                          <a:ea typeface="+mn-ea"/>
                          <a:cs typeface="Arial" panose="020B0604020202020204" pitchFamily="34" charset="0"/>
                        </a:rPr>
                        <a:t>111 (32)</a:t>
                      </a:r>
                    </a:p>
                  </a:txBody>
                  <a:tcPr marL="68580" marR="68580" marT="46800" marB="46800" anchor="ctr">
                    <a:lnL w="12700" cmpd="sng">
                      <a:noFill/>
                    </a:lnL>
                    <a:lnR w="127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BFCFE"/>
                    </a:solidFill>
                  </a:tcPr>
                </a:tc>
                <a:extLst>
                  <a:ext uri="{0D108BD9-81ED-4DB2-BD59-A6C34878D82A}">
                    <a16:rowId xmlns:a16="http://schemas.microsoft.com/office/drawing/2014/main" val="1937810915"/>
                  </a:ext>
                </a:extLst>
              </a:tr>
              <a:tr h="230760">
                <a:tc>
                  <a:txBody>
                    <a:bodyPr/>
                    <a:lstStyle/>
                    <a:p>
                      <a:pPr marL="180000" marR="0" lvl="0" indent="0" algn="l" defTabSz="457200" rtl="0" eaLnBrk="1" fontAlgn="auto" latinLnBrk="0" hangingPunct="1">
                        <a:lnSpc>
                          <a:spcPct val="85000"/>
                        </a:lnSpc>
                        <a:spcBef>
                          <a:spcPts val="0"/>
                        </a:spcBef>
                        <a:spcAft>
                          <a:spcPts val="0"/>
                        </a:spcAft>
                        <a:buClrTx/>
                        <a:buSzTx/>
                        <a:buFontTx/>
                        <a:buNone/>
                        <a:tabLst/>
                        <a:defRPr/>
                      </a:pPr>
                      <a:r>
                        <a:rPr lang="en-GB" sz="900" kern="1200">
                          <a:solidFill>
                            <a:srgbClr val="475358"/>
                          </a:solidFill>
                          <a:latin typeface="Arial" panose="020B0604020202020204" pitchFamily="34" charset="0"/>
                          <a:ea typeface="+mn-ea"/>
                          <a:cs typeface="Arial" panose="020B0604020202020204" pitchFamily="34" charset="0"/>
                        </a:rPr>
                        <a:t>Asia</a:t>
                      </a:r>
                    </a:p>
                  </a:txBody>
                  <a:tcPr marL="68580" marR="6858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lang="en-GB" sz="950" kern="1200">
                          <a:solidFill>
                            <a:srgbClr val="475358"/>
                          </a:solidFill>
                          <a:latin typeface="Arial" panose="020B0604020202020204" pitchFamily="34" charset="0"/>
                          <a:ea typeface="+mn-ea"/>
                          <a:cs typeface="Arial" panose="020B0604020202020204" pitchFamily="34" charset="0"/>
                        </a:rPr>
                        <a:t>118 (34)</a:t>
                      </a:r>
                    </a:p>
                  </a:txBody>
                  <a:tcPr marL="68580" marR="68580" marT="46800" marB="468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lang="en-GB" sz="950" kern="1200">
                          <a:solidFill>
                            <a:srgbClr val="475358"/>
                          </a:solidFill>
                          <a:latin typeface="Arial" panose="020B0604020202020204" pitchFamily="34" charset="0"/>
                          <a:ea typeface="+mn-ea"/>
                          <a:cs typeface="Arial" panose="020B0604020202020204" pitchFamily="34" charset="0"/>
                        </a:rPr>
                        <a:t>119 (34)</a:t>
                      </a:r>
                    </a:p>
                  </a:txBody>
                  <a:tcPr marL="68580" marR="68580" marT="46800" marB="46800" anchor="ctr">
                    <a:lnL w="12700" cmpd="sng">
                      <a:noFill/>
                    </a:lnL>
                    <a:lnR w="127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091052713"/>
                  </a:ext>
                </a:extLst>
              </a:tr>
              <a:tr h="230760">
                <a:tc>
                  <a:txBody>
                    <a:bodyPr/>
                    <a:lstStyle/>
                    <a:p>
                      <a:pPr marL="180000" marR="0" lvl="0" indent="0" algn="l" defTabSz="457200" rtl="0" eaLnBrk="1" fontAlgn="auto" latinLnBrk="0" hangingPunct="1">
                        <a:lnSpc>
                          <a:spcPct val="85000"/>
                        </a:lnSpc>
                        <a:spcBef>
                          <a:spcPts val="0"/>
                        </a:spcBef>
                        <a:spcAft>
                          <a:spcPts val="0"/>
                        </a:spcAft>
                        <a:buClrTx/>
                        <a:buSzTx/>
                        <a:buFontTx/>
                        <a:buNone/>
                        <a:tabLst/>
                        <a:defRPr/>
                      </a:pPr>
                      <a:r>
                        <a:rPr lang="en-GB" sz="900" kern="1200">
                          <a:solidFill>
                            <a:srgbClr val="475358"/>
                          </a:solidFill>
                          <a:latin typeface="Arial" panose="020B0604020202020204" pitchFamily="34" charset="0"/>
                          <a:ea typeface="+mn-ea"/>
                          <a:cs typeface="Arial" panose="020B0604020202020204" pitchFamily="34" charset="0"/>
                        </a:rPr>
                        <a:t>Rest of world</a:t>
                      </a:r>
                    </a:p>
                  </a:txBody>
                  <a:tcPr marL="68580" marR="6858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BFCFE"/>
                    </a:solidFill>
                  </a:tcPr>
                </a:tc>
                <a:tc>
                  <a:txBody>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lang="en-GB" sz="950" kern="1200">
                          <a:solidFill>
                            <a:srgbClr val="475358"/>
                          </a:solidFill>
                          <a:latin typeface="Arial" panose="020B0604020202020204" pitchFamily="34" charset="0"/>
                          <a:ea typeface="+mn-ea"/>
                          <a:cs typeface="Arial" panose="020B0604020202020204" pitchFamily="34" charset="0"/>
                        </a:rPr>
                        <a:t>119 (34)</a:t>
                      </a:r>
                    </a:p>
                  </a:txBody>
                  <a:tcPr marL="68580" marR="68580" marT="46800" marB="468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BFCFE"/>
                    </a:solidFill>
                  </a:tcPr>
                </a:tc>
                <a:tc>
                  <a:txBody>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lang="en-GB" sz="950" kern="1200">
                          <a:solidFill>
                            <a:srgbClr val="475358"/>
                          </a:solidFill>
                          <a:latin typeface="Arial" panose="020B0604020202020204" pitchFamily="34" charset="0"/>
                          <a:ea typeface="+mn-ea"/>
                          <a:cs typeface="Arial" panose="020B0604020202020204" pitchFamily="34" charset="0"/>
                        </a:rPr>
                        <a:t>118 (34)</a:t>
                      </a:r>
                    </a:p>
                  </a:txBody>
                  <a:tcPr marL="68580" marR="68580" marT="46800" marB="46800" anchor="ctr">
                    <a:lnL w="12700" cmpd="sng">
                      <a:noFill/>
                    </a:lnL>
                    <a:lnR w="127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BFCFE"/>
                    </a:solidFill>
                  </a:tcPr>
                </a:tc>
                <a:extLst>
                  <a:ext uri="{0D108BD9-81ED-4DB2-BD59-A6C34878D82A}">
                    <a16:rowId xmlns:a16="http://schemas.microsoft.com/office/drawing/2014/main" val="1339570479"/>
                  </a:ext>
                </a:extLst>
              </a:tr>
              <a:tr h="230760">
                <a:tc>
                  <a:txBody>
                    <a:bodyPr/>
                    <a:lstStyle/>
                    <a:p>
                      <a:pPr marL="52388" indent="0" algn="l" defTabSz="609585" rtl="0" eaLnBrk="1" latinLnBrk="0" hangingPunct="1">
                        <a:lnSpc>
                          <a:spcPct val="100000"/>
                        </a:lnSpc>
                      </a:pPr>
                      <a:r>
                        <a:rPr lang="en-GB" sz="900" b="1" kern="1200">
                          <a:solidFill>
                            <a:srgbClr val="475358"/>
                          </a:solidFill>
                          <a:latin typeface="Arial" panose="020B0604020202020204" pitchFamily="34" charset="0"/>
                          <a:ea typeface="+mn-ea"/>
                          <a:cs typeface="Arial" panose="020B0604020202020204" pitchFamily="34" charset="0"/>
                        </a:rPr>
                        <a:t>Chemotherapy regimen, n (%)</a:t>
                      </a:r>
                    </a:p>
                  </a:txBody>
                  <a:tcPr marL="68580" marR="6858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lang="en-GB" sz="950" kern="1200">
                          <a:solidFill>
                            <a:srgbClr val="475358"/>
                          </a:solidFill>
                          <a:latin typeface="Arial" panose="020B0604020202020204" pitchFamily="34" charset="0"/>
                          <a:ea typeface="+mn-ea"/>
                          <a:cs typeface="Arial" panose="020B0604020202020204" pitchFamily="34" charset="0"/>
                        </a:rPr>
                        <a:t> </a:t>
                      </a:r>
                    </a:p>
                  </a:txBody>
                  <a:tcPr marL="68580" marR="68580" marT="46800" marB="468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lang="en-GB" sz="950" kern="1200">
                          <a:solidFill>
                            <a:srgbClr val="475358"/>
                          </a:solidFill>
                          <a:latin typeface="Arial" panose="020B0604020202020204" pitchFamily="34" charset="0"/>
                          <a:ea typeface="+mn-ea"/>
                          <a:cs typeface="Arial" panose="020B0604020202020204" pitchFamily="34" charset="0"/>
                        </a:rPr>
                        <a:t> </a:t>
                      </a:r>
                    </a:p>
                  </a:txBody>
                  <a:tcPr marL="68580" marR="68580" marT="46800" marB="46800" anchor="ctr">
                    <a:lnL w="12700" cmpd="sng">
                      <a:noFill/>
                    </a:lnL>
                    <a:lnR w="127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495913179"/>
                  </a:ext>
                </a:extLst>
              </a:tr>
              <a:tr h="230760">
                <a:tc>
                  <a:txBody>
                    <a:bodyPr/>
                    <a:lstStyle/>
                    <a:p>
                      <a:pPr marL="180000" marR="0" lvl="0" indent="0" algn="l" defTabSz="457200" rtl="0" eaLnBrk="1" fontAlgn="auto" latinLnBrk="0" hangingPunct="1">
                        <a:lnSpc>
                          <a:spcPct val="85000"/>
                        </a:lnSpc>
                        <a:spcBef>
                          <a:spcPts val="0"/>
                        </a:spcBef>
                        <a:spcAft>
                          <a:spcPts val="0"/>
                        </a:spcAft>
                        <a:buClrTx/>
                        <a:buSzTx/>
                        <a:buFontTx/>
                        <a:buNone/>
                        <a:tabLst/>
                        <a:defRPr/>
                      </a:pPr>
                      <a:r>
                        <a:rPr lang="en-GB" sz="900" kern="1200">
                          <a:solidFill>
                            <a:srgbClr val="475358"/>
                          </a:solidFill>
                          <a:latin typeface="Arial" panose="020B0604020202020204" pitchFamily="34" charset="0"/>
                          <a:ea typeface="+mn-ea"/>
                          <a:cs typeface="Arial" panose="020B0604020202020204" pitchFamily="34" charset="0"/>
                        </a:rPr>
                        <a:t>CAPOX</a:t>
                      </a:r>
                    </a:p>
                  </a:txBody>
                  <a:tcPr marL="68580" marR="6858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BFCFE"/>
                    </a:solidFill>
                  </a:tcPr>
                </a:tc>
                <a:tc>
                  <a:txBody>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lang="en-GB" sz="950" kern="1200">
                          <a:solidFill>
                            <a:srgbClr val="475358"/>
                          </a:solidFill>
                          <a:latin typeface="Arial" panose="020B0604020202020204" pitchFamily="34" charset="0"/>
                          <a:ea typeface="+mn-ea"/>
                          <a:cs typeface="Arial" panose="020B0604020202020204" pitchFamily="34" charset="0"/>
                        </a:rPr>
                        <a:t>297 (85)</a:t>
                      </a:r>
                    </a:p>
                  </a:txBody>
                  <a:tcPr marL="68580" marR="68580" marT="46800" marB="468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BFCFE"/>
                    </a:solidFill>
                  </a:tcPr>
                </a:tc>
                <a:tc>
                  <a:txBody>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lang="en-GB" sz="950" kern="1200">
                          <a:solidFill>
                            <a:srgbClr val="475358"/>
                          </a:solidFill>
                          <a:latin typeface="Arial" panose="020B0604020202020204" pitchFamily="34" charset="0"/>
                          <a:ea typeface="+mn-ea"/>
                          <a:cs typeface="Arial" panose="020B0604020202020204" pitchFamily="34" charset="0"/>
                        </a:rPr>
                        <a:t>299 (86)</a:t>
                      </a:r>
                    </a:p>
                  </a:txBody>
                  <a:tcPr marL="68580" marR="68580" marT="46800" marB="46800" anchor="ctr">
                    <a:lnL w="12700" cmpd="sng">
                      <a:noFill/>
                    </a:lnL>
                    <a:lnR w="127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BFCFE"/>
                    </a:solidFill>
                  </a:tcPr>
                </a:tc>
                <a:extLst>
                  <a:ext uri="{0D108BD9-81ED-4DB2-BD59-A6C34878D82A}">
                    <a16:rowId xmlns:a16="http://schemas.microsoft.com/office/drawing/2014/main" val="1703320590"/>
                  </a:ext>
                </a:extLst>
              </a:tr>
              <a:tr h="230760">
                <a:tc>
                  <a:txBody>
                    <a:bodyPr/>
                    <a:lstStyle/>
                    <a:p>
                      <a:pPr marL="180000" marR="0" lvl="0" indent="0" algn="l" defTabSz="457200" rtl="0" eaLnBrk="1" fontAlgn="auto" latinLnBrk="0" hangingPunct="1">
                        <a:lnSpc>
                          <a:spcPct val="85000"/>
                        </a:lnSpc>
                        <a:spcBef>
                          <a:spcPts val="0"/>
                        </a:spcBef>
                        <a:spcAft>
                          <a:spcPts val="0"/>
                        </a:spcAft>
                        <a:buClrTx/>
                        <a:buSzTx/>
                        <a:buFontTx/>
                        <a:buNone/>
                        <a:tabLst/>
                        <a:defRPr/>
                      </a:pPr>
                      <a:r>
                        <a:rPr lang="en-GB" sz="900" kern="1200">
                          <a:solidFill>
                            <a:srgbClr val="475358"/>
                          </a:solidFill>
                          <a:latin typeface="Arial" panose="020B0604020202020204" pitchFamily="34" charset="0"/>
                          <a:ea typeface="+mn-ea"/>
                          <a:cs typeface="Arial" panose="020B0604020202020204" pitchFamily="34" charset="0"/>
                        </a:rPr>
                        <a:t>FP</a:t>
                      </a:r>
                    </a:p>
                  </a:txBody>
                  <a:tcPr marL="68580" marR="6858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lang="en-GB" sz="950" kern="1200">
                          <a:solidFill>
                            <a:srgbClr val="475358"/>
                          </a:solidFill>
                          <a:latin typeface="Arial" panose="020B0604020202020204" pitchFamily="34" charset="0"/>
                          <a:ea typeface="+mn-ea"/>
                          <a:cs typeface="Arial" panose="020B0604020202020204" pitchFamily="34" charset="0"/>
                        </a:rPr>
                        <a:t>53 (15)</a:t>
                      </a:r>
                    </a:p>
                  </a:txBody>
                  <a:tcPr marL="68580" marR="68580" marT="46800" marB="468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lang="en-GB" sz="950" kern="1200">
                          <a:solidFill>
                            <a:srgbClr val="475358"/>
                          </a:solidFill>
                          <a:latin typeface="Arial" panose="020B0604020202020204" pitchFamily="34" charset="0"/>
                          <a:ea typeface="+mn-ea"/>
                          <a:cs typeface="Arial" panose="020B0604020202020204" pitchFamily="34" charset="0"/>
                        </a:rPr>
                        <a:t>49 (14)</a:t>
                      </a:r>
                    </a:p>
                  </a:txBody>
                  <a:tcPr marL="68580" marR="68580" marT="46800" marB="46800" anchor="ctr">
                    <a:lnL w="12700" cmpd="sng">
                      <a:noFill/>
                    </a:lnL>
                    <a:lnR w="127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370224506"/>
                  </a:ext>
                </a:extLst>
              </a:tr>
            </a:tbl>
          </a:graphicData>
        </a:graphic>
      </p:graphicFrame>
      <p:sp>
        <p:nvSpPr>
          <p:cNvPr id="9" name="Rectangle 8">
            <a:extLst>
              <a:ext uri="{FF2B5EF4-FFF2-40B4-BE49-F238E27FC236}">
                <a16:creationId xmlns:a16="http://schemas.microsoft.com/office/drawing/2014/main" id="{BE515658-6DE1-C689-0B5A-BE5893743BE9}"/>
              </a:ext>
            </a:extLst>
          </p:cNvPr>
          <p:cNvSpPr/>
          <p:nvPr/>
        </p:nvSpPr>
        <p:spPr>
          <a:xfrm>
            <a:off x="6181725" y="5949272"/>
            <a:ext cx="5274708" cy="230832"/>
          </a:xfrm>
          <a:prstGeom prst="rect">
            <a:avLst/>
          </a:prstGeom>
        </p:spPr>
        <p:txBody>
          <a:bodyPr wrap="square">
            <a:spAutoFit/>
          </a:bodyPr>
          <a:lstStyle/>
          <a:p>
            <a:pPr algn="r"/>
            <a:r>
              <a:rPr lang="en-GB" sz="900">
                <a:solidFill>
                  <a:srgbClr val="475358"/>
                </a:solidFill>
                <a:latin typeface="Arial  "/>
              </a:rPr>
              <a:t>Adapted from Janjigian YY et al. 2023.</a:t>
            </a:r>
          </a:p>
        </p:txBody>
      </p:sp>
      <p:grpSp>
        <p:nvGrpSpPr>
          <p:cNvPr id="10" name="Group 9">
            <a:extLst>
              <a:ext uri="{FF2B5EF4-FFF2-40B4-BE49-F238E27FC236}">
                <a16:creationId xmlns:a16="http://schemas.microsoft.com/office/drawing/2014/main" id="{95351414-A6D0-A0C4-5694-D2C0323AFB20}"/>
              </a:ext>
            </a:extLst>
          </p:cNvPr>
          <p:cNvGrpSpPr/>
          <p:nvPr/>
        </p:nvGrpSpPr>
        <p:grpSpPr>
          <a:xfrm>
            <a:off x="10371788" y="6441449"/>
            <a:ext cx="1087453" cy="276999"/>
            <a:chOff x="10643033" y="6091386"/>
            <a:chExt cx="1087453" cy="276999"/>
          </a:xfrm>
        </p:grpSpPr>
        <p:sp>
          <p:nvSpPr>
            <p:cNvPr id="11" name="TextBox 10">
              <a:extLst>
                <a:ext uri="{FF2B5EF4-FFF2-40B4-BE49-F238E27FC236}">
                  <a16:creationId xmlns:a16="http://schemas.microsoft.com/office/drawing/2014/main" id="{E65ADEA0-6B0C-AC9B-1F11-E16BA5BA724B}"/>
                </a:ext>
              </a:extLst>
            </p:cNvPr>
            <p:cNvSpPr txBox="1"/>
            <p:nvPr/>
          </p:nvSpPr>
          <p:spPr>
            <a:xfrm>
              <a:off x="10643033" y="6091386"/>
              <a:ext cx="596638" cy="276999"/>
            </a:xfrm>
            <a:prstGeom prst="rect">
              <a:avLst/>
            </a:prstGeom>
            <a:noFill/>
          </p:spPr>
          <p:txBody>
            <a:bodyPr wrap="none" rtlCol="0">
              <a:spAutoFit/>
            </a:bodyPr>
            <a:lstStyle/>
            <a:p>
              <a:r>
                <a:rPr lang="en-GB" sz="1200">
                  <a:solidFill>
                    <a:srgbClr val="639F59"/>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GB PI</a:t>
              </a:r>
              <a:endParaRPr lang="en-GB" sz="1200">
                <a:solidFill>
                  <a:srgbClr val="639F59"/>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E4AAE4D9-CF07-7750-7457-167A537F9FDA}"/>
                </a:ext>
              </a:extLst>
            </p:cNvPr>
            <p:cNvSpPr txBox="1"/>
            <p:nvPr/>
          </p:nvSpPr>
          <p:spPr>
            <a:xfrm>
              <a:off x="11202777" y="6091386"/>
              <a:ext cx="527709" cy="276999"/>
            </a:xfrm>
            <a:prstGeom prst="rect">
              <a:avLst/>
            </a:prstGeom>
            <a:noFill/>
          </p:spPr>
          <p:txBody>
            <a:bodyPr wrap="none" rtlCol="0">
              <a:spAutoFit/>
            </a:bodyPr>
            <a:lstStyle/>
            <a:p>
              <a:r>
                <a:rPr lang="en-GB" sz="1200">
                  <a:solidFill>
                    <a:srgbClr val="639F59"/>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NI PI</a:t>
              </a:r>
              <a:endParaRPr lang="en-GB" sz="1200">
                <a:solidFill>
                  <a:srgbClr val="639F59"/>
                </a:solidFill>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id="{6FED606D-0DFC-2624-3B64-DD577A7D923A}"/>
              </a:ext>
            </a:extLst>
          </p:cNvPr>
          <p:cNvGrpSpPr/>
          <p:nvPr/>
        </p:nvGrpSpPr>
        <p:grpSpPr>
          <a:xfrm>
            <a:off x="11530941" y="6153449"/>
            <a:ext cx="576000" cy="576000"/>
            <a:chOff x="8680178" y="917741"/>
            <a:chExt cx="352645" cy="350678"/>
          </a:xfrm>
        </p:grpSpPr>
        <p:sp>
          <p:nvSpPr>
            <p:cNvPr id="15" name="Oval 14">
              <a:hlinkClick r:id="rId5" action="ppaction://hlinksldjump"/>
              <a:extLst>
                <a:ext uri="{FF2B5EF4-FFF2-40B4-BE49-F238E27FC236}">
                  <a16:creationId xmlns:a16="http://schemas.microsoft.com/office/drawing/2014/main" id="{B92B734D-8E5D-9975-074E-2F444645376F}"/>
                </a:ext>
              </a:extLst>
            </p:cNvPr>
            <p:cNvSpPr/>
            <p:nvPr/>
          </p:nvSpPr>
          <p:spPr>
            <a:xfrm flipH="1">
              <a:off x="8680178" y="917741"/>
              <a:ext cx="352645" cy="350678"/>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267"/>
            </a:p>
          </p:txBody>
        </p:sp>
        <p:pic>
          <p:nvPicPr>
            <p:cNvPr id="16" name="Graphic 15" descr="Home">
              <a:hlinkClick r:id="rId5" action="ppaction://hlinksldjump"/>
              <a:extLst>
                <a:ext uri="{FF2B5EF4-FFF2-40B4-BE49-F238E27FC236}">
                  <a16:creationId xmlns:a16="http://schemas.microsoft.com/office/drawing/2014/main" id="{3C08CF5D-3510-94BF-C0CC-827588C6B50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721168" y="943594"/>
              <a:ext cx="270664" cy="270664"/>
            </a:xfrm>
            <a:prstGeom prst="rect">
              <a:avLst/>
            </a:prstGeom>
          </p:spPr>
        </p:pic>
      </p:grpSp>
    </p:spTree>
    <p:extLst>
      <p:ext uri="{BB962C8B-B14F-4D97-AF65-F5344CB8AC3E}">
        <p14:creationId xmlns:p14="http://schemas.microsoft.com/office/powerpoint/2010/main" val="3097920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F207D3-F4A7-1DCA-3078-81A805FAE79B}"/>
              </a:ext>
            </a:extLst>
          </p:cNvPr>
          <p:cNvSpPr>
            <a:spLocks noGrp="1"/>
          </p:cNvSpPr>
          <p:nvPr>
            <p:ph type="title"/>
          </p:nvPr>
        </p:nvSpPr>
        <p:spPr/>
        <p:txBody>
          <a:bodyPr>
            <a:noAutofit/>
          </a:bodyPr>
          <a:lstStyle/>
          <a:p>
            <a:r>
              <a:rPr lang="en-GB" dirty="0"/>
              <a:t>KEYNOTE-811: Primary endpoint – PFS in the</a:t>
            </a:r>
            <a:br>
              <a:rPr lang="en-GB" dirty="0"/>
            </a:br>
            <a:r>
              <a:rPr lang="en-GB" dirty="0"/>
              <a:t>ITT population</a:t>
            </a:r>
          </a:p>
        </p:txBody>
      </p:sp>
      <p:sp>
        <p:nvSpPr>
          <p:cNvPr id="4" name="Footer Placeholder 3">
            <a:extLst>
              <a:ext uri="{FF2B5EF4-FFF2-40B4-BE49-F238E27FC236}">
                <a16:creationId xmlns:a16="http://schemas.microsoft.com/office/drawing/2014/main" id="{CC45A046-04A6-5FCD-28F0-34FC4858D101}"/>
              </a:ext>
            </a:extLst>
          </p:cNvPr>
          <p:cNvSpPr>
            <a:spLocks noGrp="1"/>
          </p:cNvSpPr>
          <p:nvPr>
            <p:ph type="ftr" sz="quarter" idx="10"/>
          </p:nvPr>
        </p:nvSpPr>
        <p:spPr/>
        <p:txBody>
          <a:bodyPr/>
          <a:lstStyle/>
          <a:p>
            <a:pPr>
              <a:spcAft>
                <a:spcPts val="0"/>
              </a:spcAft>
            </a:pPr>
            <a:r>
              <a:rPr lang="en-GB" sz="1000" b="1" dirty="0"/>
              <a:t>Analysis cut-off date: 25 May 2022. </a:t>
            </a:r>
          </a:p>
          <a:p>
            <a:pPr>
              <a:spcAft>
                <a:spcPts val="0"/>
              </a:spcAft>
            </a:pPr>
            <a:r>
              <a:rPr lang="en-GB" sz="1000" b="1" baseline="30000" dirty="0" err="1"/>
              <a:t>a</a:t>
            </a:r>
            <a:r>
              <a:rPr lang="en-GB" sz="1000" b="1" dirty="0" err="1"/>
              <a:t>A</a:t>
            </a:r>
            <a:r>
              <a:rPr lang="en-GB" sz="1000" b="1" dirty="0"/>
              <a:t> stratified Cox proportional hazards model with </a:t>
            </a:r>
            <a:r>
              <a:rPr lang="en-GB" sz="1000" b="1" dirty="0" err="1"/>
              <a:t>Efron’s</a:t>
            </a:r>
            <a:r>
              <a:rPr lang="en-GB" sz="1000" b="1" dirty="0"/>
              <a:t> method of tie handling was used to estimate HRs and associated 95% CIs.</a:t>
            </a:r>
            <a:br>
              <a:rPr lang="en-GB" dirty="0"/>
            </a:br>
            <a:r>
              <a:rPr lang="en-GB" dirty="0"/>
              <a:t>CAPOX, capecitabine + oxaliplatin; CI, confidence interval; CPS, combined positive score; FP, 5-fluorouracil + cisplatin; GOJ, gastro-oesophageal junction; HR, hazard ratio; IQR, interquartile range; ITT, intention-to-treat;</a:t>
            </a:r>
            <a:br>
              <a:rPr lang="en-GB" dirty="0"/>
            </a:br>
            <a:r>
              <a:rPr lang="en-GB" dirty="0"/>
              <a:t>PD-L1, programmed death ligand-1; PI, prescribing information; PFS, progression-free survival.</a:t>
            </a:r>
            <a:br>
              <a:rPr lang="en-GB" dirty="0"/>
            </a:br>
            <a:r>
              <a:rPr lang="fr-FR" dirty="0" err="1">
                <a:latin typeface="Helvetica" panose="020B0604020202020204" pitchFamily="34" charset="0"/>
                <a:cs typeface="Helvetica" panose="020B0604020202020204" pitchFamily="34" charset="0"/>
              </a:rPr>
              <a:t>Janjigian</a:t>
            </a:r>
            <a:r>
              <a:rPr lang="fr-FR" dirty="0">
                <a:latin typeface="Helvetica" panose="020B0604020202020204" pitchFamily="34" charset="0"/>
                <a:cs typeface="Helvetica" panose="020B0604020202020204" pitchFamily="34" charset="0"/>
              </a:rPr>
              <a:t> YY et al. </a:t>
            </a:r>
            <a:r>
              <a:rPr lang="fr-FR" i="1" dirty="0">
                <a:latin typeface="Helvetica" panose="020B0604020202020204" pitchFamily="34" charset="0"/>
                <a:cs typeface="Helvetica" panose="020B0604020202020204" pitchFamily="34" charset="0"/>
              </a:rPr>
              <a:t>Lancet</a:t>
            </a:r>
            <a:r>
              <a:rPr lang="fr-FR" dirty="0">
                <a:latin typeface="Helvetica" panose="020B0604020202020204" pitchFamily="34" charset="0"/>
                <a:cs typeface="Helvetica" panose="020B0604020202020204" pitchFamily="34" charset="0"/>
              </a:rPr>
              <a:t> 2023;402:2197–2208 </a:t>
            </a:r>
            <a:r>
              <a:rPr lang="en-GB" dirty="0"/>
              <a:t>(plus supplementary appendix)</a:t>
            </a:r>
            <a:r>
              <a:rPr lang="fr-FR" dirty="0">
                <a:latin typeface="Helvetica" panose="020B0604020202020204" pitchFamily="34" charset="0"/>
                <a:cs typeface="Helvetica" panose="020B0604020202020204" pitchFamily="34" charset="0"/>
              </a:rPr>
              <a:t>.</a:t>
            </a:r>
            <a:endParaRPr lang="en-GB" dirty="0"/>
          </a:p>
        </p:txBody>
      </p:sp>
      <p:sp>
        <p:nvSpPr>
          <p:cNvPr id="10" name="TextBox 9">
            <a:extLst>
              <a:ext uri="{FF2B5EF4-FFF2-40B4-BE49-F238E27FC236}">
                <a16:creationId xmlns:a16="http://schemas.microsoft.com/office/drawing/2014/main" id="{F606687E-E4A4-314B-CE0B-BCABF96A3483}"/>
              </a:ext>
            </a:extLst>
          </p:cNvPr>
          <p:cNvSpPr txBox="1"/>
          <p:nvPr/>
        </p:nvSpPr>
        <p:spPr>
          <a:xfrm>
            <a:off x="6729814" y="3653209"/>
            <a:ext cx="5151036" cy="1169551"/>
          </a:xfrm>
          <a:prstGeom prst="rect">
            <a:avLst/>
          </a:prstGeom>
          <a:noFill/>
        </p:spPr>
        <p:txBody>
          <a:bodyPr wrap="square" rtlCol="0">
            <a:spAutoFit/>
          </a:bodyPr>
          <a:lstStyle/>
          <a:p>
            <a:pPr marL="457200"/>
            <a:r>
              <a:rPr lang="en-GB" sz="1000" b="1" dirty="0">
                <a:effectLst/>
                <a:latin typeface="+mj-lt"/>
                <a:ea typeface="Calibri" panose="020F0502020204030204" pitchFamily="34" charset="0"/>
              </a:rPr>
              <a:t>KEYTRUDA is licensed for use in combination with trastuzumab and chemotherapy for the first-line treatment of locally advanced unresectable or metastatic HER2-positive gastric or GOJ adenocarcinoma in adults whose tumours express PD-L1 with a CPS ≥ 1.</a:t>
            </a:r>
            <a:endParaRPr lang="en-GB" sz="1000" dirty="0">
              <a:effectLst/>
              <a:latin typeface="+mj-lt"/>
              <a:ea typeface="Calibri" panose="020F0502020204030204" pitchFamily="34" charset="0"/>
            </a:endParaRPr>
          </a:p>
          <a:p>
            <a:pPr marL="457200"/>
            <a:r>
              <a:rPr lang="en-GB" sz="1000" dirty="0">
                <a:effectLst/>
                <a:latin typeface="+mj-lt"/>
                <a:ea typeface="Calibri" panose="020F0502020204030204" pitchFamily="34" charset="0"/>
              </a:rPr>
              <a:t>The results for the ITT population are presented as this is the primary endpoint of the study. It allows the results in the licensed population (a sub-group of the ITT population) to be viewed in context of the primary endpoint. </a:t>
            </a:r>
          </a:p>
        </p:txBody>
      </p:sp>
      <p:graphicFrame>
        <p:nvGraphicFramePr>
          <p:cNvPr id="12" name="Table 11">
            <a:extLst>
              <a:ext uri="{FF2B5EF4-FFF2-40B4-BE49-F238E27FC236}">
                <a16:creationId xmlns:a16="http://schemas.microsoft.com/office/drawing/2014/main" id="{FF1E9390-DDAD-A892-F524-82D1EA492571}"/>
              </a:ext>
            </a:extLst>
          </p:cNvPr>
          <p:cNvGraphicFramePr>
            <a:graphicFrameLocks noGrp="1"/>
          </p:cNvGraphicFramePr>
          <p:nvPr>
            <p:extLst>
              <p:ext uri="{D42A27DB-BD31-4B8C-83A1-F6EECF244321}">
                <p14:modId xmlns:p14="http://schemas.microsoft.com/office/powerpoint/2010/main" val="289246860"/>
              </p:ext>
            </p:extLst>
          </p:nvPr>
        </p:nvGraphicFramePr>
        <p:xfrm>
          <a:off x="7229312" y="2267939"/>
          <a:ext cx="4430971" cy="1033790"/>
        </p:xfrm>
        <a:graphic>
          <a:graphicData uri="http://schemas.openxmlformats.org/drawingml/2006/table">
            <a:tbl>
              <a:tblPr firstRow="1" bandRow="1"/>
              <a:tblGrid>
                <a:gridCol w="1951353">
                  <a:extLst>
                    <a:ext uri="{9D8B030D-6E8A-4147-A177-3AD203B41FA5}">
                      <a16:colId xmlns:a16="http://schemas.microsoft.com/office/drawing/2014/main" val="20000"/>
                    </a:ext>
                  </a:extLst>
                </a:gridCol>
                <a:gridCol w="1239809">
                  <a:extLst>
                    <a:ext uri="{9D8B030D-6E8A-4147-A177-3AD203B41FA5}">
                      <a16:colId xmlns:a16="http://schemas.microsoft.com/office/drawing/2014/main" val="1249733497"/>
                    </a:ext>
                  </a:extLst>
                </a:gridCol>
                <a:gridCol w="1239809">
                  <a:extLst>
                    <a:ext uri="{9D8B030D-6E8A-4147-A177-3AD203B41FA5}">
                      <a16:colId xmlns:a16="http://schemas.microsoft.com/office/drawing/2014/main" val="578336078"/>
                    </a:ext>
                  </a:extLst>
                </a:gridCol>
              </a:tblGrid>
              <a:tr h="498432">
                <a:tc>
                  <a:txBody>
                    <a:bodyPr/>
                    <a:lstStyle>
                      <a:lvl1pPr marL="0" algn="l" defTabSz="609585" rtl="0" eaLnBrk="1" latinLnBrk="0" hangingPunct="1">
                        <a:defRPr sz="2400" b="1" kern="1200">
                          <a:solidFill>
                            <a:schemeClr val="lt1"/>
                          </a:solidFill>
                          <a:latin typeface="Arial"/>
                        </a:defRPr>
                      </a:lvl1pPr>
                      <a:lvl2pPr marL="609585" algn="l" defTabSz="609585" rtl="0" eaLnBrk="1" latinLnBrk="0" hangingPunct="1">
                        <a:defRPr sz="2400" b="1" kern="1200">
                          <a:solidFill>
                            <a:schemeClr val="lt1"/>
                          </a:solidFill>
                          <a:latin typeface="Arial"/>
                        </a:defRPr>
                      </a:lvl2pPr>
                      <a:lvl3pPr marL="1219170" algn="l" defTabSz="609585" rtl="0" eaLnBrk="1" latinLnBrk="0" hangingPunct="1">
                        <a:defRPr sz="2400" b="1" kern="1200">
                          <a:solidFill>
                            <a:schemeClr val="lt1"/>
                          </a:solidFill>
                          <a:latin typeface="Arial"/>
                        </a:defRPr>
                      </a:lvl3pPr>
                      <a:lvl4pPr marL="1828754" algn="l" defTabSz="609585" rtl="0" eaLnBrk="1" latinLnBrk="0" hangingPunct="1">
                        <a:defRPr sz="2400" b="1" kern="1200">
                          <a:solidFill>
                            <a:schemeClr val="lt1"/>
                          </a:solidFill>
                          <a:latin typeface="Arial"/>
                        </a:defRPr>
                      </a:lvl4pPr>
                      <a:lvl5pPr marL="2438339" algn="l" defTabSz="609585" rtl="0" eaLnBrk="1" latinLnBrk="0" hangingPunct="1">
                        <a:defRPr sz="2400" b="1" kern="1200">
                          <a:solidFill>
                            <a:schemeClr val="lt1"/>
                          </a:solidFill>
                          <a:latin typeface="Arial"/>
                        </a:defRPr>
                      </a:lvl5pPr>
                      <a:lvl6pPr marL="3047924" algn="l" defTabSz="609585" rtl="0" eaLnBrk="1" latinLnBrk="0" hangingPunct="1">
                        <a:defRPr sz="2400" b="1" kern="1200">
                          <a:solidFill>
                            <a:schemeClr val="lt1"/>
                          </a:solidFill>
                          <a:latin typeface="Arial"/>
                        </a:defRPr>
                      </a:lvl6pPr>
                      <a:lvl7pPr marL="3657509" algn="l" defTabSz="609585" rtl="0" eaLnBrk="1" latinLnBrk="0" hangingPunct="1">
                        <a:defRPr sz="2400" b="1" kern="1200">
                          <a:solidFill>
                            <a:schemeClr val="lt1"/>
                          </a:solidFill>
                          <a:latin typeface="Arial"/>
                        </a:defRPr>
                      </a:lvl7pPr>
                      <a:lvl8pPr marL="4267093" algn="l" defTabSz="609585" rtl="0" eaLnBrk="1" latinLnBrk="0" hangingPunct="1">
                        <a:defRPr sz="2400" b="1" kern="1200">
                          <a:solidFill>
                            <a:schemeClr val="lt1"/>
                          </a:solidFill>
                          <a:latin typeface="Arial"/>
                        </a:defRPr>
                      </a:lvl8pPr>
                      <a:lvl9pPr marL="4876678" algn="l" defTabSz="609585" rtl="0" eaLnBrk="1" latinLnBrk="0" hangingPunct="1">
                        <a:defRPr sz="2400" b="1" kern="1200">
                          <a:solidFill>
                            <a:schemeClr val="lt1"/>
                          </a:solidFill>
                          <a:latin typeface="Arial"/>
                        </a:defRPr>
                      </a:lvl9pPr>
                    </a:lstStyle>
                    <a:p>
                      <a:pPr algn="l">
                        <a:lnSpc>
                          <a:spcPct val="80000"/>
                        </a:lnSpc>
                      </a:pPr>
                      <a:r>
                        <a:rPr lang="en-GB" sz="1200" b="1">
                          <a:solidFill>
                            <a:srgbClr val="475358"/>
                          </a:solidFill>
                          <a:latin typeface="Arial" panose="020B0604020202020204" pitchFamily="34" charset="0"/>
                          <a:cs typeface="Arial" panose="020B0604020202020204" pitchFamily="34" charset="0"/>
                        </a:rPr>
                        <a:t>PFS, </a:t>
                      </a:r>
                      <a:r>
                        <a:rPr lang="en-GB" sz="1200" b="1" kern="1200">
                          <a:solidFill>
                            <a:srgbClr val="475358"/>
                          </a:solidFill>
                          <a:latin typeface="Arial" panose="020B0604020202020204" pitchFamily="34" charset="0"/>
                          <a:ea typeface="+mn-ea"/>
                          <a:cs typeface="Arial" panose="020B0604020202020204" pitchFamily="34" charset="0"/>
                        </a:rPr>
                        <a:t>months</a:t>
                      </a:r>
                    </a:p>
                  </a:txBody>
                  <a:tcPr marL="66176" marR="66176" marT="33088" marB="33088"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09585" rtl="0" eaLnBrk="1" latinLnBrk="0" hangingPunct="1">
                        <a:defRPr sz="2400" b="1" kern="1200">
                          <a:solidFill>
                            <a:schemeClr val="lt1"/>
                          </a:solidFill>
                          <a:latin typeface="Arial"/>
                        </a:defRPr>
                      </a:lvl1pPr>
                      <a:lvl2pPr marL="609585" algn="l" defTabSz="609585" rtl="0" eaLnBrk="1" latinLnBrk="0" hangingPunct="1">
                        <a:defRPr sz="2400" b="1" kern="1200">
                          <a:solidFill>
                            <a:schemeClr val="lt1"/>
                          </a:solidFill>
                          <a:latin typeface="Arial"/>
                        </a:defRPr>
                      </a:lvl2pPr>
                      <a:lvl3pPr marL="1219170" algn="l" defTabSz="609585" rtl="0" eaLnBrk="1" latinLnBrk="0" hangingPunct="1">
                        <a:defRPr sz="2400" b="1" kern="1200">
                          <a:solidFill>
                            <a:schemeClr val="lt1"/>
                          </a:solidFill>
                          <a:latin typeface="Arial"/>
                        </a:defRPr>
                      </a:lvl3pPr>
                      <a:lvl4pPr marL="1828754" algn="l" defTabSz="609585" rtl="0" eaLnBrk="1" latinLnBrk="0" hangingPunct="1">
                        <a:defRPr sz="2400" b="1" kern="1200">
                          <a:solidFill>
                            <a:schemeClr val="lt1"/>
                          </a:solidFill>
                          <a:latin typeface="Arial"/>
                        </a:defRPr>
                      </a:lvl4pPr>
                      <a:lvl5pPr marL="2438339" algn="l" defTabSz="609585" rtl="0" eaLnBrk="1" latinLnBrk="0" hangingPunct="1">
                        <a:defRPr sz="2400" b="1" kern="1200">
                          <a:solidFill>
                            <a:schemeClr val="lt1"/>
                          </a:solidFill>
                          <a:latin typeface="Arial"/>
                        </a:defRPr>
                      </a:lvl5pPr>
                      <a:lvl6pPr marL="3047924" algn="l" defTabSz="609585" rtl="0" eaLnBrk="1" latinLnBrk="0" hangingPunct="1">
                        <a:defRPr sz="2400" b="1" kern="1200">
                          <a:solidFill>
                            <a:schemeClr val="lt1"/>
                          </a:solidFill>
                          <a:latin typeface="Arial"/>
                        </a:defRPr>
                      </a:lvl6pPr>
                      <a:lvl7pPr marL="3657509" algn="l" defTabSz="609585" rtl="0" eaLnBrk="1" latinLnBrk="0" hangingPunct="1">
                        <a:defRPr sz="2400" b="1" kern="1200">
                          <a:solidFill>
                            <a:schemeClr val="lt1"/>
                          </a:solidFill>
                          <a:latin typeface="Arial"/>
                        </a:defRPr>
                      </a:lvl7pPr>
                      <a:lvl8pPr marL="4267093" algn="l" defTabSz="609585" rtl="0" eaLnBrk="1" latinLnBrk="0" hangingPunct="1">
                        <a:defRPr sz="2400" b="1" kern="1200">
                          <a:solidFill>
                            <a:schemeClr val="lt1"/>
                          </a:solidFill>
                          <a:latin typeface="Arial"/>
                        </a:defRPr>
                      </a:lvl8pPr>
                      <a:lvl9pPr marL="4876678" algn="l" defTabSz="609585" rtl="0" eaLnBrk="1" latinLnBrk="0" hangingPunct="1">
                        <a:defRPr sz="2400" b="1" kern="1200">
                          <a:solidFill>
                            <a:schemeClr val="lt1"/>
                          </a:solidFill>
                          <a:latin typeface="Arial"/>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panose="020B0604020202020204" pitchFamily="34" charset="0"/>
                          <a:cs typeface="Arial" panose="020B0604020202020204" pitchFamily="34" charset="0"/>
                        </a:rPr>
                        <a:t>KEYTRUDA + trastuzumab + FP or CAPOX </a:t>
                      </a:r>
                      <a:br>
                        <a:rPr lang="en-GB" sz="1200" b="1" kern="1200">
                          <a:solidFill>
                            <a:schemeClr val="bg1"/>
                          </a:solidFill>
                          <a:latin typeface="Arial" panose="020B0604020202020204" pitchFamily="34" charset="0"/>
                          <a:cs typeface="Arial" panose="020B0604020202020204" pitchFamily="34" charset="0"/>
                        </a:rPr>
                      </a:br>
                      <a:r>
                        <a:rPr lang="en-GB" sz="1200" b="1" kern="1200">
                          <a:solidFill>
                            <a:schemeClr val="bg1"/>
                          </a:solidFill>
                          <a:latin typeface="Arial" panose="020B0604020202020204" pitchFamily="34" charset="0"/>
                          <a:cs typeface="Arial" panose="020B0604020202020204" pitchFamily="34" charset="0"/>
                        </a:rPr>
                        <a:t>(n=350)</a:t>
                      </a:r>
                      <a:endParaRPr lang="en-GB" sz="1200" b="1" kern="1200">
                        <a:solidFill>
                          <a:schemeClr val="bg1"/>
                        </a:solidFill>
                        <a:latin typeface="Arial" panose="020B0604020202020204" pitchFamily="34" charset="0"/>
                        <a:ea typeface="+mn-ea"/>
                        <a:cs typeface="Arial" panose="020B0604020202020204" pitchFamily="34" charset="0"/>
                      </a:endParaRPr>
                    </a:p>
                  </a:txBody>
                  <a:tcPr marL="66176" marR="66176" marT="33088" marB="33088"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CC04A"/>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panose="020B0604020202020204" pitchFamily="34" charset="0"/>
                          <a:ea typeface="+mn-ea"/>
                          <a:cs typeface="Arial" panose="020B0604020202020204" pitchFamily="34" charset="0"/>
                        </a:rPr>
                        <a:t>Placebo + trastuzumab + FP or CAPOX </a:t>
                      </a:r>
                      <a:br>
                        <a:rPr lang="en-GB" sz="1200" b="1" kern="1200">
                          <a:solidFill>
                            <a:schemeClr val="bg1"/>
                          </a:solidFill>
                          <a:latin typeface="Arial" panose="020B0604020202020204" pitchFamily="34" charset="0"/>
                          <a:ea typeface="+mn-ea"/>
                          <a:cs typeface="Arial" panose="020B0604020202020204" pitchFamily="34" charset="0"/>
                        </a:rPr>
                      </a:br>
                      <a:r>
                        <a:rPr lang="en-GB" sz="1200" b="1" kern="1200">
                          <a:solidFill>
                            <a:schemeClr val="bg1"/>
                          </a:solidFill>
                          <a:latin typeface="Arial" panose="020B0604020202020204" pitchFamily="34" charset="0"/>
                          <a:ea typeface="+mn-ea"/>
                          <a:cs typeface="Arial" panose="020B0604020202020204" pitchFamily="34" charset="0"/>
                        </a:rPr>
                        <a:t>(n=348)</a:t>
                      </a:r>
                    </a:p>
                  </a:txBody>
                  <a:tcPr marL="66176" marR="66176" marT="33088" marB="33088"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85858"/>
                    </a:solidFill>
                  </a:tcPr>
                </a:tc>
                <a:extLst>
                  <a:ext uri="{0D108BD9-81ED-4DB2-BD59-A6C34878D82A}">
                    <a16:rowId xmlns:a16="http://schemas.microsoft.com/office/drawing/2014/main" val="10000"/>
                  </a:ext>
                </a:extLst>
              </a:tr>
              <a:tr h="209101">
                <a:tc>
                  <a:txBody>
                    <a:bodyPr/>
                    <a:lstStyle>
                      <a:lvl1pPr marL="0" algn="l" defTabSz="609585" rtl="0" eaLnBrk="1" latinLnBrk="0" hangingPunct="1">
                        <a:defRPr sz="2400" kern="1200">
                          <a:solidFill>
                            <a:schemeClr val="dk1"/>
                          </a:solidFill>
                          <a:latin typeface="Arial"/>
                        </a:defRPr>
                      </a:lvl1pPr>
                      <a:lvl2pPr marL="609585" algn="l" defTabSz="609585" rtl="0" eaLnBrk="1" latinLnBrk="0" hangingPunct="1">
                        <a:defRPr sz="2400" kern="1200">
                          <a:solidFill>
                            <a:schemeClr val="dk1"/>
                          </a:solidFill>
                          <a:latin typeface="Arial"/>
                        </a:defRPr>
                      </a:lvl2pPr>
                      <a:lvl3pPr marL="1219170" algn="l" defTabSz="609585" rtl="0" eaLnBrk="1" latinLnBrk="0" hangingPunct="1">
                        <a:defRPr sz="2400" kern="1200">
                          <a:solidFill>
                            <a:schemeClr val="dk1"/>
                          </a:solidFill>
                          <a:latin typeface="Arial"/>
                        </a:defRPr>
                      </a:lvl3pPr>
                      <a:lvl4pPr marL="1828754" algn="l" defTabSz="609585" rtl="0" eaLnBrk="1" latinLnBrk="0" hangingPunct="1">
                        <a:defRPr sz="2400" kern="1200">
                          <a:solidFill>
                            <a:schemeClr val="dk1"/>
                          </a:solidFill>
                          <a:latin typeface="Arial"/>
                        </a:defRPr>
                      </a:lvl4pPr>
                      <a:lvl5pPr marL="2438339" algn="l" defTabSz="609585" rtl="0" eaLnBrk="1" latinLnBrk="0" hangingPunct="1">
                        <a:defRPr sz="2400" kern="1200">
                          <a:solidFill>
                            <a:schemeClr val="dk1"/>
                          </a:solidFill>
                          <a:latin typeface="Arial"/>
                        </a:defRPr>
                      </a:lvl5pPr>
                      <a:lvl6pPr marL="3047924" algn="l" defTabSz="609585" rtl="0" eaLnBrk="1" latinLnBrk="0" hangingPunct="1">
                        <a:defRPr sz="2400" kern="1200">
                          <a:solidFill>
                            <a:schemeClr val="dk1"/>
                          </a:solidFill>
                          <a:latin typeface="Arial"/>
                        </a:defRPr>
                      </a:lvl6pPr>
                      <a:lvl7pPr marL="3657509" algn="l" defTabSz="609585" rtl="0" eaLnBrk="1" latinLnBrk="0" hangingPunct="1">
                        <a:defRPr sz="2400" kern="1200">
                          <a:solidFill>
                            <a:schemeClr val="dk1"/>
                          </a:solidFill>
                          <a:latin typeface="Arial"/>
                        </a:defRPr>
                      </a:lvl7pPr>
                      <a:lvl8pPr marL="4267093" algn="l" defTabSz="609585" rtl="0" eaLnBrk="1" latinLnBrk="0" hangingPunct="1">
                        <a:defRPr sz="2400" kern="1200">
                          <a:solidFill>
                            <a:schemeClr val="dk1"/>
                          </a:solidFill>
                          <a:latin typeface="Arial"/>
                        </a:defRPr>
                      </a:lvl8pPr>
                      <a:lvl9pPr marL="4876678" algn="l" defTabSz="609585" rtl="0" eaLnBrk="1" latinLnBrk="0" hangingPunct="1">
                        <a:defRPr sz="2400" kern="1200">
                          <a:solidFill>
                            <a:schemeClr val="dk1"/>
                          </a:solidFill>
                          <a:latin typeface="Arial"/>
                        </a:defRPr>
                      </a:lvl9pPr>
                    </a:lstStyle>
                    <a:p>
                      <a:pPr marL="0" indent="0" algn="l" defTabSz="609585" rtl="0" eaLnBrk="1" latinLnBrk="0" hangingPunct="1">
                        <a:lnSpc>
                          <a:spcPct val="80000"/>
                        </a:lnSpc>
                      </a:pPr>
                      <a:r>
                        <a:rPr lang="en-GB" sz="1100" b="1" kern="1200">
                          <a:solidFill>
                            <a:srgbClr val="475358"/>
                          </a:solidFill>
                          <a:latin typeface="Arial" panose="020B0604020202020204" pitchFamily="34" charset="0"/>
                          <a:ea typeface="+mn-ea"/>
                          <a:cs typeface="Arial" panose="020B0604020202020204" pitchFamily="34" charset="0"/>
                        </a:rPr>
                        <a:t>Median (95% CI)</a:t>
                      </a:r>
                      <a:endParaRPr lang="en-GB" sz="1200" b="1" kern="1200">
                        <a:solidFill>
                          <a:srgbClr val="475358"/>
                        </a:solidFill>
                        <a:latin typeface="Arial" panose="020B0604020202020204" pitchFamily="34" charset="0"/>
                        <a:ea typeface="+mn-ea"/>
                        <a:cs typeface="Arial" panose="020B0604020202020204" pitchFamily="34" charset="0"/>
                      </a:endParaRPr>
                    </a:p>
                  </a:txBody>
                  <a:tcPr marL="66176" marR="66176" marT="32400" marB="324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tc>
                  <a:txBody>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lang="en-GB" sz="1100" kern="1200">
                          <a:solidFill>
                            <a:srgbClr val="58595B"/>
                          </a:solidFill>
                          <a:latin typeface="Arial" panose="020B0604020202020204" pitchFamily="34" charset="0"/>
                          <a:ea typeface="+mn-ea"/>
                          <a:cs typeface="Arial" panose="020B0604020202020204" pitchFamily="34" charset="0"/>
                        </a:rPr>
                        <a:t>10.0 (8.6–11.7)</a:t>
                      </a:r>
                    </a:p>
                  </a:txBody>
                  <a:tcPr marL="68580" marR="68580" marT="46800" marB="46800" anchor="ctr" anchorCtr="1">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tc>
                  <a:txBody>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lang="en-GB" sz="1100" kern="1200">
                          <a:solidFill>
                            <a:srgbClr val="58595B"/>
                          </a:solidFill>
                          <a:latin typeface="Arial" panose="020B0604020202020204" pitchFamily="34" charset="0"/>
                          <a:ea typeface="+mn-ea"/>
                          <a:cs typeface="Arial" panose="020B0604020202020204" pitchFamily="34" charset="0"/>
                        </a:rPr>
                        <a:t>8.1 (7.0–8.5)</a:t>
                      </a:r>
                    </a:p>
                  </a:txBody>
                  <a:tcPr marL="68580" marR="68580" marT="46800" marB="46800" anchor="ctr">
                    <a:lnL w="12700" cmpd="sng">
                      <a:noFill/>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bl>
          </a:graphicData>
        </a:graphic>
      </p:graphicFrame>
      <p:sp>
        <p:nvSpPr>
          <p:cNvPr id="20" name="TextBox 19">
            <a:extLst>
              <a:ext uri="{FF2B5EF4-FFF2-40B4-BE49-F238E27FC236}">
                <a16:creationId xmlns:a16="http://schemas.microsoft.com/office/drawing/2014/main" id="{EF2A3F0C-A7E8-7D24-D8ED-A63CB2144DA8}"/>
              </a:ext>
            </a:extLst>
          </p:cNvPr>
          <p:cNvSpPr txBox="1"/>
          <p:nvPr/>
        </p:nvSpPr>
        <p:spPr>
          <a:xfrm>
            <a:off x="1224588" y="1612141"/>
            <a:ext cx="5050800" cy="492443"/>
          </a:xfrm>
          <a:prstGeom prst="rect">
            <a:avLst/>
          </a:prstGeom>
          <a:noFill/>
        </p:spPr>
        <p:txBody>
          <a:bodyPr wrap="square">
            <a:noAutofit/>
          </a:bodyPr>
          <a:lstStyle/>
          <a:p>
            <a:r>
              <a:rPr lang="en-GB" sz="1400" b="1">
                <a:solidFill>
                  <a:srgbClr val="58595B"/>
                </a:solidFill>
                <a:latin typeface="Arial  "/>
              </a:rPr>
              <a:t>Median (IQR) follow-up time: 28.4 (19.7–34.3) months</a:t>
            </a:r>
          </a:p>
        </p:txBody>
      </p:sp>
      <p:sp>
        <p:nvSpPr>
          <p:cNvPr id="21" name="Rectangle 20">
            <a:extLst>
              <a:ext uri="{FF2B5EF4-FFF2-40B4-BE49-F238E27FC236}">
                <a16:creationId xmlns:a16="http://schemas.microsoft.com/office/drawing/2014/main" id="{DE96EAE9-2D24-9642-277F-63AC192D0A0F}"/>
              </a:ext>
            </a:extLst>
          </p:cNvPr>
          <p:cNvSpPr/>
          <p:nvPr/>
        </p:nvSpPr>
        <p:spPr>
          <a:xfrm>
            <a:off x="3841654" y="5902996"/>
            <a:ext cx="2578357" cy="230832"/>
          </a:xfrm>
          <a:prstGeom prst="rect">
            <a:avLst/>
          </a:prstGeom>
        </p:spPr>
        <p:txBody>
          <a:bodyPr wrap="square">
            <a:spAutoFit/>
          </a:bodyPr>
          <a:lstStyle/>
          <a:p>
            <a:pPr algn="r"/>
            <a:r>
              <a:rPr lang="en-GB" sz="900">
                <a:solidFill>
                  <a:srgbClr val="58595B"/>
                </a:solidFill>
                <a:latin typeface="Arial  "/>
              </a:rPr>
              <a:t>Figure adapted from Janjigian YY et al. 2023.</a:t>
            </a:r>
          </a:p>
        </p:txBody>
      </p:sp>
      <p:sp>
        <p:nvSpPr>
          <p:cNvPr id="14" name="Arrow: Pentagon 13">
            <a:extLst>
              <a:ext uri="{FF2B5EF4-FFF2-40B4-BE49-F238E27FC236}">
                <a16:creationId xmlns:a16="http://schemas.microsoft.com/office/drawing/2014/main" id="{C91E8E37-5D1C-3C9D-121D-054F0634EE95}"/>
              </a:ext>
            </a:extLst>
          </p:cNvPr>
          <p:cNvSpPr/>
          <p:nvPr/>
        </p:nvSpPr>
        <p:spPr>
          <a:xfrm>
            <a:off x="0" y="1431508"/>
            <a:ext cx="946800" cy="252000"/>
          </a:xfrm>
          <a:prstGeom prst="homePlate">
            <a:avLst/>
          </a:prstGeom>
          <a:solidFill>
            <a:schemeClr val="accent3"/>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GB" b="1"/>
              <a:t>IA2</a:t>
            </a:r>
          </a:p>
        </p:txBody>
      </p:sp>
      <p:pic>
        <p:nvPicPr>
          <p:cNvPr id="23" name="Picture 22" descr="A graph with green lines and numbers&#10;&#10;Description automatically generated">
            <a:extLst>
              <a:ext uri="{FF2B5EF4-FFF2-40B4-BE49-F238E27FC236}">
                <a16:creationId xmlns:a16="http://schemas.microsoft.com/office/drawing/2014/main" id="{E6F2272F-80EE-A4CE-1A68-5B2135E56F8C}"/>
              </a:ext>
            </a:extLst>
          </p:cNvPr>
          <p:cNvPicPr>
            <a:picLocks noChangeAspect="1"/>
          </p:cNvPicPr>
          <p:nvPr/>
        </p:nvPicPr>
        <p:blipFill rotWithShape="1">
          <a:blip r:embed="rId2">
            <a:extLst>
              <a:ext uri="{28A0092B-C50C-407E-A947-70E740481C1C}">
                <a14:useLocalDpi xmlns:a14="http://schemas.microsoft.com/office/drawing/2010/main" val="0"/>
              </a:ext>
            </a:extLst>
          </a:blip>
          <a:srcRect l="12251" t="17154" r="17579" b="13325"/>
          <a:stretch/>
        </p:blipFill>
        <p:spPr>
          <a:xfrm>
            <a:off x="166186" y="2129819"/>
            <a:ext cx="6773178" cy="3774689"/>
          </a:xfrm>
          <a:prstGeom prst="rect">
            <a:avLst/>
          </a:prstGeom>
        </p:spPr>
      </p:pic>
      <p:grpSp>
        <p:nvGrpSpPr>
          <p:cNvPr id="2" name="Group 1">
            <a:extLst>
              <a:ext uri="{FF2B5EF4-FFF2-40B4-BE49-F238E27FC236}">
                <a16:creationId xmlns:a16="http://schemas.microsoft.com/office/drawing/2014/main" id="{7187AB77-56B2-0927-0405-45502E085567}"/>
              </a:ext>
            </a:extLst>
          </p:cNvPr>
          <p:cNvGrpSpPr/>
          <p:nvPr/>
        </p:nvGrpSpPr>
        <p:grpSpPr>
          <a:xfrm>
            <a:off x="10371788" y="6441449"/>
            <a:ext cx="1087453" cy="276999"/>
            <a:chOff x="10643033" y="6091386"/>
            <a:chExt cx="1087453" cy="276999"/>
          </a:xfrm>
        </p:grpSpPr>
        <p:sp>
          <p:nvSpPr>
            <p:cNvPr id="5" name="TextBox 4">
              <a:extLst>
                <a:ext uri="{FF2B5EF4-FFF2-40B4-BE49-F238E27FC236}">
                  <a16:creationId xmlns:a16="http://schemas.microsoft.com/office/drawing/2014/main" id="{ACAC5049-BF9C-0837-37A7-14F9AE6BC82A}"/>
                </a:ext>
              </a:extLst>
            </p:cNvPr>
            <p:cNvSpPr txBox="1"/>
            <p:nvPr/>
          </p:nvSpPr>
          <p:spPr>
            <a:xfrm>
              <a:off x="10643033" y="6091386"/>
              <a:ext cx="596638" cy="276999"/>
            </a:xfrm>
            <a:prstGeom prst="rect">
              <a:avLst/>
            </a:prstGeom>
            <a:noFill/>
          </p:spPr>
          <p:txBody>
            <a:bodyPr wrap="none" rtlCol="0">
              <a:spAutoFit/>
            </a:bodyPr>
            <a:lstStyle/>
            <a:p>
              <a:r>
                <a:rPr lang="en-GB" sz="1200">
                  <a:solidFill>
                    <a:srgbClr val="639F59"/>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GB PI</a:t>
              </a:r>
              <a:endParaRPr lang="en-GB" sz="1200">
                <a:solidFill>
                  <a:srgbClr val="639F59"/>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DD2D77D-F2B4-8E09-7A8F-F0EC612FC3FE}"/>
                </a:ext>
              </a:extLst>
            </p:cNvPr>
            <p:cNvSpPr txBox="1"/>
            <p:nvPr/>
          </p:nvSpPr>
          <p:spPr>
            <a:xfrm>
              <a:off x="11202777" y="6091386"/>
              <a:ext cx="527709" cy="276999"/>
            </a:xfrm>
            <a:prstGeom prst="rect">
              <a:avLst/>
            </a:prstGeom>
            <a:noFill/>
          </p:spPr>
          <p:txBody>
            <a:bodyPr wrap="none" rtlCol="0">
              <a:spAutoFit/>
            </a:bodyPr>
            <a:lstStyle/>
            <a:p>
              <a:r>
                <a:rPr lang="en-GB" sz="1200">
                  <a:solidFill>
                    <a:srgbClr val="639F59"/>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NI PI</a:t>
              </a:r>
              <a:endParaRPr lang="en-GB" sz="1200">
                <a:solidFill>
                  <a:srgbClr val="639F59"/>
                </a:solidFill>
                <a:latin typeface="Arial" panose="020B0604020202020204" pitchFamily="34" charset="0"/>
                <a:cs typeface="Arial" panose="020B0604020202020204" pitchFamily="34" charset="0"/>
              </a:endParaRPr>
            </a:p>
          </p:txBody>
        </p:sp>
      </p:grpSp>
      <p:grpSp>
        <p:nvGrpSpPr>
          <p:cNvPr id="7" name="Group 6">
            <a:extLst>
              <a:ext uri="{FF2B5EF4-FFF2-40B4-BE49-F238E27FC236}">
                <a16:creationId xmlns:a16="http://schemas.microsoft.com/office/drawing/2014/main" id="{F17B4FEE-2C1A-51B1-BF55-5253830D1B08}"/>
              </a:ext>
            </a:extLst>
          </p:cNvPr>
          <p:cNvGrpSpPr/>
          <p:nvPr/>
        </p:nvGrpSpPr>
        <p:grpSpPr>
          <a:xfrm>
            <a:off x="11530941" y="6153449"/>
            <a:ext cx="576000" cy="576000"/>
            <a:chOff x="8680178" y="917741"/>
            <a:chExt cx="352645" cy="350678"/>
          </a:xfrm>
        </p:grpSpPr>
        <p:sp>
          <p:nvSpPr>
            <p:cNvPr id="8" name="Oval 7">
              <a:hlinkClick r:id="rId5" action="ppaction://hlinksldjump"/>
              <a:extLst>
                <a:ext uri="{FF2B5EF4-FFF2-40B4-BE49-F238E27FC236}">
                  <a16:creationId xmlns:a16="http://schemas.microsoft.com/office/drawing/2014/main" id="{90EB8C04-6645-368C-7D1D-0B2DC3B1D10F}"/>
                </a:ext>
              </a:extLst>
            </p:cNvPr>
            <p:cNvSpPr/>
            <p:nvPr/>
          </p:nvSpPr>
          <p:spPr>
            <a:xfrm flipH="1">
              <a:off x="8680178" y="917741"/>
              <a:ext cx="352645" cy="350678"/>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267"/>
            </a:p>
          </p:txBody>
        </p:sp>
        <p:pic>
          <p:nvPicPr>
            <p:cNvPr id="9" name="Graphic 8" descr="Home">
              <a:hlinkClick r:id="rId5" action="ppaction://hlinksldjump"/>
              <a:extLst>
                <a:ext uri="{FF2B5EF4-FFF2-40B4-BE49-F238E27FC236}">
                  <a16:creationId xmlns:a16="http://schemas.microsoft.com/office/drawing/2014/main" id="{F3BD85A9-81F5-3C60-1576-820202BF61D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721168" y="943594"/>
              <a:ext cx="270664" cy="270664"/>
            </a:xfrm>
            <a:prstGeom prst="rect">
              <a:avLst/>
            </a:prstGeom>
          </p:spPr>
        </p:pic>
      </p:grpSp>
    </p:spTree>
    <p:extLst>
      <p:ext uri="{BB962C8B-B14F-4D97-AF65-F5344CB8AC3E}">
        <p14:creationId xmlns:p14="http://schemas.microsoft.com/office/powerpoint/2010/main" val="1672581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CF8578-2D2E-175B-937E-3FC1C66A544D}"/>
              </a:ext>
            </a:extLst>
          </p:cNvPr>
          <p:cNvSpPr>
            <a:spLocks noGrp="1"/>
          </p:cNvSpPr>
          <p:nvPr>
            <p:ph type="title"/>
          </p:nvPr>
        </p:nvSpPr>
        <p:spPr/>
        <p:txBody>
          <a:bodyPr>
            <a:noAutofit/>
          </a:bodyPr>
          <a:lstStyle/>
          <a:p>
            <a:r>
              <a:rPr lang="en-GB" dirty="0"/>
              <a:t>KEYNOTE-811: PFS in patients with PD-L1 CPS ≥1</a:t>
            </a:r>
            <a:endParaRPr lang="en-GB" baseline="30000" dirty="0"/>
          </a:p>
        </p:txBody>
      </p:sp>
      <p:sp>
        <p:nvSpPr>
          <p:cNvPr id="4" name="Footer Placeholder 3">
            <a:extLst>
              <a:ext uri="{FF2B5EF4-FFF2-40B4-BE49-F238E27FC236}">
                <a16:creationId xmlns:a16="http://schemas.microsoft.com/office/drawing/2014/main" id="{2229816A-DFEC-7935-7FFC-F555850FEEF4}"/>
              </a:ext>
            </a:extLst>
          </p:cNvPr>
          <p:cNvSpPr>
            <a:spLocks noGrp="1"/>
          </p:cNvSpPr>
          <p:nvPr>
            <p:ph type="ftr" sz="quarter" idx="10"/>
          </p:nvPr>
        </p:nvSpPr>
        <p:spPr>
          <a:xfrm>
            <a:off x="0" y="6070906"/>
            <a:ext cx="11076317" cy="775257"/>
          </a:xfrm>
        </p:spPr>
        <p:txBody>
          <a:bodyPr/>
          <a:lstStyle/>
          <a:p>
            <a:br>
              <a:rPr lang="en-GB" sz="1000" dirty="0"/>
            </a:br>
            <a:r>
              <a:rPr lang="en-GB" sz="1000" b="1" dirty="0"/>
              <a:t>Analysis cut-off date: 29 March 2023.</a:t>
            </a:r>
            <a:br>
              <a:rPr lang="en-GB" sz="1000" b="1" dirty="0"/>
            </a:br>
            <a:r>
              <a:rPr lang="en-GB" sz="1000" b="1" baseline="30000" dirty="0" err="1"/>
              <a:t>a</a:t>
            </a:r>
            <a:r>
              <a:rPr lang="en-GB" sz="1000" b="1" dirty="0" err="1"/>
              <a:t>Non</a:t>
            </a:r>
            <a:r>
              <a:rPr lang="en-GB" sz="1000" b="1" dirty="0"/>
              <a:t>-stratified Cox proportional hazard model with </a:t>
            </a:r>
            <a:r>
              <a:rPr lang="en-GB" sz="1000" b="1" dirty="0" err="1"/>
              <a:t>Efron’s</a:t>
            </a:r>
            <a:r>
              <a:rPr lang="en-GB" sz="1000" b="1" dirty="0"/>
              <a:t> method of tie handling was used to estimate HRs and associated 95% CIs.</a:t>
            </a:r>
            <a:br>
              <a:rPr lang="en-GB" sz="900" b="1" dirty="0"/>
            </a:br>
            <a:r>
              <a:rPr lang="en-GB" dirty="0"/>
              <a:t>CAPOX, capecitabine + oxaliplatin; CI, confidence interval; CPS, combined positive score; FP, 5-fluorouracil + cisplatin; HR, hazard ratio; IQR, interquartile range; PD-L1, programmed death ligand-1; PFS, progression-free</a:t>
            </a:r>
            <a:br>
              <a:rPr lang="en-GB" dirty="0"/>
            </a:br>
            <a:r>
              <a:rPr lang="en-GB" dirty="0"/>
              <a:t>survival; PI, prescribing information.</a:t>
            </a:r>
            <a:br>
              <a:rPr lang="en-GB" dirty="0"/>
            </a:br>
            <a:r>
              <a:rPr lang="fr-FR" dirty="0" err="1">
                <a:latin typeface="Helvetica" panose="020B0604020202020204" pitchFamily="34" charset="0"/>
                <a:cs typeface="Helvetica" panose="020B0604020202020204" pitchFamily="34" charset="0"/>
              </a:rPr>
              <a:t>Janjigian</a:t>
            </a:r>
            <a:r>
              <a:rPr lang="fr-FR" dirty="0">
                <a:latin typeface="Helvetica" panose="020B0604020202020204" pitchFamily="34" charset="0"/>
                <a:cs typeface="Helvetica" panose="020B0604020202020204" pitchFamily="34" charset="0"/>
              </a:rPr>
              <a:t> YY et al. </a:t>
            </a:r>
            <a:r>
              <a:rPr lang="fr-FR" i="1" dirty="0">
                <a:latin typeface="Helvetica" panose="020B0604020202020204" pitchFamily="34" charset="0"/>
                <a:cs typeface="Helvetica" panose="020B0604020202020204" pitchFamily="34" charset="0"/>
              </a:rPr>
              <a:t>Lancet</a:t>
            </a:r>
            <a:r>
              <a:rPr lang="fr-FR" dirty="0">
                <a:latin typeface="Helvetica" panose="020B0604020202020204" pitchFamily="34" charset="0"/>
                <a:cs typeface="Helvetica" panose="020B0604020202020204" pitchFamily="34" charset="0"/>
              </a:rPr>
              <a:t> 2023;402:2197–2208.</a:t>
            </a:r>
            <a:endParaRPr lang="en-GB" dirty="0"/>
          </a:p>
        </p:txBody>
      </p:sp>
      <p:sp>
        <p:nvSpPr>
          <p:cNvPr id="7" name="Rectangle 6">
            <a:extLst>
              <a:ext uri="{FF2B5EF4-FFF2-40B4-BE49-F238E27FC236}">
                <a16:creationId xmlns:a16="http://schemas.microsoft.com/office/drawing/2014/main" id="{03491FBF-C7A4-583C-161E-F10DE0A1BFEF}"/>
              </a:ext>
            </a:extLst>
          </p:cNvPr>
          <p:cNvSpPr/>
          <p:nvPr/>
        </p:nvSpPr>
        <p:spPr>
          <a:xfrm>
            <a:off x="20548" y="6048327"/>
            <a:ext cx="5274708" cy="230832"/>
          </a:xfrm>
          <a:prstGeom prst="rect">
            <a:avLst/>
          </a:prstGeom>
        </p:spPr>
        <p:txBody>
          <a:bodyPr wrap="square">
            <a:spAutoFit/>
          </a:bodyPr>
          <a:lstStyle/>
          <a:p>
            <a:pPr algn="r"/>
            <a:r>
              <a:rPr lang="en-GB" sz="900">
                <a:solidFill>
                  <a:srgbClr val="58595B"/>
                </a:solidFill>
                <a:latin typeface="Arial  "/>
              </a:rPr>
              <a:t>Figure adapted from Janjigian YY et al. 2023.</a:t>
            </a:r>
          </a:p>
        </p:txBody>
      </p:sp>
      <p:graphicFrame>
        <p:nvGraphicFramePr>
          <p:cNvPr id="13" name="Table 12">
            <a:extLst>
              <a:ext uri="{FF2B5EF4-FFF2-40B4-BE49-F238E27FC236}">
                <a16:creationId xmlns:a16="http://schemas.microsoft.com/office/drawing/2014/main" id="{22DFEB33-255B-34AB-C1D4-DC74B77DB24C}"/>
              </a:ext>
            </a:extLst>
          </p:cNvPr>
          <p:cNvGraphicFramePr>
            <a:graphicFrameLocks noGrp="1"/>
          </p:cNvGraphicFramePr>
          <p:nvPr>
            <p:extLst>
              <p:ext uri="{D42A27DB-BD31-4B8C-83A1-F6EECF244321}">
                <p14:modId xmlns:p14="http://schemas.microsoft.com/office/powerpoint/2010/main" val="1981082815"/>
              </p:ext>
            </p:extLst>
          </p:nvPr>
        </p:nvGraphicFramePr>
        <p:xfrm>
          <a:off x="7047311" y="2436918"/>
          <a:ext cx="4430971" cy="1058936"/>
        </p:xfrm>
        <a:graphic>
          <a:graphicData uri="http://schemas.openxmlformats.org/drawingml/2006/table">
            <a:tbl>
              <a:tblPr firstRow="1" bandRow="1"/>
              <a:tblGrid>
                <a:gridCol w="1951353">
                  <a:extLst>
                    <a:ext uri="{9D8B030D-6E8A-4147-A177-3AD203B41FA5}">
                      <a16:colId xmlns:a16="http://schemas.microsoft.com/office/drawing/2014/main" val="20000"/>
                    </a:ext>
                  </a:extLst>
                </a:gridCol>
                <a:gridCol w="1239809">
                  <a:extLst>
                    <a:ext uri="{9D8B030D-6E8A-4147-A177-3AD203B41FA5}">
                      <a16:colId xmlns:a16="http://schemas.microsoft.com/office/drawing/2014/main" val="1249733497"/>
                    </a:ext>
                  </a:extLst>
                </a:gridCol>
                <a:gridCol w="1239809">
                  <a:extLst>
                    <a:ext uri="{9D8B030D-6E8A-4147-A177-3AD203B41FA5}">
                      <a16:colId xmlns:a16="http://schemas.microsoft.com/office/drawing/2014/main" val="578336078"/>
                    </a:ext>
                  </a:extLst>
                </a:gridCol>
              </a:tblGrid>
              <a:tr h="778754">
                <a:tc>
                  <a:txBody>
                    <a:bodyPr/>
                    <a:lstStyle>
                      <a:lvl1pPr marL="0" algn="l" defTabSz="609585" rtl="0" eaLnBrk="1" latinLnBrk="0" hangingPunct="1">
                        <a:defRPr sz="2400" b="1" kern="1200">
                          <a:solidFill>
                            <a:schemeClr val="lt1"/>
                          </a:solidFill>
                          <a:latin typeface="Arial"/>
                        </a:defRPr>
                      </a:lvl1pPr>
                      <a:lvl2pPr marL="609585" algn="l" defTabSz="609585" rtl="0" eaLnBrk="1" latinLnBrk="0" hangingPunct="1">
                        <a:defRPr sz="2400" b="1" kern="1200">
                          <a:solidFill>
                            <a:schemeClr val="lt1"/>
                          </a:solidFill>
                          <a:latin typeface="Arial"/>
                        </a:defRPr>
                      </a:lvl2pPr>
                      <a:lvl3pPr marL="1219170" algn="l" defTabSz="609585" rtl="0" eaLnBrk="1" latinLnBrk="0" hangingPunct="1">
                        <a:defRPr sz="2400" b="1" kern="1200">
                          <a:solidFill>
                            <a:schemeClr val="lt1"/>
                          </a:solidFill>
                          <a:latin typeface="Arial"/>
                        </a:defRPr>
                      </a:lvl3pPr>
                      <a:lvl4pPr marL="1828754" algn="l" defTabSz="609585" rtl="0" eaLnBrk="1" latinLnBrk="0" hangingPunct="1">
                        <a:defRPr sz="2400" b="1" kern="1200">
                          <a:solidFill>
                            <a:schemeClr val="lt1"/>
                          </a:solidFill>
                          <a:latin typeface="Arial"/>
                        </a:defRPr>
                      </a:lvl4pPr>
                      <a:lvl5pPr marL="2438339" algn="l" defTabSz="609585" rtl="0" eaLnBrk="1" latinLnBrk="0" hangingPunct="1">
                        <a:defRPr sz="2400" b="1" kern="1200">
                          <a:solidFill>
                            <a:schemeClr val="lt1"/>
                          </a:solidFill>
                          <a:latin typeface="Arial"/>
                        </a:defRPr>
                      </a:lvl5pPr>
                      <a:lvl6pPr marL="3047924" algn="l" defTabSz="609585" rtl="0" eaLnBrk="1" latinLnBrk="0" hangingPunct="1">
                        <a:defRPr sz="2400" b="1" kern="1200">
                          <a:solidFill>
                            <a:schemeClr val="lt1"/>
                          </a:solidFill>
                          <a:latin typeface="Arial"/>
                        </a:defRPr>
                      </a:lvl6pPr>
                      <a:lvl7pPr marL="3657509" algn="l" defTabSz="609585" rtl="0" eaLnBrk="1" latinLnBrk="0" hangingPunct="1">
                        <a:defRPr sz="2400" b="1" kern="1200">
                          <a:solidFill>
                            <a:schemeClr val="lt1"/>
                          </a:solidFill>
                          <a:latin typeface="Arial"/>
                        </a:defRPr>
                      </a:lvl7pPr>
                      <a:lvl8pPr marL="4267093" algn="l" defTabSz="609585" rtl="0" eaLnBrk="1" latinLnBrk="0" hangingPunct="1">
                        <a:defRPr sz="2400" b="1" kern="1200">
                          <a:solidFill>
                            <a:schemeClr val="lt1"/>
                          </a:solidFill>
                          <a:latin typeface="Arial"/>
                        </a:defRPr>
                      </a:lvl8pPr>
                      <a:lvl9pPr marL="4876678" algn="l" defTabSz="609585" rtl="0" eaLnBrk="1" latinLnBrk="0" hangingPunct="1">
                        <a:defRPr sz="2400" b="1" kern="1200">
                          <a:solidFill>
                            <a:schemeClr val="lt1"/>
                          </a:solidFill>
                          <a:latin typeface="Arial"/>
                        </a:defRPr>
                      </a:lvl9pPr>
                    </a:lstStyle>
                    <a:p>
                      <a:pPr algn="l">
                        <a:lnSpc>
                          <a:spcPct val="80000"/>
                        </a:lnSpc>
                      </a:pPr>
                      <a:r>
                        <a:rPr lang="en-GB" sz="1200" b="1">
                          <a:solidFill>
                            <a:srgbClr val="58595B"/>
                          </a:solidFill>
                          <a:latin typeface="Arial" panose="020B0604020202020204" pitchFamily="34" charset="0"/>
                          <a:cs typeface="Arial" panose="020B0604020202020204" pitchFamily="34" charset="0"/>
                        </a:rPr>
                        <a:t>PFS, months </a:t>
                      </a:r>
                    </a:p>
                  </a:txBody>
                  <a:tcPr marL="66176" marR="66176" marT="33088" marB="33088"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09585" rtl="0" eaLnBrk="1" latinLnBrk="0" hangingPunct="1">
                        <a:defRPr sz="2400" b="1" kern="1200">
                          <a:solidFill>
                            <a:schemeClr val="lt1"/>
                          </a:solidFill>
                          <a:latin typeface="Arial"/>
                        </a:defRPr>
                      </a:lvl1pPr>
                      <a:lvl2pPr marL="609585" algn="l" defTabSz="609585" rtl="0" eaLnBrk="1" latinLnBrk="0" hangingPunct="1">
                        <a:defRPr sz="2400" b="1" kern="1200">
                          <a:solidFill>
                            <a:schemeClr val="lt1"/>
                          </a:solidFill>
                          <a:latin typeface="Arial"/>
                        </a:defRPr>
                      </a:lvl2pPr>
                      <a:lvl3pPr marL="1219170" algn="l" defTabSz="609585" rtl="0" eaLnBrk="1" latinLnBrk="0" hangingPunct="1">
                        <a:defRPr sz="2400" b="1" kern="1200">
                          <a:solidFill>
                            <a:schemeClr val="lt1"/>
                          </a:solidFill>
                          <a:latin typeface="Arial"/>
                        </a:defRPr>
                      </a:lvl3pPr>
                      <a:lvl4pPr marL="1828754" algn="l" defTabSz="609585" rtl="0" eaLnBrk="1" latinLnBrk="0" hangingPunct="1">
                        <a:defRPr sz="2400" b="1" kern="1200">
                          <a:solidFill>
                            <a:schemeClr val="lt1"/>
                          </a:solidFill>
                          <a:latin typeface="Arial"/>
                        </a:defRPr>
                      </a:lvl4pPr>
                      <a:lvl5pPr marL="2438339" algn="l" defTabSz="609585" rtl="0" eaLnBrk="1" latinLnBrk="0" hangingPunct="1">
                        <a:defRPr sz="2400" b="1" kern="1200">
                          <a:solidFill>
                            <a:schemeClr val="lt1"/>
                          </a:solidFill>
                          <a:latin typeface="Arial"/>
                        </a:defRPr>
                      </a:lvl5pPr>
                      <a:lvl6pPr marL="3047924" algn="l" defTabSz="609585" rtl="0" eaLnBrk="1" latinLnBrk="0" hangingPunct="1">
                        <a:defRPr sz="2400" b="1" kern="1200">
                          <a:solidFill>
                            <a:schemeClr val="lt1"/>
                          </a:solidFill>
                          <a:latin typeface="Arial"/>
                        </a:defRPr>
                      </a:lvl6pPr>
                      <a:lvl7pPr marL="3657509" algn="l" defTabSz="609585" rtl="0" eaLnBrk="1" latinLnBrk="0" hangingPunct="1">
                        <a:defRPr sz="2400" b="1" kern="1200">
                          <a:solidFill>
                            <a:schemeClr val="lt1"/>
                          </a:solidFill>
                          <a:latin typeface="Arial"/>
                        </a:defRPr>
                      </a:lvl7pPr>
                      <a:lvl8pPr marL="4267093" algn="l" defTabSz="609585" rtl="0" eaLnBrk="1" latinLnBrk="0" hangingPunct="1">
                        <a:defRPr sz="2400" b="1" kern="1200">
                          <a:solidFill>
                            <a:schemeClr val="lt1"/>
                          </a:solidFill>
                          <a:latin typeface="Arial"/>
                        </a:defRPr>
                      </a:lvl8pPr>
                      <a:lvl9pPr marL="4876678" algn="l" defTabSz="609585" rtl="0" eaLnBrk="1" latinLnBrk="0" hangingPunct="1">
                        <a:defRPr sz="2400" b="1" kern="1200">
                          <a:solidFill>
                            <a:schemeClr val="lt1"/>
                          </a:solidFill>
                          <a:latin typeface="Arial"/>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panose="020B0604020202020204" pitchFamily="34" charset="0"/>
                          <a:cs typeface="Arial" panose="020B0604020202020204" pitchFamily="34" charset="0"/>
                        </a:rPr>
                        <a:t>KEYTRUDA + trastuzumab + FP or CAPOX </a:t>
                      </a:r>
                      <a:br>
                        <a:rPr lang="en-GB" sz="1200" b="1" kern="1200">
                          <a:solidFill>
                            <a:schemeClr val="bg1"/>
                          </a:solidFill>
                          <a:latin typeface="Arial" panose="020B0604020202020204" pitchFamily="34" charset="0"/>
                          <a:cs typeface="Arial" panose="020B0604020202020204" pitchFamily="34" charset="0"/>
                        </a:rPr>
                      </a:br>
                      <a:r>
                        <a:rPr lang="en-GB" sz="1200" b="1" kern="1200">
                          <a:solidFill>
                            <a:schemeClr val="bg1"/>
                          </a:solidFill>
                          <a:latin typeface="Arial" panose="020B0604020202020204" pitchFamily="34" charset="0"/>
                          <a:cs typeface="Arial" panose="020B0604020202020204" pitchFamily="34" charset="0"/>
                        </a:rPr>
                        <a:t>(n=298)</a:t>
                      </a:r>
                      <a:endParaRPr lang="en-GB" sz="1200" b="1" kern="1200">
                        <a:solidFill>
                          <a:schemeClr val="bg1"/>
                        </a:solidFill>
                        <a:latin typeface="Arial" panose="020B0604020202020204" pitchFamily="34" charset="0"/>
                        <a:ea typeface="+mn-ea"/>
                        <a:cs typeface="Arial" panose="020B0604020202020204" pitchFamily="34" charset="0"/>
                      </a:endParaRPr>
                    </a:p>
                  </a:txBody>
                  <a:tcPr marL="66176" marR="66176" marT="33088" marB="33088"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CC04A"/>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panose="020B0604020202020204" pitchFamily="34" charset="0"/>
                          <a:ea typeface="+mn-ea"/>
                          <a:cs typeface="Arial" panose="020B0604020202020204" pitchFamily="34" charset="0"/>
                        </a:rPr>
                        <a:t>Placebo + trastuzumab + FP or CAPOX </a:t>
                      </a:r>
                      <a:br>
                        <a:rPr lang="en-GB" sz="1200" b="1" kern="1200">
                          <a:solidFill>
                            <a:schemeClr val="bg1"/>
                          </a:solidFill>
                          <a:latin typeface="Arial" panose="020B0604020202020204" pitchFamily="34" charset="0"/>
                          <a:ea typeface="+mn-ea"/>
                          <a:cs typeface="Arial" panose="020B0604020202020204" pitchFamily="34" charset="0"/>
                        </a:rPr>
                      </a:br>
                      <a:r>
                        <a:rPr lang="en-GB" sz="1200" b="1" kern="1200">
                          <a:solidFill>
                            <a:schemeClr val="bg1"/>
                          </a:solidFill>
                          <a:latin typeface="Arial" panose="020B0604020202020204" pitchFamily="34" charset="0"/>
                          <a:ea typeface="+mn-ea"/>
                          <a:cs typeface="Arial" panose="020B0604020202020204" pitchFamily="34" charset="0"/>
                        </a:rPr>
                        <a:t>(n=296)</a:t>
                      </a:r>
                    </a:p>
                  </a:txBody>
                  <a:tcPr marL="66176" marR="66176" marT="33088" marB="33088"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85858"/>
                    </a:solidFill>
                  </a:tcPr>
                </a:tc>
                <a:extLst>
                  <a:ext uri="{0D108BD9-81ED-4DB2-BD59-A6C34878D82A}">
                    <a16:rowId xmlns:a16="http://schemas.microsoft.com/office/drawing/2014/main" val="10000"/>
                  </a:ext>
                </a:extLst>
              </a:tr>
              <a:tr h="255036">
                <a:tc>
                  <a:txBody>
                    <a:bodyPr/>
                    <a:lstStyle>
                      <a:lvl1pPr marL="0" algn="l" defTabSz="609585" rtl="0" eaLnBrk="1" latinLnBrk="0" hangingPunct="1">
                        <a:defRPr sz="2400" kern="1200">
                          <a:solidFill>
                            <a:schemeClr val="dk1"/>
                          </a:solidFill>
                          <a:latin typeface="Arial"/>
                        </a:defRPr>
                      </a:lvl1pPr>
                      <a:lvl2pPr marL="609585" algn="l" defTabSz="609585" rtl="0" eaLnBrk="1" latinLnBrk="0" hangingPunct="1">
                        <a:defRPr sz="2400" kern="1200">
                          <a:solidFill>
                            <a:schemeClr val="dk1"/>
                          </a:solidFill>
                          <a:latin typeface="Arial"/>
                        </a:defRPr>
                      </a:lvl2pPr>
                      <a:lvl3pPr marL="1219170" algn="l" defTabSz="609585" rtl="0" eaLnBrk="1" latinLnBrk="0" hangingPunct="1">
                        <a:defRPr sz="2400" kern="1200">
                          <a:solidFill>
                            <a:schemeClr val="dk1"/>
                          </a:solidFill>
                          <a:latin typeface="Arial"/>
                        </a:defRPr>
                      </a:lvl3pPr>
                      <a:lvl4pPr marL="1828754" algn="l" defTabSz="609585" rtl="0" eaLnBrk="1" latinLnBrk="0" hangingPunct="1">
                        <a:defRPr sz="2400" kern="1200">
                          <a:solidFill>
                            <a:schemeClr val="dk1"/>
                          </a:solidFill>
                          <a:latin typeface="Arial"/>
                        </a:defRPr>
                      </a:lvl4pPr>
                      <a:lvl5pPr marL="2438339" algn="l" defTabSz="609585" rtl="0" eaLnBrk="1" latinLnBrk="0" hangingPunct="1">
                        <a:defRPr sz="2400" kern="1200">
                          <a:solidFill>
                            <a:schemeClr val="dk1"/>
                          </a:solidFill>
                          <a:latin typeface="Arial"/>
                        </a:defRPr>
                      </a:lvl5pPr>
                      <a:lvl6pPr marL="3047924" algn="l" defTabSz="609585" rtl="0" eaLnBrk="1" latinLnBrk="0" hangingPunct="1">
                        <a:defRPr sz="2400" kern="1200">
                          <a:solidFill>
                            <a:schemeClr val="dk1"/>
                          </a:solidFill>
                          <a:latin typeface="Arial"/>
                        </a:defRPr>
                      </a:lvl6pPr>
                      <a:lvl7pPr marL="3657509" algn="l" defTabSz="609585" rtl="0" eaLnBrk="1" latinLnBrk="0" hangingPunct="1">
                        <a:defRPr sz="2400" kern="1200">
                          <a:solidFill>
                            <a:schemeClr val="dk1"/>
                          </a:solidFill>
                          <a:latin typeface="Arial"/>
                        </a:defRPr>
                      </a:lvl7pPr>
                      <a:lvl8pPr marL="4267093" algn="l" defTabSz="609585" rtl="0" eaLnBrk="1" latinLnBrk="0" hangingPunct="1">
                        <a:defRPr sz="2400" kern="1200">
                          <a:solidFill>
                            <a:schemeClr val="dk1"/>
                          </a:solidFill>
                          <a:latin typeface="Arial"/>
                        </a:defRPr>
                      </a:lvl8pPr>
                      <a:lvl9pPr marL="4876678" algn="l" defTabSz="609585" rtl="0" eaLnBrk="1" latinLnBrk="0" hangingPunct="1">
                        <a:defRPr sz="2400" kern="1200">
                          <a:solidFill>
                            <a:schemeClr val="dk1"/>
                          </a:solidFill>
                          <a:latin typeface="Arial"/>
                        </a:defRPr>
                      </a:lvl9pPr>
                    </a:lstStyle>
                    <a:p>
                      <a:pPr marL="0" indent="0" algn="l" defTabSz="609585" rtl="0" eaLnBrk="1" latinLnBrk="0" hangingPunct="1">
                        <a:lnSpc>
                          <a:spcPct val="80000"/>
                        </a:lnSpc>
                      </a:pPr>
                      <a:r>
                        <a:rPr lang="en-GB" sz="1100" b="1" kern="1200">
                          <a:solidFill>
                            <a:srgbClr val="58595B"/>
                          </a:solidFill>
                          <a:latin typeface="Arial" panose="020B0604020202020204" pitchFamily="34" charset="0"/>
                          <a:ea typeface="+mn-ea"/>
                          <a:cs typeface="Arial" panose="020B0604020202020204" pitchFamily="34" charset="0"/>
                        </a:rPr>
                        <a:t>Median (95% CI)</a:t>
                      </a:r>
                    </a:p>
                  </a:txBody>
                  <a:tcPr marL="66176" marR="66176" marT="46800" marB="468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kern="1200">
                          <a:solidFill>
                            <a:srgbClr val="58595B"/>
                          </a:solidFill>
                          <a:latin typeface="Arial" panose="020B0604020202020204" pitchFamily="34" charset="0"/>
                          <a:ea typeface="+mn-ea"/>
                          <a:cs typeface="Arial" panose="020B0604020202020204" pitchFamily="34" charset="0"/>
                        </a:rPr>
                        <a:t>10.9 (8.5–12.5)</a:t>
                      </a:r>
                    </a:p>
                  </a:txBody>
                  <a:tcPr marL="68580" marR="68580" marT="46800" marB="46800" anchor="ctr" anchorCtr="1">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kern="1200">
                          <a:solidFill>
                            <a:srgbClr val="58595B"/>
                          </a:solidFill>
                          <a:latin typeface="Arial" panose="020B0604020202020204" pitchFamily="34" charset="0"/>
                          <a:ea typeface="+mn-ea"/>
                          <a:cs typeface="Arial" panose="020B0604020202020204" pitchFamily="34" charset="0"/>
                        </a:rPr>
                        <a:t>7.3 (6.8–8.5)</a:t>
                      </a:r>
                    </a:p>
                  </a:txBody>
                  <a:tcPr marL="68580" marR="68580" marT="46800" marB="46800" anchor="ctr">
                    <a:lnL w="12700" cmpd="sng">
                      <a:noFill/>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bl>
          </a:graphicData>
        </a:graphic>
      </p:graphicFrame>
      <p:pic>
        <p:nvPicPr>
          <p:cNvPr id="9" name="Picture 8" descr="A graph on a black background&#10;&#10;Description automatically generated">
            <a:extLst>
              <a:ext uri="{FF2B5EF4-FFF2-40B4-BE49-F238E27FC236}">
                <a16:creationId xmlns:a16="http://schemas.microsoft.com/office/drawing/2014/main" id="{E2DEC041-CEAA-E353-E616-459F90AF10EB}"/>
              </a:ext>
            </a:extLst>
          </p:cNvPr>
          <p:cNvPicPr>
            <a:picLocks noChangeAspect="1"/>
          </p:cNvPicPr>
          <p:nvPr/>
        </p:nvPicPr>
        <p:blipFill rotWithShape="1">
          <a:blip r:embed="rId3">
            <a:extLst>
              <a:ext uri="{28A0092B-C50C-407E-A947-70E740481C1C}">
                <a14:useLocalDpi xmlns:a14="http://schemas.microsoft.com/office/drawing/2010/main" val="0"/>
              </a:ext>
            </a:extLst>
          </a:blip>
          <a:srcRect l="3939" t="5313" r="2059" b="2087"/>
          <a:stretch/>
        </p:blipFill>
        <p:spPr>
          <a:xfrm>
            <a:off x="284704" y="2535734"/>
            <a:ext cx="4983812" cy="3628009"/>
          </a:xfrm>
          <a:prstGeom prst="rect">
            <a:avLst/>
          </a:prstGeom>
        </p:spPr>
      </p:pic>
      <p:sp>
        <p:nvSpPr>
          <p:cNvPr id="11" name="TextBox 10">
            <a:extLst>
              <a:ext uri="{FF2B5EF4-FFF2-40B4-BE49-F238E27FC236}">
                <a16:creationId xmlns:a16="http://schemas.microsoft.com/office/drawing/2014/main" id="{51C6CFED-0985-A5BE-FB13-E3216F94FC9B}"/>
              </a:ext>
            </a:extLst>
          </p:cNvPr>
          <p:cNvSpPr txBox="1"/>
          <p:nvPr/>
        </p:nvSpPr>
        <p:spPr>
          <a:xfrm>
            <a:off x="0" y="1698633"/>
            <a:ext cx="10346076" cy="493834"/>
          </a:xfrm>
          <a:prstGeom prst="roundRect">
            <a:avLst/>
          </a:prstGeom>
          <a:solidFill>
            <a:srgbClr val="68BF45"/>
          </a:solidFill>
          <a:ln>
            <a:solidFill>
              <a:schemeClr val="tx1"/>
            </a:solidFill>
            <a:prstDash val="dashDot"/>
          </a:ln>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At IA2, median PFS in patients with CPS ≥1 was 10.8 for KEYTRUDA + trastuzumab + FP or CAPOX vs 7.2 months for placebo + trastuzumab + FP or CAPOX (HR: 0.70 [95% CI: 0.58–0.85]).</a:t>
            </a:r>
            <a:endParaRPr lang="en-GB" sz="1200" baseline="30000" dirty="0">
              <a:solidFill>
                <a:schemeClr val="bg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B3F3E852-A8C1-0EDF-8251-C7310731F8D4}"/>
              </a:ext>
            </a:extLst>
          </p:cNvPr>
          <p:cNvSpPr/>
          <p:nvPr/>
        </p:nvSpPr>
        <p:spPr>
          <a:xfrm>
            <a:off x="7047310" y="4730999"/>
            <a:ext cx="4430971" cy="100168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solidFill>
                  <a:schemeClr val="tx1"/>
                </a:solidFill>
              </a:rPr>
              <a:t>LIMITATIONS</a:t>
            </a:r>
            <a:r>
              <a:rPr lang="en-GB" sz="1200" dirty="0">
                <a:solidFill>
                  <a:schemeClr val="tx1"/>
                </a:solidFill>
              </a:rPr>
              <a:t>: These results are from a subgroup exploratory analysis and should be interpreted with caution. Significance was not tested; therefore, no statistical conclusions can be drawn from this analysis.</a:t>
            </a:r>
          </a:p>
        </p:txBody>
      </p:sp>
      <p:sp>
        <p:nvSpPr>
          <p:cNvPr id="16" name="TextBox 15">
            <a:extLst>
              <a:ext uri="{FF2B5EF4-FFF2-40B4-BE49-F238E27FC236}">
                <a16:creationId xmlns:a16="http://schemas.microsoft.com/office/drawing/2014/main" id="{CE50EF5F-C65F-8988-DBF0-F45B10848CD6}"/>
              </a:ext>
            </a:extLst>
          </p:cNvPr>
          <p:cNvSpPr txBox="1"/>
          <p:nvPr/>
        </p:nvSpPr>
        <p:spPr>
          <a:xfrm>
            <a:off x="1045200" y="2267939"/>
            <a:ext cx="5050800" cy="492443"/>
          </a:xfrm>
          <a:prstGeom prst="rect">
            <a:avLst/>
          </a:prstGeom>
          <a:noFill/>
        </p:spPr>
        <p:txBody>
          <a:bodyPr wrap="square">
            <a:noAutofit/>
          </a:bodyPr>
          <a:lstStyle/>
          <a:p>
            <a:r>
              <a:rPr lang="en-GB" sz="1400" b="1">
                <a:solidFill>
                  <a:srgbClr val="58595B"/>
                </a:solidFill>
                <a:latin typeface="Arial  "/>
              </a:rPr>
              <a:t>Median (IQR) follow-up time: 38.5 (29.8–44.4) months</a:t>
            </a:r>
          </a:p>
        </p:txBody>
      </p:sp>
      <p:sp>
        <p:nvSpPr>
          <p:cNvPr id="17" name="Arrow: Pentagon 16">
            <a:extLst>
              <a:ext uri="{FF2B5EF4-FFF2-40B4-BE49-F238E27FC236}">
                <a16:creationId xmlns:a16="http://schemas.microsoft.com/office/drawing/2014/main" id="{EF098149-D37C-17F6-1718-26D80FBFE6B8}"/>
              </a:ext>
            </a:extLst>
          </p:cNvPr>
          <p:cNvSpPr/>
          <p:nvPr/>
        </p:nvSpPr>
        <p:spPr>
          <a:xfrm>
            <a:off x="0" y="2267939"/>
            <a:ext cx="948238" cy="251764"/>
          </a:xfrm>
          <a:prstGeom prst="homePlate">
            <a:avLst/>
          </a:prstGeom>
          <a:solidFill>
            <a:schemeClr val="accent2"/>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GB" b="1"/>
              <a:t>IA3</a:t>
            </a:r>
          </a:p>
        </p:txBody>
      </p:sp>
      <p:sp>
        <p:nvSpPr>
          <p:cNvPr id="2" name="Arrow: Pentagon 1">
            <a:extLst>
              <a:ext uri="{FF2B5EF4-FFF2-40B4-BE49-F238E27FC236}">
                <a16:creationId xmlns:a16="http://schemas.microsoft.com/office/drawing/2014/main" id="{ED515B21-2F07-8A31-593A-051070216B3B}"/>
              </a:ext>
            </a:extLst>
          </p:cNvPr>
          <p:cNvSpPr/>
          <p:nvPr/>
        </p:nvSpPr>
        <p:spPr>
          <a:xfrm>
            <a:off x="0" y="1431508"/>
            <a:ext cx="946800" cy="252000"/>
          </a:xfrm>
          <a:prstGeom prst="homePlate">
            <a:avLst/>
          </a:prstGeom>
          <a:solidFill>
            <a:schemeClr val="accent3"/>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GB" b="1"/>
              <a:t>IA2</a:t>
            </a:r>
          </a:p>
        </p:txBody>
      </p:sp>
      <p:grpSp>
        <p:nvGrpSpPr>
          <p:cNvPr id="5" name="Group 4">
            <a:extLst>
              <a:ext uri="{FF2B5EF4-FFF2-40B4-BE49-F238E27FC236}">
                <a16:creationId xmlns:a16="http://schemas.microsoft.com/office/drawing/2014/main" id="{D1B73E28-A515-0723-D087-54581C2707F4}"/>
              </a:ext>
            </a:extLst>
          </p:cNvPr>
          <p:cNvGrpSpPr/>
          <p:nvPr/>
        </p:nvGrpSpPr>
        <p:grpSpPr>
          <a:xfrm>
            <a:off x="10371788" y="6441449"/>
            <a:ext cx="1087453" cy="276999"/>
            <a:chOff x="10643033" y="6091386"/>
            <a:chExt cx="1087453" cy="276999"/>
          </a:xfrm>
        </p:grpSpPr>
        <p:sp>
          <p:nvSpPr>
            <p:cNvPr id="6" name="TextBox 5">
              <a:extLst>
                <a:ext uri="{FF2B5EF4-FFF2-40B4-BE49-F238E27FC236}">
                  <a16:creationId xmlns:a16="http://schemas.microsoft.com/office/drawing/2014/main" id="{A4070B5D-4921-F552-B60D-D614DD3F7BF9}"/>
                </a:ext>
              </a:extLst>
            </p:cNvPr>
            <p:cNvSpPr txBox="1"/>
            <p:nvPr/>
          </p:nvSpPr>
          <p:spPr>
            <a:xfrm>
              <a:off x="10643033" y="6091386"/>
              <a:ext cx="596638" cy="276999"/>
            </a:xfrm>
            <a:prstGeom prst="rect">
              <a:avLst/>
            </a:prstGeom>
            <a:noFill/>
          </p:spPr>
          <p:txBody>
            <a:bodyPr wrap="none" rtlCol="0">
              <a:spAutoFit/>
            </a:bodyPr>
            <a:lstStyle/>
            <a:p>
              <a:r>
                <a:rPr lang="en-GB" sz="1200">
                  <a:solidFill>
                    <a:srgbClr val="639F59"/>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GB PI</a:t>
              </a:r>
              <a:endParaRPr lang="en-GB" sz="1200">
                <a:solidFill>
                  <a:srgbClr val="639F59"/>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AB3ED50-8232-64B7-7DD3-B9AECAD20CDA}"/>
                </a:ext>
              </a:extLst>
            </p:cNvPr>
            <p:cNvSpPr txBox="1"/>
            <p:nvPr/>
          </p:nvSpPr>
          <p:spPr>
            <a:xfrm>
              <a:off x="11202777" y="6091386"/>
              <a:ext cx="527709" cy="276999"/>
            </a:xfrm>
            <a:prstGeom prst="rect">
              <a:avLst/>
            </a:prstGeom>
            <a:noFill/>
          </p:spPr>
          <p:txBody>
            <a:bodyPr wrap="none" rtlCol="0">
              <a:spAutoFit/>
            </a:bodyPr>
            <a:lstStyle/>
            <a:p>
              <a:r>
                <a:rPr lang="en-GB" sz="1200">
                  <a:solidFill>
                    <a:srgbClr val="639F59"/>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NI PI</a:t>
              </a:r>
              <a:endParaRPr lang="en-GB" sz="1200">
                <a:solidFill>
                  <a:srgbClr val="639F59"/>
                </a:solidFill>
                <a:latin typeface="Arial" panose="020B0604020202020204" pitchFamily="34" charset="0"/>
                <a:cs typeface="Arial" panose="020B0604020202020204" pitchFamily="34" charset="0"/>
              </a:endParaRPr>
            </a:p>
          </p:txBody>
        </p:sp>
      </p:grpSp>
      <p:grpSp>
        <p:nvGrpSpPr>
          <p:cNvPr id="10" name="Group 9">
            <a:extLst>
              <a:ext uri="{FF2B5EF4-FFF2-40B4-BE49-F238E27FC236}">
                <a16:creationId xmlns:a16="http://schemas.microsoft.com/office/drawing/2014/main" id="{A287AE71-7917-DD11-D888-3F0C69B72420}"/>
              </a:ext>
            </a:extLst>
          </p:cNvPr>
          <p:cNvGrpSpPr/>
          <p:nvPr/>
        </p:nvGrpSpPr>
        <p:grpSpPr>
          <a:xfrm>
            <a:off x="11530941" y="6153449"/>
            <a:ext cx="576000" cy="576000"/>
            <a:chOff x="8680178" y="917741"/>
            <a:chExt cx="352645" cy="350678"/>
          </a:xfrm>
        </p:grpSpPr>
        <p:sp>
          <p:nvSpPr>
            <p:cNvPr id="12" name="Oval 11">
              <a:hlinkClick r:id="rId6" action="ppaction://hlinksldjump"/>
              <a:extLst>
                <a:ext uri="{FF2B5EF4-FFF2-40B4-BE49-F238E27FC236}">
                  <a16:creationId xmlns:a16="http://schemas.microsoft.com/office/drawing/2014/main" id="{1BA51DF3-09EA-1E06-84C0-321FA3BF5E82}"/>
                </a:ext>
              </a:extLst>
            </p:cNvPr>
            <p:cNvSpPr/>
            <p:nvPr/>
          </p:nvSpPr>
          <p:spPr>
            <a:xfrm flipH="1">
              <a:off x="8680178" y="917741"/>
              <a:ext cx="352645" cy="350678"/>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267"/>
            </a:p>
          </p:txBody>
        </p:sp>
        <p:pic>
          <p:nvPicPr>
            <p:cNvPr id="15" name="Graphic 14" descr="Home">
              <a:hlinkClick r:id="rId6" action="ppaction://hlinksldjump"/>
              <a:extLst>
                <a:ext uri="{FF2B5EF4-FFF2-40B4-BE49-F238E27FC236}">
                  <a16:creationId xmlns:a16="http://schemas.microsoft.com/office/drawing/2014/main" id="{D29CB20F-9C0C-DA77-2A72-B49B77F216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721168" y="943594"/>
              <a:ext cx="270664" cy="270664"/>
            </a:xfrm>
            <a:prstGeom prst="rect">
              <a:avLst/>
            </a:prstGeom>
          </p:spPr>
        </p:pic>
      </p:grpSp>
    </p:spTree>
    <p:extLst>
      <p:ext uri="{BB962C8B-B14F-4D97-AF65-F5344CB8AC3E}">
        <p14:creationId xmlns:p14="http://schemas.microsoft.com/office/powerpoint/2010/main" val="2893347540"/>
      </p:ext>
    </p:extLst>
  </p:cSld>
  <p:clrMapOvr>
    <a:masterClrMapping/>
  </p:clrMapOvr>
</p:sld>
</file>

<file path=ppt/theme/theme1.xml><?xml version="1.0" encoding="utf-8"?>
<a:theme xmlns:a="http://schemas.openxmlformats.org/drawingml/2006/main" name="1_Office Theme">
  <a:themeElements>
    <a:clrScheme name="LEAP">
      <a:dk1>
        <a:srgbClr val="000000"/>
      </a:dk1>
      <a:lt1>
        <a:srgbClr val="FFFFFF"/>
      </a:lt1>
      <a:dk2>
        <a:srgbClr val="404040"/>
      </a:dk2>
      <a:lt2>
        <a:srgbClr val="CCCCCC"/>
      </a:lt2>
      <a:accent1>
        <a:srgbClr val="552F63"/>
      </a:accent1>
      <a:accent2>
        <a:srgbClr val="D71F6C"/>
      </a:accent2>
      <a:accent3>
        <a:srgbClr val="9452AC"/>
      </a:accent3>
      <a:accent4>
        <a:srgbClr val="E85E98"/>
      </a:accent4>
      <a:accent5>
        <a:srgbClr val="E4DEE4"/>
      </a:accent5>
      <a:accent6>
        <a:srgbClr val="58595B"/>
      </a:accent6>
      <a:hlink>
        <a:srgbClr val="0460A9"/>
      </a:hlink>
      <a:folHlink>
        <a:srgbClr val="0460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43998d7-4750-4fd4-980c-f7605d3fe7ab" xsi:nil="true"/>
    <lcf76f155ced4ddcb4097134ff3c332f xmlns="bdafaa6d-b3dc-4a94-9bdc-f0a91c5cafac">
      <Terms xmlns="http://schemas.microsoft.com/office/infopath/2007/PartnerControls"/>
    </lcf76f155ced4ddcb4097134ff3c332f>
    <SharedWithUsers xmlns="243998d7-4750-4fd4-980c-f7605d3fe7ab">
      <UserInfo>
        <DisplayName>OH Editorial Services UK</DisplayName>
        <AccountId>458</AccountId>
        <AccountType/>
      </UserInfo>
      <UserInfo>
        <DisplayName>Alicia Lledo Lara</DisplayName>
        <AccountId>85</AccountId>
        <AccountType/>
      </UserInfo>
    </SharedWithUsers>
    <Comments xmlns="bdafaa6d-b3dc-4a94-9bdc-f0a91c5cafa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8646B938AE07648933D1111056B6548" ma:contentTypeVersion="17" ma:contentTypeDescription="Create a new document." ma:contentTypeScope="" ma:versionID="e42aedd5afd7373c51e2a1f64b6fa1bd">
  <xsd:schema xmlns:xsd="http://www.w3.org/2001/XMLSchema" xmlns:xs="http://www.w3.org/2001/XMLSchema" xmlns:p="http://schemas.microsoft.com/office/2006/metadata/properties" xmlns:ns2="bdafaa6d-b3dc-4a94-9bdc-f0a91c5cafac" xmlns:ns3="243998d7-4750-4fd4-980c-f7605d3fe7ab" targetNamespace="http://schemas.microsoft.com/office/2006/metadata/properties" ma:root="true" ma:fieldsID="c3c229eb1ce0f6d537895ff66c1a8fd0" ns2:_="" ns3:_="">
    <xsd:import namespace="bdafaa6d-b3dc-4a94-9bdc-f0a91c5cafac"/>
    <xsd:import namespace="243998d7-4750-4fd4-980c-f7605d3fe7a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DateTaken" minOccurs="0"/>
                <xsd:element ref="ns2:MediaLengthInSeconds" minOccurs="0"/>
                <xsd:element ref="ns2:Comme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afaa6d-b3dc-4a94-9bdc-f0a91c5caf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1526444-8973-4013-83c9-3a3ac6012607"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Comments" ma:index="23" nillable="true" ma:displayName="Comments" ma:format="Dropdown" ma:internalName="Comments">
      <xsd:simpleType>
        <xsd:restriction base="dms:Text">
          <xsd:maxLength value="255"/>
        </xsd:restriction>
      </xsd:simpleType>
    </xsd:element>
    <xsd:element name="MediaServiceLocation" ma:index="24"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43998d7-4750-4fd4-980c-f7605d3fe7a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efb6946-37c8-48b1-bb70-c66f0ccbf4c8}" ma:internalName="TaxCatchAll" ma:showField="CatchAllData" ma:web="243998d7-4750-4fd4-980c-f7605d3fe7a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258E3E-C57C-49D0-8E42-603F5D1CF683}">
  <ds:schemaRefs>
    <ds:schemaRef ds:uri="http://schemas.microsoft.com/sharepoint/v3/contenttype/forms"/>
  </ds:schemaRefs>
</ds:datastoreItem>
</file>

<file path=customXml/itemProps2.xml><?xml version="1.0" encoding="utf-8"?>
<ds:datastoreItem xmlns:ds="http://schemas.openxmlformats.org/officeDocument/2006/customXml" ds:itemID="{EA54A3F4-E3E1-4CC4-BB52-976C90FBC8E4}">
  <ds:schemaRefs>
    <ds:schemaRef ds:uri="243998d7-4750-4fd4-980c-f7605d3fe7ab"/>
    <ds:schemaRef ds:uri="bdafaa6d-b3dc-4a94-9bdc-f0a91c5cafa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4587CF0-A7DC-4216-AA8B-FA3AD236678A}">
  <ds:schemaRefs>
    <ds:schemaRef ds:uri="243998d7-4750-4fd4-980c-f7605d3fe7ab"/>
    <ds:schemaRef ds:uri="bdafaa6d-b3dc-4a94-9bdc-f0a91c5cafa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b98f0765-0764-4153-ac9c-4713ff722c48}" enabled="0" method="" siteId="{b98f0765-0764-4153-ac9c-4713ff722c48}" removed="1"/>
</clbl:labelList>
</file>

<file path=docProps/app.xml><?xml version="1.0" encoding="utf-8"?>
<Properties xmlns="http://schemas.openxmlformats.org/officeDocument/2006/extended-properties" xmlns:vt="http://schemas.openxmlformats.org/officeDocument/2006/docPropsVTypes">
  <Template/>
  <TotalTime>224</TotalTime>
  <Words>5162</Words>
  <Application>Microsoft Macintosh PowerPoint</Application>
  <PresentationFormat>Widescreen</PresentationFormat>
  <Paragraphs>509</Paragraphs>
  <Slides>20</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Arial  </vt:lpstr>
      <vt:lpstr>Calibri</vt:lpstr>
      <vt:lpstr>Helvetica</vt:lpstr>
      <vt:lpstr>Invention</vt:lpstr>
      <vt:lpstr>Wingdings</vt:lpstr>
      <vt:lpstr>1_Office Theme</vt:lpstr>
      <vt:lpstr>KEYNOTE-811: First-line treatment (pembrolizumab plus trastuzumab and chemotherapy) of locally advanced unresectable or metastatic HER2-positive gastric or gastro-oesophageal junction adenocarcinoma</vt:lpstr>
      <vt:lpstr>KEYTRUDA® (pembrolizumab) licensed indication</vt:lpstr>
      <vt:lpstr>Slide deck navigation</vt:lpstr>
      <vt:lpstr>In the UK, there are ~4200 deaths due to gastric cancer per yeara</vt:lpstr>
      <vt:lpstr>Limited treatment options are available for HER2-positive gastric or GOJ cancer since the introduction of HER2-targeted therapy over a decade ago</vt:lpstr>
      <vt:lpstr>KEYNOTE-811: Study design1,2 </vt:lpstr>
      <vt:lpstr>KEYNOTE-811: Baseline characteristicsa</vt:lpstr>
      <vt:lpstr>KEYNOTE-811: Primary endpoint – PFS in the ITT population</vt:lpstr>
      <vt:lpstr>KEYNOTE-811: PFS in patients with PD-L1 CPS ≥1</vt:lpstr>
      <vt:lpstr>KEYNOTE-811: Primary endpoint – OS in the ITT population</vt:lpstr>
      <vt:lpstr>KEYNOTE-811: Primary endpoint – OS in the ITT population</vt:lpstr>
      <vt:lpstr>KEYNOTE-811: OS in patients with PD-L1 CPS ≥1</vt:lpstr>
      <vt:lpstr>KEYNOTE-811: Secondary endpoint – ORR and DOR in patients with PD-L1 CPS ≥1</vt:lpstr>
      <vt:lpstr>KEYNOTE-811: Safety – AEs in the as-treated population</vt:lpstr>
      <vt:lpstr>KEYNOTE-811: Safety – TRAEs in ≥10% of patients in the as-treated population1</vt:lpstr>
      <vt:lpstr>KEYNOTE-811: Safety – AEs of interesta</vt:lpstr>
      <vt:lpstr>KEYNOTE-811: Summary</vt:lpstr>
      <vt:lpstr>Pembrolizumab dosing1,2</vt:lpstr>
      <vt:lpstr>PowerPoint Presentation</vt:lpstr>
      <vt:lpstr>HER2 testing can help identify patients with gastric or GOJ adenocarcinoma eligible for HER2-targeted treatment1,2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BTOG non-promotional slide deck</dc:title>
  <dc:creator>Sian Callaghan</dc:creator>
  <cp:lastModifiedBy>Dean, John</cp:lastModifiedBy>
  <cp:revision>11</cp:revision>
  <dcterms:created xsi:type="dcterms:W3CDTF">2023-03-16T12:30:17Z</dcterms:created>
  <dcterms:modified xsi:type="dcterms:W3CDTF">2024-02-02T10:45:11Z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0x01010088646B938AE07648933D1111056B6548</vt:lpwstr>
  </property>
  <property fmtid="{D5CDD505-2E9C-101B-9397-08002B2CF9AE}" pid="3" name="MSIP_Label_e81acc0d-dcc4-4dc9-a2c5-be70b05a2fe6_Enabled">
    <vt:lpwstr>true</vt:lpwstr>
  </property>
  <property fmtid="{D5CDD505-2E9C-101B-9397-08002B2CF9AE}" pid="4" name="MSIP_Label_e81acc0d-dcc4-4dc9-a2c5-be70b05a2fe6_SetDate">
    <vt:lpwstr>2023-04-20T13:52:43Z</vt:lpwstr>
  </property>
  <property fmtid="{D5CDD505-2E9C-101B-9397-08002B2CF9AE}" pid="5" name="MSIP_Label_e81acc0d-dcc4-4dc9-a2c5-be70b05a2fe6_Method">
    <vt:lpwstr>Privileged</vt:lpwstr>
  </property>
  <property fmtid="{D5CDD505-2E9C-101B-9397-08002B2CF9AE}" pid="6" name="MSIP_Label_e81acc0d-dcc4-4dc9-a2c5-be70b05a2fe6_Name">
    <vt:lpwstr>e81acc0d-dcc4-4dc9-a2c5-be70b05a2fe6</vt:lpwstr>
  </property>
  <property fmtid="{D5CDD505-2E9C-101B-9397-08002B2CF9AE}" pid="7" name="MSIP_Label_e81acc0d-dcc4-4dc9-a2c5-be70b05a2fe6_SiteId">
    <vt:lpwstr>a00de4ec-48a8-43a6-be74-e31274e2060d</vt:lpwstr>
  </property>
  <property fmtid="{D5CDD505-2E9C-101B-9397-08002B2CF9AE}" pid="8" name="MSIP_Label_e81acc0d-dcc4-4dc9-a2c5-be70b05a2fe6_ActionId">
    <vt:lpwstr>417e2b5e-87bd-4e37-b5ca-b9c9b845fdd7</vt:lpwstr>
  </property>
  <property fmtid="{D5CDD505-2E9C-101B-9397-08002B2CF9AE}" pid="9" name="MSIP_Label_e81acc0d-dcc4-4dc9-a2c5-be70b05a2fe6_ContentBits">
    <vt:lpwstr>0</vt:lpwstr>
  </property>
  <property fmtid="{D5CDD505-2E9C-101B-9397-08002B2CF9AE}" pid="10" name="MerckAIPLabel">
    <vt:lpwstr>NotClassified</vt:lpwstr>
  </property>
  <property fmtid="{D5CDD505-2E9C-101B-9397-08002B2CF9AE}" pid="11" name="MerckAIPDataExchange">
    <vt:lpwstr>!MRKMIP@NotClassified</vt:lpwstr>
  </property>
  <property fmtid="{D5CDD505-2E9C-101B-9397-08002B2CF9AE}" pid="12" name="Order">
    <vt:r8>100</vt:r8>
  </property>
  <property fmtid="{D5CDD505-2E9C-101B-9397-08002B2CF9AE}" pid="13" name="MediaServiceImageTags">
    <vt:lpwstr/>
  </property>
  <property fmtid="{D5CDD505-2E9C-101B-9397-08002B2CF9AE}" pid="14" name="_NewReviewCycle">
    <vt:lpwstr/>
  </property>
  <property fmtid="{D5CDD505-2E9C-101B-9397-08002B2CF9AE}" pid="15" name="_AdHocReviewCycleID">
    <vt:i4>-1643258699</vt:i4>
  </property>
  <property fmtid="{D5CDD505-2E9C-101B-9397-08002B2CF9AE}" pid="16" name="_EmailSubject">
    <vt:lpwstr>DATA decks: KN-811 &amp; KN-859</vt:lpwstr>
  </property>
  <property fmtid="{D5CDD505-2E9C-101B-9397-08002B2CF9AE}" pid="17" name="_AuthorEmail">
    <vt:lpwstr>olivia.veale@msd.com</vt:lpwstr>
  </property>
  <property fmtid="{D5CDD505-2E9C-101B-9397-08002B2CF9AE}" pid="18" name="_AuthorEmailDisplayName">
    <vt:lpwstr>Veale, Olivia Grace</vt:lpwstr>
  </property>
  <property fmtid="{D5CDD505-2E9C-101B-9397-08002B2CF9AE}" pid="19" name="_PreviousAdHocReviewCycleID">
    <vt:i4>1815373366</vt:i4>
  </property>
</Properties>
</file>